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63" r:id="rId3"/>
    <p:sldId id="265" r:id="rId4"/>
    <p:sldId id="293" r:id="rId5"/>
    <p:sldId id="294" r:id="rId6"/>
    <p:sldId id="299" r:id="rId7"/>
    <p:sldId id="333" r:id="rId8"/>
    <p:sldId id="295" r:id="rId9"/>
    <p:sldId id="298" r:id="rId10"/>
    <p:sldId id="303" r:id="rId11"/>
    <p:sldId id="327" r:id="rId12"/>
    <p:sldId id="296" r:id="rId13"/>
    <p:sldId id="301" r:id="rId14"/>
    <p:sldId id="300" r:id="rId15"/>
    <p:sldId id="302" r:id="rId16"/>
    <p:sldId id="320" r:id="rId17"/>
    <p:sldId id="332" r:id="rId18"/>
    <p:sldId id="304" r:id="rId19"/>
    <p:sldId id="305" r:id="rId20"/>
    <p:sldId id="334" r:id="rId21"/>
    <p:sldId id="306" r:id="rId22"/>
    <p:sldId id="307" r:id="rId23"/>
    <p:sldId id="308" r:id="rId24"/>
    <p:sldId id="309" r:id="rId25"/>
    <p:sldId id="310" r:id="rId26"/>
    <p:sldId id="313" r:id="rId27"/>
    <p:sldId id="314" r:id="rId28"/>
    <p:sldId id="315" r:id="rId29"/>
    <p:sldId id="317" r:id="rId30"/>
    <p:sldId id="330" r:id="rId31"/>
    <p:sldId id="318" r:id="rId32"/>
    <p:sldId id="311" r:id="rId33"/>
    <p:sldId id="316" r:id="rId34"/>
    <p:sldId id="329" r:id="rId35"/>
    <p:sldId id="322" r:id="rId36"/>
    <p:sldId id="323" r:id="rId37"/>
    <p:sldId id="324" r:id="rId38"/>
    <p:sldId id="325" r:id="rId39"/>
    <p:sldId id="326" r:id="rId40"/>
    <p:sldId id="312" r:id="rId41"/>
    <p:sldId id="328" r:id="rId42"/>
    <p:sldId id="258" r:id="rId4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99C1F"/>
    <a:srgbClr val="F8A808"/>
    <a:srgbClr val="F48B0C"/>
    <a:srgbClr val="F5750B"/>
    <a:srgbClr val="BC044E"/>
    <a:srgbClr val="006C31"/>
    <a:srgbClr val="EFFFEF"/>
    <a:srgbClr val="FFFFD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6" autoAdjust="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242" y="-72"/>
      </p:cViewPr>
      <p:guideLst>
        <p:guide orient="horz" pos="4105"/>
        <p:guide pos="7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75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E6E11EA-7644-4AFD-83BF-5D31356742EA}" type="datetimeFigureOut">
              <a:rPr lang="cs-CZ"/>
              <a:pPr>
                <a:defRPr/>
              </a:pPr>
              <a:t>5.9.2014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1342A07-F82F-4CBF-A413-8736AF90C9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229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C4276C-378C-4E7E-A68A-59E0199477B9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74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9BEE46-FD96-400F-AC77-CB2AF0808B2B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253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80345E-B62E-4BB7-B623-5CCC1D2695F4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457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C44778-6146-4479-A809-FF6CF6FB7504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5427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0FF825-0159-46B7-80E7-C3ECB0EC8457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016000" y="1006420"/>
            <a:ext cx="7118195" cy="166705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3600" baseline="0"/>
            </a:lvl1pPr>
          </a:lstStyle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015999" y="4442907"/>
            <a:ext cx="7118196" cy="1331561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600"/>
              </a:spcBef>
              <a:buNone/>
              <a:defRPr sz="1600" b="1">
                <a:solidFill>
                  <a:schemeClr val="tx1"/>
                </a:solidFill>
                <a:latin typeface="Pt sans"/>
                <a:cs typeface="Pt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1775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390" y="944791"/>
            <a:ext cx="6320677" cy="662878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390" y="1777429"/>
            <a:ext cx="6839415" cy="4580339"/>
          </a:xfrm>
        </p:spPr>
        <p:txBody>
          <a:bodyPr/>
          <a:lstStyle>
            <a:lvl1pPr marL="0" indent="0">
              <a:lnSpc>
                <a:spcPct val="120000"/>
              </a:lnSpc>
              <a:buFontTx/>
              <a:buNone/>
              <a:defRPr sz="2400" b="1">
                <a:solidFill>
                  <a:srgbClr val="BC044E"/>
                </a:solidFill>
                <a:latin typeface="Pt sans"/>
                <a:cs typeface="Pt sans"/>
              </a:defRPr>
            </a:lvl1pPr>
            <a:lvl2pPr marL="0" indent="0">
              <a:lnSpc>
                <a:spcPct val="120000"/>
              </a:lnSpc>
              <a:buFontTx/>
              <a:buNone/>
              <a:defRPr sz="2400" b="1" baseline="0">
                <a:latin typeface="Pt sans"/>
                <a:cs typeface="Pt sans"/>
              </a:defRPr>
            </a:lvl2pPr>
            <a:lvl3pPr marL="0" indent="0">
              <a:lnSpc>
                <a:spcPct val="120000"/>
              </a:lnSpc>
              <a:buFontTx/>
              <a:buNone/>
              <a:defRPr sz="1800" b="1">
                <a:latin typeface="Pt sans"/>
                <a:cs typeface="Pt sans"/>
              </a:defRPr>
            </a:lvl3pPr>
            <a:lvl4pPr marL="627063" indent="-360363">
              <a:lnSpc>
                <a:spcPct val="120000"/>
              </a:lnSpc>
              <a:defRPr sz="2400" b="1" baseline="0">
                <a:latin typeface="Pt sans"/>
                <a:cs typeface="Pt sans"/>
              </a:defRPr>
            </a:lvl4pPr>
            <a:lvl5pPr marL="627063" indent="0">
              <a:lnSpc>
                <a:spcPct val="120000"/>
              </a:lnSpc>
              <a:defRPr sz="2000" b="1" baseline="0">
                <a:latin typeface="Pt sans"/>
                <a:cs typeface="Pt sans"/>
              </a:defRPr>
            </a:lvl5pPr>
            <a:lvl6pPr marL="1162050" indent="-269875">
              <a:buFont typeface="PT Sans" panose="020B0503020203020204" pitchFamily="34" charset="-18"/>
              <a:buChar char="−"/>
              <a:tabLst>
                <a:tab pos="1162050" algn="l"/>
              </a:tabLst>
              <a:defRPr sz="2000">
                <a:solidFill>
                  <a:schemeClr val="tx1"/>
                </a:solidFill>
              </a:defRPr>
            </a:lvl6pPr>
            <a:lvl7pPr marL="1162050" indent="0">
              <a:buFont typeface="PT Sans" panose="020B0503020203020204" pitchFamily="34" charset="-18"/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7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17488" y="6554788"/>
            <a:ext cx="7650162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kern="1000" spc="50" smtClean="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94688" y="6557963"/>
            <a:ext cx="669925" cy="252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pPr>
              <a:defRPr/>
            </a:pPr>
            <a:fld id="{DF173459-A66A-4813-AD93-2CC0BCA67F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ocuments\UVT\loga-sablony\styl_prezentace_uvt\viol_uvt-last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5656145" y="5445512"/>
            <a:ext cx="3190489" cy="1263805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600" b="1">
                <a:solidFill>
                  <a:schemeClr val="tx1"/>
                </a:solidFill>
                <a:latin typeface="Pt sans"/>
                <a:cs typeface="Pt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0" y="1805925"/>
            <a:ext cx="9144000" cy="3769682"/>
          </a:xfrm>
        </p:spPr>
        <p:txBody>
          <a:bodyPr/>
          <a:lstStyle>
            <a:lvl1pPr marL="0" indent="0">
              <a:lnSpc>
                <a:spcPct val="120000"/>
              </a:lnSpc>
              <a:buFontTx/>
              <a:buNone/>
              <a:defRPr sz="2500" b="1">
                <a:solidFill>
                  <a:schemeClr val="accent1"/>
                </a:solidFill>
                <a:latin typeface="Pt sans"/>
                <a:cs typeface="Pt sans"/>
              </a:defRPr>
            </a:lvl1pPr>
            <a:lvl2pPr marL="0" indent="0" algn="ctr">
              <a:lnSpc>
                <a:spcPct val="120000"/>
              </a:lnSpc>
              <a:buFontTx/>
              <a:buNone/>
              <a:defRPr sz="2200" b="1" baseline="0">
                <a:latin typeface="Pt sans"/>
                <a:cs typeface="Pt sans"/>
              </a:defRPr>
            </a:lvl2pPr>
            <a:lvl3pPr marL="0" indent="0">
              <a:lnSpc>
                <a:spcPct val="120000"/>
              </a:lnSpc>
              <a:buFontTx/>
              <a:buNone/>
              <a:defRPr sz="1800" b="1">
                <a:latin typeface="Pt sans"/>
                <a:cs typeface="Pt sans"/>
              </a:defRPr>
            </a:lvl3pPr>
            <a:lvl4pPr marL="835200" indent="-342000">
              <a:lnSpc>
                <a:spcPct val="120000"/>
              </a:lnSpc>
              <a:defRPr b="1">
                <a:latin typeface="Pt sans"/>
                <a:cs typeface="Pt sans"/>
              </a:defRPr>
            </a:lvl4pPr>
            <a:lvl5pPr>
              <a:lnSpc>
                <a:spcPct val="120000"/>
              </a:lnSpc>
              <a:defRPr b="1">
                <a:latin typeface="Pt sans"/>
                <a:cs typeface="Pt sans"/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1775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390" y="921469"/>
            <a:ext cx="7658410" cy="662878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389" y="1715784"/>
            <a:ext cx="3717073" cy="4410379"/>
          </a:xfrm>
        </p:spPr>
        <p:txBody>
          <a:bodyPr/>
          <a:lstStyle>
            <a:lvl1pPr>
              <a:defRPr sz="2400">
                <a:solidFill>
                  <a:srgbClr val="BC044E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4083" y="1715784"/>
            <a:ext cx="3780263" cy="4410379"/>
          </a:xfrm>
        </p:spPr>
        <p:txBody>
          <a:bodyPr/>
          <a:lstStyle>
            <a:lvl1pPr>
              <a:defRPr sz="2400">
                <a:solidFill>
                  <a:srgbClr val="BC044E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17488" y="6554788"/>
            <a:ext cx="7650162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 kern="1000" spc="50" smtClean="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94688" y="6557963"/>
            <a:ext cx="669925" cy="252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Pt sans"/>
                <a:cs typeface="Pt sans"/>
              </a:defRPr>
            </a:lvl1pPr>
          </a:lstStyle>
          <a:p>
            <a:pPr>
              <a:defRPr/>
            </a:pPr>
            <a:fld id="{6ED8C1C4-210D-48E5-8313-31FF3A3532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1775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390" y="916462"/>
            <a:ext cx="7658410" cy="662878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7488" y="6554788"/>
            <a:ext cx="7650162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 kern="1000" spc="50" smtClean="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94688" y="6557963"/>
            <a:ext cx="669925" cy="252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pPr>
              <a:defRPr/>
            </a:pPr>
            <a:fld id="{C72E2BCB-5BD5-4D47-9580-0B21EC869D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1775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28390" y="922213"/>
            <a:ext cx="7658410" cy="662878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7488" y="6554788"/>
            <a:ext cx="7650162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 kern="1000" spc="50" smtClean="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94688" y="6535738"/>
            <a:ext cx="669925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pPr>
              <a:defRPr/>
            </a:pPr>
            <a:fld id="{E8325A86-C399-481A-9A69-D8275E3CA3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1775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97279"/>
            <a:ext cx="5486400" cy="3630295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FF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 err="1" smtClean="0"/>
              <a:t>Drag</a:t>
            </a:r>
            <a:r>
              <a:rPr lang="cs-CZ" noProof="0" dirty="0" smtClean="0"/>
              <a:t> </a:t>
            </a:r>
            <a:r>
              <a:rPr lang="cs-CZ" noProof="0" dirty="0" err="1" smtClean="0"/>
              <a:t>picture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placeholder</a:t>
            </a:r>
            <a:r>
              <a:rPr lang="cs-CZ" noProof="0" dirty="0" smtClean="0"/>
              <a:t> </a:t>
            </a:r>
            <a:r>
              <a:rPr lang="cs-CZ" noProof="0" dirty="0" err="1" smtClean="0"/>
              <a:t>or</a:t>
            </a:r>
            <a:r>
              <a:rPr lang="cs-CZ" noProof="0" dirty="0" smtClean="0"/>
              <a:t> </a:t>
            </a:r>
            <a:r>
              <a:rPr lang="cs-CZ" noProof="0" dirty="0" err="1" smtClean="0"/>
              <a:t>click</a:t>
            </a:r>
            <a:r>
              <a:rPr lang="cs-CZ" noProof="0" dirty="0" smtClean="0"/>
              <a:t> </a:t>
            </a:r>
            <a:r>
              <a:rPr lang="cs-CZ" noProof="0" dirty="0" err="1" smtClean="0"/>
              <a:t>icon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FF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17488" y="6554788"/>
            <a:ext cx="7650162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 kern="1000" spc="50" smtClean="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94688" y="6535738"/>
            <a:ext cx="669925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pPr>
              <a:defRPr/>
            </a:pPr>
            <a:fld id="{AD9034EE-2706-406A-A02A-2BBF159CF5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28700" y="650875"/>
            <a:ext cx="76581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Hlavní nadpis	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8700" y="1425575"/>
            <a:ext cx="7658100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Podnadpis</a:t>
            </a:r>
          </a:p>
          <a:p>
            <a:pPr lvl="1"/>
            <a:r>
              <a:rPr lang="cs-CZ" smtClean="0"/>
              <a:t>Textový řádek</a:t>
            </a:r>
          </a:p>
          <a:p>
            <a:pPr lvl="2"/>
            <a:r>
              <a:rPr lang="cs-CZ" smtClean="0"/>
              <a:t>P</a:t>
            </a:r>
            <a:r>
              <a:rPr lang="en-US" smtClean="0"/>
              <a:t>o</a:t>
            </a:r>
            <a:r>
              <a:rPr lang="cs-CZ" smtClean="0"/>
              <a:t>známkový řádek</a:t>
            </a:r>
          </a:p>
          <a:p>
            <a:pPr lvl="3"/>
            <a:r>
              <a:rPr lang="cs-CZ" smtClean="0"/>
              <a:t>Textový řádek s odrážkou</a:t>
            </a:r>
          </a:p>
          <a:p>
            <a:pPr lvl="4"/>
            <a:r>
              <a:rPr lang="cs-CZ" smtClean="0"/>
              <a:t>Poznámkový řádek pro odrážky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fontAlgn="base">
        <a:spcBef>
          <a:spcPct val="0"/>
        </a:spcBef>
        <a:spcAft>
          <a:spcPct val="0"/>
        </a:spcAft>
        <a:defRPr sz="2700" b="1" kern="1200">
          <a:solidFill>
            <a:schemeClr val="tx1"/>
          </a:solidFill>
          <a:latin typeface="Pt sans caption"/>
          <a:ea typeface="Pt sans caption"/>
          <a:cs typeface="Pt sans caption"/>
        </a:defRPr>
      </a:lvl1pPr>
      <a:lvl2pPr algn="l" defTabSz="457200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Pt sans caption"/>
          <a:ea typeface="Pt sans caption"/>
          <a:cs typeface="Pt sans caption"/>
        </a:defRPr>
      </a:lvl2pPr>
      <a:lvl3pPr algn="l" defTabSz="457200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Pt sans caption"/>
          <a:ea typeface="Pt sans caption"/>
          <a:cs typeface="Pt sans caption"/>
        </a:defRPr>
      </a:lvl3pPr>
      <a:lvl4pPr algn="l" defTabSz="457200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Pt sans caption"/>
          <a:ea typeface="Pt sans caption"/>
          <a:cs typeface="Pt sans caption"/>
        </a:defRPr>
      </a:lvl4pPr>
      <a:lvl5pPr algn="l" defTabSz="457200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Pt sans caption"/>
          <a:ea typeface="Pt sans caption"/>
          <a:cs typeface="Pt sans caption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Pt sans caption"/>
          <a:ea typeface="Pt sans caption"/>
          <a:cs typeface="Pt sans caption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Pt sans caption"/>
          <a:ea typeface="Pt sans caption"/>
          <a:cs typeface="Pt sans caption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Pt sans caption"/>
          <a:ea typeface="Pt sans caption"/>
          <a:cs typeface="Pt sans caption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Pt sans caption"/>
          <a:ea typeface="Pt sans caption"/>
          <a:cs typeface="Pt sans caption"/>
        </a:defRPr>
      </a:lvl9pPr>
    </p:titleStyle>
    <p:bodyStyle>
      <a:lvl1pPr algn="l" defTabSz="457200" rtl="0" fontAlgn="base">
        <a:lnSpc>
          <a:spcPct val="120000"/>
        </a:lnSpc>
        <a:spcBef>
          <a:spcPts val="1800"/>
        </a:spcBef>
        <a:spcAft>
          <a:spcPct val="0"/>
        </a:spcAft>
        <a:defRPr sz="2500" b="1" kern="1200">
          <a:solidFill>
            <a:srgbClr val="BC044E"/>
          </a:solidFill>
          <a:latin typeface="PT Sans"/>
          <a:ea typeface="PT Sans"/>
          <a:cs typeface="PT Sans"/>
        </a:defRPr>
      </a:lvl1pPr>
      <a:lvl2pPr algn="l" defTabSz="457200" rtl="0" fontAlgn="base">
        <a:lnSpc>
          <a:spcPct val="120000"/>
        </a:lnSpc>
        <a:spcBef>
          <a:spcPct val="20000"/>
        </a:spcBef>
        <a:spcAft>
          <a:spcPct val="0"/>
        </a:spcAft>
        <a:defRPr sz="2200" b="1" kern="1200">
          <a:solidFill>
            <a:schemeClr val="tx1"/>
          </a:solidFill>
          <a:latin typeface="PT Sans"/>
          <a:ea typeface="PT Sans"/>
          <a:cs typeface="PT Sans"/>
        </a:defRPr>
      </a:lvl2pPr>
      <a:lvl3pPr algn="l" defTabSz="457200" rtl="0" fontAlgn="base">
        <a:lnSpc>
          <a:spcPct val="120000"/>
        </a:lnSpc>
        <a:spcBef>
          <a:spcPct val="20000"/>
        </a:spcBef>
        <a:spcAft>
          <a:spcPct val="0"/>
        </a:spcAft>
        <a:defRPr b="1" kern="1200">
          <a:solidFill>
            <a:srgbClr val="7F7F7F"/>
          </a:solidFill>
          <a:latin typeface="PT Sans"/>
          <a:ea typeface="PT Sans"/>
          <a:cs typeface="PT Sans"/>
        </a:defRPr>
      </a:lvl3pPr>
      <a:lvl4pPr marL="835025" indent="-341313" algn="l" defTabSz="457200" rtl="0" fontAlgn="base">
        <a:lnSpc>
          <a:spcPct val="120000"/>
        </a:lnSpc>
        <a:spcBef>
          <a:spcPct val="20000"/>
        </a:spcBef>
        <a:spcAft>
          <a:spcPct val="0"/>
        </a:spcAft>
        <a:buFont typeface="Arial" charset="0"/>
        <a:buChar char="–"/>
        <a:defRPr sz="2200" b="1" kern="1200">
          <a:solidFill>
            <a:schemeClr val="tx1"/>
          </a:solidFill>
          <a:latin typeface="PT Sans"/>
          <a:ea typeface="PT Sans"/>
          <a:cs typeface="PT Sans"/>
        </a:defRPr>
      </a:lvl4pPr>
      <a:lvl5pPr marL="835025" algn="l" defTabSz="457200" rtl="0" fontAlgn="base">
        <a:lnSpc>
          <a:spcPct val="120000"/>
        </a:lnSpc>
        <a:spcBef>
          <a:spcPct val="20000"/>
        </a:spcBef>
        <a:spcAft>
          <a:spcPct val="0"/>
        </a:spcAft>
        <a:defRPr b="1" kern="1200">
          <a:solidFill>
            <a:srgbClr val="7F7F7F"/>
          </a:solidFill>
          <a:latin typeface="PT Sans"/>
          <a:ea typeface="PT Sans"/>
          <a:cs typeface="PT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ctrTitle"/>
          </p:nvPr>
        </p:nvSpPr>
        <p:spPr>
          <a:xfrm>
            <a:off x="908050" y="1006475"/>
            <a:ext cx="7118350" cy="1666875"/>
          </a:xfrm>
        </p:spPr>
        <p:txBody>
          <a:bodyPr/>
          <a:lstStyle/>
          <a:p>
            <a:r>
              <a:rPr lang="en-US" smtClean="0"/>
              <a:t>Masaryk University Libraries</a:t>
            </a:r>
            <a:endParaRPr lang="en-US" sz="4000" smtClean="0"/>
          </a:p>
        </p:txBody>
      </p:sp>
      <p:sp>
        <p:nvSpPr>
          <p:cNvPr id="10242" name="Subtitle 2"/>
          <p:cNvSpPr>
            <a:spLocks noGrp="1"/>
          </p:cNvSpPr>
          <p:nvPr>
            <p:ph type="subTitle" idx="1"/>
          </p:nvPr>
        </p:nvSpPr>
        <p:spPr>
          <a:xfrm>
            <a:off x="941388" y="4443413"/>
            <a:ext cx="7116762" cy="133032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sz="2000" smtClean="0">
                <a:latin typeface="PT Sans"/>
                <a:cs typeface="PT Sans"/>
              </a:rPr>
              <a:t>Miroslav Bartošek</a:t>
            </a:r>
          </a:p>
          <a:p>
            <a:pPr>
              <a:lnSpc>
                <a:spcPct val="120000"/>
              </a:lnSpc>
            </a:pPr>
            <a:r>
              <a:rPr lang="cs-CZ" smtClean="0">
                <a:latin typeface="PT Sans"/>
                <a:cs typeface="PT Sans"/>
              </a:rPr>
              <a:t>bartosek@ics.muni.cz</a:t>
            </a:r>
          </a:p>
          <a:p>
            <a:r>
              <a:rPr lang="en-US" smtClean="0">
                <a:latin typeface="PT Sans"/>
                <a:cs typeface="PT Sans"/>
              </a:rPr>
              <a:t>Library and Information Centre – Institute of Computer Science MU</a:t>
            </a:r>
            <a:endParaRPr lang="cs-CZ" smtClean="0">
              <a:latin typeface="PT Sans"/>
              <a:cs typeface="PT Sans"/>
            </a:endParaRPr>
          </a:p>
          <a:p>
            <a:endParaRPr lang="en-US" smtClean="0">
              <a:latin typeface="PT Sans"/>
              <a:cs typeface="PT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cs-CZ" smtClean="0"/>
              <a:t>MU Libraries in figures (2013)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dirty="0" smtClean="0">
                <a:ea typeface="+mn-ea"/>
              </a:rPr>
              <a:t>9 </a:t>
            </a:r>
            <a:r>
              <a:rPr lang="cs-CZ" dirty="0" err="1" smtClean="0">
                <a:ea typeface="+mn-ea"/>
              </a:rPr>
              <a:t>faculty</a:t>
            </a:r>
            <a:r>
              <a:rPr lang="cs-CZ" dirty="0" smtClean="0">
                <a:ea typeface="+mn-ea"/>
              </a:rPr>
              <a:t> </a:t>
            </a:r>
            <a:r>
              <a:rPr lang="cs-CZ" dirty="0" err="1" smtClean="0">
                <a:ea typeface="+mn-ea"/>
              </a:rPr>
              <a:t>libraries</a:t>
            </a:r>
            <a:endParaRPr lang="cs-CZ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dirty="0" smtClean="0">
                <a:ea typeface="+mn-ea"/>
              </a:rPr>
              <a:t>116 </a:t>
            </a:r>
            <a:r>
              <a:rPr lang="cs-CZ" dirty="0" err="1" smtClean="0">
                <a:ea typeface="+mn-ea"/>
              </a:rPr>
              <a:t>branch</a:t>
            </a:r>
            <a:r>
              <a:rPr lang="en-US" dirty="0" smtClean="0">
                <a:ea typeface="+mn-ea"/>
              </a:rPr>
              <a:t>/</a:t>
            </a:r>
            <a:r>
              <a:rPr lang="cs-CZ" dirty="0" err="1" smtClean="0">
                <a:ea typeface="+mn-ea"/>
              </a:rPr>
              <a:t>subject</a:t>
            </a:r>
            <a:r>
              <a:rPr lang="cs-CZ" dirty="0" smtClean="0">
                <a:ea typeface="+mn-ea"/>
              </a:rPr>
              <a:t> </a:t>
            </a:r>
            <a:r>
              <a:rPr lang="cs-CZ" dirty="0" err="1" smtClean="0">
                <a:ea typeface="+mn-ea"/>
              </a:rPr>
              <a:t>libraries</a:t>
            </a:r>
            <a:endParaRPr lang="cs-CZ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dirty="0" smtClean="0">
                <a:ea typeface="+mn-ea"/>
              </a:rPr>
              <a:t>111 </a:t>
            </a:r>
            <a:r>
              <a:rPr lang="cs-CZ" dirty="0" err="1" smtClean="0">
                <a:ea typeface="+mn-ea"/>
              </a:rPr>
              <a:t>librarians</a:t>
            </a:r>
            <a:endParaRPr lang="cs-CZ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dirty="0" smtClean="0">
                <a:ea typeface="+mn-ea"/>
              </a:rPr>
              <a:t>2.175 </a:t>
            </a:r>
            <a:r>
              <a:rPr lang="cs-CZ" dirty="0" err="1" smtClean="0">
                <a:ea typeface="+mn-ea"/>
              </a:rPr>
              <a:t>seats</a:t>
            </a:r>
            <a:r>
              <a:rPr lang="cs-CZ" dirty="0" smtClean="0">
                <a:ea typeface="+mn-ea"/>
              </a:rPr>
              <a:t> in study </a:t>
            </a:r>
            <a:r>
              <a:rPr lang="cs-CZ" dirty="0" err="1" smtClean="0">
                <a:ea typeface="+mn-ea"/>
              </a:rPr>
              <a:t>rooms</a:t>
            </a:r>
            <a:r>
              <a:rPr lang="cs-CZ" dirty="0" smtClean="0">
                <a:ea typeface="+mn-ea"/>
              </a:rPr>
              <a:t> 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dirty="0" smtClean="0">
                <a:ea typeface="+mn-ea"/>
              </a:rPr>
              <a:t>1,8 mil </a:t>
            </a:r>
            <a:r>
              <a:rPr lang="cs-CZ" dirty="0" err="1" smtClean="0">
                <a:ea typeface="+mn-ea"/>
              </a:rPr>
              <a:t>of</a:t>
            </a:r>
            <a:r>
              <a:rPr lang="cs-CZ" dirty="0" smtClean="0">
                <a:ea typeface="+mn-ea"/>
              </a:rPr>
              <a:t> </a:t>
            </a:r>
            <a:r>
              <a:rPr lang="cs-CZ" dirty="0" err="1" smtClean="0">
                <a:ea typeface="+mn-ea"/>
              </a:rPr>
              <a:t>books</a:t>
            </a:r>
            <a:r>
              <a:rPr lang="cs-CZ" dirty="0" smtClean="0">
                <a:ea typeface="+mn-ea"/>
              </a:rPr>
              <a:t> </a:t>
            </a:r>
            <a:r>
              <a:rPr lang="cs-CZ" sz="1800" b="0" dirty="0" smtClean="0">
                <a:ea typeface="+mn-ea"/>
              </a:rPr>
              <a:t>(0,81 </a:t>
            </a:r>
            <a:r>
              <a:rPr lang="cs-CZ" sz="1800" b="0" dirty="0" err="1" smtClean="0">
                <a:ea typeface="+mn-ea"/>
              </a:rPr>
              <a:t>arts</a:t>
            </a:r>
            <a:r>
              <a:rPr lang="cs-CZ" sz="1800" b="0" dirty="0" smtClean="0">
                <a:ea typeface="+mn-ea"/>
              </a:rPr>
              <a:t>, 0,36 science)</a:t>
            </a:r>
          </a:p>
          <a:p>
            <a:pPr lvl="5">
              <a:defRPr/>
            </a:pPr>
            <a:r>
              <a:rPr lang="cs-CZ" dirty="0" smtClean="0"/>
              <a:t>38.735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books</a:t>
            </a:r>
            <a:r>
              <a:rPr lang="cs-CZ" dirty="0" smtClean="0"/>
              <a:t> in 2013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dirty="0" smtClean="0">
                <a:ea typeface="+mn-ea"/>
              </a:rPr>
              <a:t>45.161 </a:t>
            </a:r>
            <a:r>
              <a:rPr lang="cs-CZ" dirty="0" err="1" smtClean="0">
                <a:ea typeface="+mn-ea"/>
              </a:rPr>
              <a:t>registered</a:t>
            </a:r>
            <a:r>
              <a:rPr lang="cs-CZ" dirty="0" smtClean="0">
                <a:ea typeface="+mn-ea"/>
              </a:rPr>
              <a:t> </a:t>
            </a:r>
            <a:r>
              <a:rPr lang="cs-CZ" dirty="0" err="1" smtClean="0">
                <a:ea typeface="+mn-ea"/>
              </a:rPr>
              <a:t>users</a:t>
            </a:r>
            <a:endParaRPr lang="cs-CZ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dirty="0" smtClean="0">
                <a:ea typeface="+mn-ea"/>
              </a:rPr>
              <a:t>665.817 </a:t>
            </a:r>
            <a:r>
              <a:rPr lang="cs-CZ" dirty="0" err="1" smtClean="0">
                <a:ea typeface="+mn-ea"/>
              </a:rPr>
              <a:t>loans</a:t>
            </a:r>
            <a:endParaRPr lang="cs-CZ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endParaRPr lang="cs-CZ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endParaRPr lang="cs-CZ" dirty="0">
              <a:ea typeface="+mn-ea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21508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71C916-871D-4BF4-B84E-D3B6AEB88263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latin typeface="PT Sans"/>
              <a:ea typeface="PT Sans"/>
              <a:cs typeface="PT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23554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F9B8EB-241E-4242-A8D0-2B46E9DD238E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8550" y="730250"/>
            <a:ext cx="6473825" cy="5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MU Libraries Tour</a:t>
            </a:r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700" y="1778000"/>
            <a:ext cx="7265988" cy="45799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000" smtClean="0">
                <a:solidFill>
                  <a:srgbClr val="7F7F7F"/>
                </a:solidFill>
                <a:latin typeface="PT Sans"/>
                <a:cs typeface="PT Sans"/>
              </a:rPr>
              <a:t>New and reconstructed libraries</a:t>
            </a:r>
          </a:p>
          <a:p>
            <a:pPr lvl="3"/>
            <a:r>
              <a:rPr lang="cs-CZ" sz="2000" smtClean="0">
                <a:solidFill>
                  <a:srgbClr val="C00000"/>
                </a:solidFill>
                <a:latin typeface="PT Sans"/>
                <a:cs typeface="PT Sans"/>
              </a:rPr>
              <a:t>2002 new</a:t>
            </a:r>
            <a:r>
              <a:rPr lang="cs-CZ" sz="2000" smtClean="0">
                <a:latin typeface="PT Sans"/>
                <a:cs typeface="PT Sans"/>
              </a:rPr>
              <a:t>	Faculty of Arts Library</a:t>
            </a:r>
          </a:p>
          <a:p>
            <a:pPr lvl="3"/>
            <a:r>
              <a:rPr lang="cs-CZ" sz="2000" smtClean="0">
                <a:solidFill>
                  <a:srgbClr val="C00000"/>
                </a:solidFill>
                <a:latin typeface="PT Sans"/>
                <a:cs typeface="PT Sans"/>
              </a:rPr>
              <a:t>2005 new</a:t>
            </a:r>
            <a:r>
              <a:rPr lang="cs-CZ" sz="2000" smtClean="0">
                <a:latin typeface="PT Sans"/>
                <a:cs typeface="PT Sans"/>
              </a:rPr>
              <a:t>	Faculty of Science Library</a:t>
            </a:r>
          </a:p>
          <a:p>
            <a:pPr lvl="3"/>
            <a:r>
              <a:rPr lang="cs-CZ" sz="2000" smtClean="0">
                <a:solidFill>
                  <a:srgbClr val="C00000"/>
                </a:solidFill>
                <a:latin typeface="PT Sans"/>
                <a:cs typeface="PT Sans"/>
              </a:rPr>
              <a:t>2007 new </a:t>
            </a:r>
            <a:r>
              <a:rPr lang="cs-CZ" sz="2000" smtClean="0">
                <a:latin typeface="PT Sans"/>
                <a:cs typeface="PT Sans"/>
              </a:rPr>
              <a:t>University Campus Library </a:t>
            </a:r>
            <a:r>
              <a:rPr lang="cs-CZ" sz="1600" b="0" smtClean="0">
                <a:latin typeface="PT Sans"/>
                <a:cs typeface="PT Sans"/>
              </a:rPr>
              <a:t>(medicine, sport)</a:t>
            </a:r>
            <a:endParaRPr lang="cs-CZ" sz="2000" b="0" smtClean="0">
              <a:latin typeface="PT Sans"/>
              <a:cs typeface="PT Sans"/>
            </a:endParaRPr>
          </a:p>
          <a:p>
            <a:pPr lvl="3"/>
            <a:r>
              <a:rPr lang="cs-CZ" sz="2000" smtClean="0">
                <a:solidFill>
                  <a:srgbClr val="F99C1F"/>
                </a:solidFill>
                <a:latin typeface="PT Sans"/>
                <a:cs typeface="PT Sans"/>
              </a:rPr>
              <a:t>2015 new </a:t>
            </a:r>
            <a:r>
              <a:rPr lang="cs-CZ" sz="2000" smtClean="0">
                <a:latin typeface="PT Sans"/>
                <a:cs typeface="PT Sans"/>
              </a:rPr>
              <a:t>Faculty of Law Library</a:t>
            </a:r>
          </a:p>
          <a:p>
            <a:pPr lvl="3"/>
            <a:r>
              <a:rPr lang="cs-CZ" sz="2000" smtClean="0">
                <a:solidFill>
                  <a:srgbClr val="F99C1F"/>
                </a:solidFill>
                <a:latin typeface="PT Sans"/>
                <a:cs typeface="PT Sans"/>
              </a:rPr>
              <a:t>2014 new </a:t>
            </a:r>
            <a:r>
              <a:rPr lang="cs-CZ" sz="2000" smtClean="0">
                <a:latin typeface="PT Sans"/>
                <a:cs typeface="PT Sans"/>
              </a:rPr>
              <a:t>Faculty of Education Library</a:t>
            </a:r>
          </a:p>
          <a:p>
            <a:pPr lvl="3"/>
            <a:r>
              <a:rPr lang="cs-CZ" sz="2000" smtClean="0">
                <a:solidFill>
                  <a:srgbClr val="C00000"/>
                </a:solidFill>
                <a:latin typeface="PT Sans"/>
                <a:cs typeface="PT Sans"/>
              </a:rPr>
              <a:t>2013 reconstr </a:t>
            </a:r>
            <a:r>
              <a:rPr lang="cs-CZ" sz="2000" smtClean="0">
                <a:latin typeface="PT Sans"/>
                <a:cs typeface="PT Sans"/>
              </a:rPr>
              <a:t>Faculty of Economics Library</a:t>
            </a:r>
          </a:p>
          <a:p>
            <a:pPr lvl="3"/>
            <a:r>
              <a:rPr lang="cs-CZ" sz="2000" smtClean="0">
                <a:solidFill>
                  <a:srgbClr val="F99C1F"/>
                </a:solidFill>
                <a:latin typeface="PT Sans"/>
                <a:cs typeface="PT Sans"/>
              </a:rPr>
              <a:t>2014 new </a:t>
            </a:r>
            <a:r>
              <a:rPr lang="cs-CZ" sz="2000" smtClean="0">
                <a:latin typeface="PT Sans"/>
                <a:cs typeface="PT Sans"/>
              </a:rPr>
              <a:t>Faculty of Informatics Library</a:t>
            </a:r>
          </a:p>
          <a:p>
            <a:pPr lvl="3"/>
            <a:r>
              <a:rPr lang="cs-CZ" sz="2000" smtClean="0">
                <a:solidFill>
                  <a:srgbClr val="C00000"/>
                </a:solidFill>
                <a:latin typeface="PT Sans"/>
                <a:cs typeface="PT Sans"/>
              </a:rPr>
              <a:t>2005 new </a:t>
            </a:r>
            <a:r>
              <a:rPr lang="cs-CZ" sz="2000" smtClean="0">
                <a:latin typeface="PT Sans"/>
                <a:cs typeface="PT Sans"/>
              </a:rPr>
              <a:t>Faculty of Social Sciences Library</a:t>
            </a:r>
          </a:p>
          <a:p>
            <a:pPr lvl="3"/>
            <a:endParaRPr lang="cs-CZ" sz="2000" smtClean="0">
              <a:latin typeface="PT Sans"/>
              <a:cs typeface="PT Sans"/>
            </a:endParaRPr>
          </a:p>
          <a:p>
            <a:pPr lvl="3"/>
            <a:endParaRPr lang="cs-CZ" sz="2000" smtClean="0">
              <a:latin typeface="PT Sans"/>
              <a:cs typeface="PT Sans"/>
            </a:endParaRPr>
          </a:p>
          <a:p>
            <a:pPr lvl="3"/>
            <a:endParaRPr lang="cs-CZ" sz="2000" smtClean="0">
              <a:latin typeface="PT Sans"/>
              <a:cs typeface="PT Sans"/>
            </a:endParaRPr>
          </a:p>
          <a:p>
            <a:pPr lvl="3"/>
            <a:endParaRPr lang="cs-CZ" sz="2000" smtClean="0">
              <a:latin typeface="PT Sans"/>
              <a:cs typeface="PT Sans"/>
            </a:endParaRPr>
          </a:p>
          <a:p>
            <a:pPr lvl="3"/>
            <a:endParaRPr lang="cs-CZ" sz="2000" smtClean="0">
              <a:latin typeface="PT Sans"/>
              <a:cs typeface="PT San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25604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73CD56-A80F-4F78-A654-48BBB6849B83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latin typeface="PT Sans"/>
              <a:ea typeface="PT Sans"/>
              <a:cs typeface="PT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Humanities Library</a:t>
            </a:r>
            <a:endParaRPr lang="cs-CZ" smtClean="0"/>
          </a:p>
        </p:txBody>
      </p:sp>
      <p:sp>
        <p:nvSpPr>
          <p:cNvPr id="26626" name="Zástupný symbol pro obsah 2"/>
          <p:cNvSpPr>
            <a:spLocks noGrp="1"/>
          </p:cNvSpPr>
          <p:nvPr>
            <p:ph idx="1"/>
          </p:nvPr>
        </p:nvSpPr>
        <p:spPr>
          <a:xfrm>
            <a:off x="1028700" y="1608138"/>
            <a:ext cx="3484563" cy="642937"/>
          </a:xfrm>
        </p:spPr>
        <p:txBody>
          <a:bodyPr/>
          <a:lstStyle/>
          <a:p>
            <a:r>
              <a:rPr lang="en-US" sz="1800" smtClean="0">
                <a:latin typeface="PT Sans"/>
                <a:cs typeface="PT Sans"/>
              </a:rPr>
              <a:t>2002 new library</a:t>
            </a:r>
            <a:endParaRPr lang="cs-CZ" sz="1800" smtClean="0">
              <a:latin typeface="PT Sans"/>
              <a:cs typeface="PT San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26628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F3FCAA-F9D9-40E1-BD1F-823B296F2F9E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26629" name="Obrázek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2030413"/>
            <a:ext cx="5561012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0" y="4633913"/>
            <a:ext cx="2900363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Obrázek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1238" y="44450"/>
            <a:ext cx="293687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1238" y="2314575"/>
            <a:ext cx="2938462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Science Library</a:t>
            </a:r>
            <a:endParaRPr lang="cs-CZ" smtClean="0"/>
          </a:p>
        </p:txBody>
      </p:sp>
      <p:sp>
        <p:nvSpPr>
          <p:cNvPr id="27650" name="Zástupný symbol pro obsah 2"/>
          <p:cNvSpPr>
            <a:spLocks noGrp="1"/>
          </p:cNvSpPr>
          <p:nvPr>
            <p:ph idx="1"/>
          </p:nvPr>
        </p:nvSpPr>
        <p:spPr>
          <a:xfrm>
            <a:off x="1028700" y="1624013"/>
            <a:ext cx="3416300" cy="509587"/>
          </a:xfrm>
        </p:spPr>
        <p:txBody>
          <a:bodyPr/>
          <a:lstStyle/>
          <a:p>
            <a:r>
              <a:rPr lang="en-US" sz="1800" smtClean="0">
                <a:latin typeface="PT Sans"/>
                <a:cs typeface="PT Sans"/>
              </a:rPr>
              <a:t>200</a:t>
            </a:r>
            <a:r>
              <a:rPr lang="cs-CZ" sz="1800" smtClean="0">
                <a:latin typeface="PT Sans"/>
                <a:cs typeface="PT Sans"/>
              </a:rPr>
              <a:t>5</a:t>
            </a:r>
            <a:r>
              <a:rPr lang="en-US" sz="1800" smtClean="0">
                <a:latin typeface="PT Sans"/>
                <a:cs typeface="PT Sans"/>
              </a:rPr>
              <a:t> new library</a:t>
            </a:r>
            <a:endParaRPr lang="cs-CZ" sz="1800" smtClean="0">
              <a:latin typeface="PT Sans"/>
              <a:cs typeface="PT San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27652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79B0AD-B981-4BFA-8C04-E985A98EF719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27653" name="Obrázek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63" y="2222500"/>
            <a:ext cx="6383337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7663" y="80963"/>
            <a:ext cx="2339975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Obrázek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4813" y="4960938"/>
            <a:ext cx="2306637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Obrázek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7663" y="3132138"/>
            <a:ext cx="2319337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cs-CZ" smtClean="0"/>
              <a:t>Campus Library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28675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0BB45C-27B9-4B0F-BE14-E30247BA207E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sp>
        <p:nvSpPr>
          <p:cNvPr id="28676" name="Zástupný symbol pro obsah 2"/>
          <p:cNvSpPr>
            <a:spLocks noGrp="1"/>
          </p:cNvSpPr>
          <p:nvPr>
            <p:ph idx="1"/>
          </p:nvPr>
        </p:nvSpPr>
        <p:spPr>
          <a:xfrm>
            <a:off x="1028700" y="1624013"/>
            <a:ext cx="3416300" cy="509587"/>
          </a:xfrm>
        </p:spPr>
        <p:txBody>
          <a:bodyPr/>
          <a:lstStyle/>
          <a:p>
            <a:r>
              <a:rPr lang="en-US" sz="1800" smtClean="0">
                <a:latin typeface="PT Sans"/>
                <a:cs typeface="PT Sans"/>
              </a:rPr>
              <a:t>2010 new library</a:t>
            </a:r>
            <a:endParaRPr lang="cs-CZ" sz="1800" smtClean="0">
              <a:latin typeface="PT Sans"/>
              <a:cs typeface="PT Sans"/>
            </a:endParaRPr>
          </a:p>
        </p:txBody>
      </p:sp>
      <p:pic>
        <p:nvPicPr>
          <p:cNvPr id="28677" name="Obrázek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8888" y="44450"/>
            <a:ext cx="4003675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Obráze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2133600"/>
            <a:ext cx="5668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Obrázek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0763" y="2133600"/>
            <a:ext cx="2955925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Economics Library</a:t>
            </a:r>
            <a:endParaRPr lang="cs-CZ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29699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7B8C08-C979-4E75-A466-D51C74FEDC69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sp>
        <p:nvSpPr>
          <p:cNvPr id="29700" name="Zástupný symbol pro obsah 2"/>
          <p:cNvSpPr>
            <a:spLocks noGrp="1"/>
          </p:cNvSpPr>
          <p:nvPr>
            <p:ph idx="1"/>
          </p:nvPr>
        </p:nvSpPr>
        <p:spPr>
          <a:xfrm>
            <a:off x="1028700" y="1624013"/>
            <a:ext cx="3416300" cy="509587"/>
          </a:xfrm>
        </p:spPr>
        <p:txBody>
          <a:bodyPr/>
          <a:lstStyle/>
          <a:p>
            <a:r>
              <a:rPr lang="en-US" sz="1800" smtClean="0">
                <a:latin typeface="PT Sans"/>
                <a:cs typeface="PT Sans"/>
              </a:rPr>
              <a:t>2013 reconstructed</a:t>
            </a:r>
            <a:endParaRPr lang="cs-CZ" sz="1800" smtClean="0">
              <a:latin typeface="PT Sans"/>
              <a:cs typeface="PT Sans"/>
            </a:endParaRPr>
          </a:p>
        </p:txBody>
      </p:sp>
      <p:pic>
        <p:nvPicPr>
          <p:cNvPr id="29701" name="Obrázek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2168525"/>
            <a:ext cx="558800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Obráze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8988" y="60325"/>
            <a:ext cx="315753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Obrázek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8988" y="2303463"/>
            <a:ext cx="3133725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8988" y="4525963"/>
            <a:ext cx="31337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Education Library</a:t>
            </a:r>
            <a:endParaRPr lang="cs-CZ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30723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97A364-708B-470A-B6FC-7076BD6A5376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sp>
        <p:nvSpPr>
          <p:cNvPr id="30724" name="Zástupný symbol pro obsah 2"/>
          <p:cNvSpPr>
            <a:spLocks noGrp="1"/>
          </p:cNvSpPr>
          <p:nvPr>
            <p:ph idx="1"/>
          </p:nvPr>
        </p:nvSpPr>
        <p:spPr>
          <a:xfrm>
            <a:off x="1028700" y="1624013"/>
            <a:ext cx="3416300" cy="509587"/>
          </a:xfrm>
        </p:spPr>
        <p:txBody>
          <a:bodyPr/>
          <a:lstStyle/>
          <a:p>
            <a:r>
              <a:rPr lang="en-US" sz="1800" smtClean="0">
                <a:latin typeface="PT Sans"/>
                <a:cs typeface="PT Sans"/>
              </a:rPr>
              <a:t>2014 new library</a:t>
            </a:r>
            <a:endParaRPr lang="cs-CZ" sz="1800" smtClean="0">
              <a:latin typeface="PT Sans"/>
              <a:cs typeface="PT Sans"/>
            </a:endParaRPr>
          </a:p>
        </p:txBody>
      </p:sp>
      <p:pic>
        <p:nvPicPr>
          <p:cNvPr id="30725" name="Obrázek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8" y="2216150"/>
            <a:ext cx="6532562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9588" y="1903413"/>
            <a:ext cx="2212975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Obrázek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1650" y="3441700"/>
            <a:ext cx="2220913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Obrázek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1650" y="5006975"/>
            <a:ext cx="2220913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ovéPole 3"/>
          <p:cNvSpPr txBox="1">
            <a:spLocks noChangeArrowheads="1"/>
          </p:cNvSpPr>
          <p:nvPr/>
        </p:nvSpPr>
        <p:spPr bwMode="auto">
          <a:xfrm>
            <a:off x="2139950" y="2117725"/>
            <a:ext cx="5124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atin typeface="PT Sans"/>
              </a:rPr>
              <a:t>2.  IT support for libraries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cs-CZ" smtClean="0"/>
              <a:t>IT units supporting libraries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700" y="1778000"/>
            <a:ext cx="6838950" cy="4579938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ea typeface="+mn-ea"/>
              </a:rPr>
              <a:t>Institute </a:t>
            </a:r>
            <a:r>
              <a:rPr lang="cs-CZ" dirty="0" err="1" smtClean="0">
                <a:ea typeface="+mn-ea"/>
              </a:rPr>
              <a:t>of</a:t>
            </a:r>
            <a:r>
              <a:rPr lang="cs-CZ" dirty="0" smtClean="0">
                <a:ea typeface="+mn-ea"/>
              </a:rPr>
              <a:t> </a:t>
            </a:r>
            <a:r>
              <a:rPr lang="cs-CZ" dirty="0" err="1" smtClean="0">
                <a:ea typeface="+mn-ea"/>
              </a:rPr>
              <a:t>Computer</a:t>
            </a:r>
            <a:r>
              <a:rPr lang="cs-CZ" dirty="0" smtClean="0">
                <a:ea typeface="+mn-ea"/>
              </a:rPr>
              <a:t> Science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Library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 and </a:t>
            </a:r>
            <a:r>
              <a:rPr lang="cs-CZ" dirty="0" err="1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I</a:t>
            </a:r>
            <a:r>
              <a:rPr lang="cs-CZ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nformation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 Centre MU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2200" dirty="0" err="1" smtClean="0">
                <a:ea typeface="+mn-ea"/>
              </a:rPr>
              <a:t>Library</a:t>
            </a:r>
            <a:r>
              <a:rPr lang="cs-CZ" sz="2200" dirty="0" smtClean="0">
                <a:ea typeface="+mn-ea"/>
              </a:rPr>
              <a:t> management </a:t>
            </a:r>
            <a:r>
              <a:rPr lang="cs-CZ" sz="2200" dirty="0" err="1" smtClean="0">
                <a:ea typeface="+mn-ea"/>
              </a:rPr>
              <a:t>system</a:t>
            </a:r>
            <a:r>
              <a:rPr lang="cs-CZ" sz="2200" dirty="0" smtClean="0">
                <a:ea typeface="+mn-ea"/>
              </a:rPr>
              <a:t> </a:t>
            </a:r>
            <a:r>
              <a:rPr lang="cs-CZ" sz="2200" dirty="0" err="1" smtClean="0">
                <a:ea typeface="+mn-ea"/>
              </a:rPr>
              <a:t>Aleph</a:t>
            </a:r>
            <a:r>
              <a:rPr lang="cs-CZ" sz="2200" dirty="0" smtClean="0">
                <a:ea typeface="+mn-ea"/>
              </a:rPr>
              <a:t> MU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2200" dirty="0" smtClean="0">
                <a:ea typeface="+mn-ea"/>
              </a:rPr>
              <a:t>ER </a:t>
            </a:r>
            <a:r>
              <a:rPr lang="cs-CZ" sz="2200" dirty="0" err="1" smtClean="0">
                <a:ea typeface="+mn-ea"/>
              </a:rPr>
              <a:t>technologies</a:t>
            </a:r>
            <a:endParaRPr lang="cs-CZ" sz="2200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2200" dirty="0" err="1" smtClean="0">
                <a:ea typeface="+mn-ea"/>
              </a:rPr>
              <a:t>Digitizing</a:t>
            </a:r>
            <a:r>
              <a:rPr lang="cs-CZ" sz="2200" dirty="0" smtClean="0">
                <a:ea typeface="+mn-ea"/>
              </a:rPr>
              <a:t> and </a:t>
            </a:r>
            <a:r>
              <a:rPr lang="cs-CZ" sz="2200" dirty="0" err="1" smtClean="0">
                <a:ea typeface="+mn-ea"/>
              </a:rPr>
              <a:t>digital</a:t>
            </a:r>
            <a:r>
              <a:rPr lang="cs-CZ" sz="2200" dirty="0" smtClean="0">
                <a:ea typeface="+mn-ea"/>
              </a:rPr>
              <a:t> </a:t>
            </a:r>
            <a:r>
              <a:rPr lang="cs-CZ" sz="2200" dirty="0" err="1" smtClean="0">
                <a:ea typeface="+mn-ea"/>
              </a:rPr>
              <a:t>libraries</a:t>
            </a:r>
            <a:endParaRPr lang="cs-CZ" sz="2200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2200" dirty="0" err="1" smtClean="0">
                <a:ea typeface="+mn-ea"/>
              </a:rPr>
              <a:t>Computer</a:t>
            </a:r>
            <a:r>
              <a:rPr lang="cs-CZ" sz="2200" dirty="0" smtClean="0">
                <a:ea typeface="+mn-ea"/>
              </a:rPr>
              <a:t> study </a:t>
            </a:r>
            <a:r>
              <a:rPr lang="cs-CZ" sz="2200" dirty="0" err="1" smtClean="0">
                <a:ea typeface="+mn-ea"/>
              </a:rPr>
              <a:t>rooms</a:t>
            </a:r>
            <a:endParaRPr lang="cs-CZ" sz="2200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2200" dirty="0" smtClean="0">
                <a:ea typeface="+mn-ea"/>
              </a:rPr>
              <a:t>Network </a:t>
            </a:r>
            <a:r>
              <a:rPr lang="cs-CZ" sz="2200" dirty="0" err="1" smtClean="0">
                <a:ea typeface="+mn-ea"/>
              </a:rPr>
              <a:t>infrastructure</a:t>
            </a:r>
            <a:r>
              <a:rPr lang="en-US" sz="2200" dirty="0" smtClean="0">
                <a:ea typeface="+mn-ea"/>
              </a:rPr>
              <a:t>, …</a:t>
            </a:r>
            <a:endParaRPr lang="cs-CZ" sz="2200" dirty="0" smtClean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dirty="0" err="1" smtClean="0">
                <a:ea typeface="+mn-ea"/>
              </a:rPr>
              <a:t>Faculty</a:t>
            </a:r>
            <a:r>
              <a:rPr lang="cs-CZ" dirty="0" smtClean="0">
                <a:ea typeface="+mn-ea"/>
              </a:rPr>
              <a:t> </a:t>
            </a:r>
            <a:r>
              <a:rPr lang="cs-CZ" dirty="0" err="1" smtClean="0">
                <a:ea typeface="+mn-ea"/>
              </a:rPr>
              <a:t>of</a:t>
            </a:r>
            <a:r>
              <a:rPr lang="cs-CZ" dirty="0" smtClean="0">
                <a:ea typeface="+mn-ea"/>
              </a:rPr>
              <a:t> </a:t>
            </a:r>
            <a:r>
              <a:rPr lang="cs-CZ" dirty="0" err="1" smtClean="0">
                <a:ea typeface="+mn-ea"/>
              </a:rPr>
              <a:t>Informatics</a:t>
            </a:r>
            <a:endParaRPr lang="cs-CZ" dirty="0" smtClean="0">
              <a:ea typeface="+mn-ea"/>
            </a:endParaRPr>
          </a:p>
          <a:p>
            <a:pPr lvl="2" fontAlgn="auto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IS MU – university study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-supporting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 </a:t>
            </a:r>
            <a:r>
              <a:rPr lang="cs-CZ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syst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e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m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2200" dirty="0" smtClean="0">
                <a:ea typeface="+mn-ea"/>
              </a:rPr>
              <a:t>E-</a:t>
            </a:r>
            <a:r>
              <a:rPr lang="cs-CZ" sz="2200" dirty="0" err="1" smtClean="0">
                <a:ea typeface="+mn-ea"/>
              </a:rPr>
              <a:t>theses</a:t>
            </a:r>
            <a:r>
              <a:rPr lang="cs-CZ" sz="2200" dirty="0" smtClean="0">
                <a:ea typeface="+mn-ea"/>
              </a:rPr>
              <a:t> archive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2200" dirty="0" err="1" smtClean="0">
                <a:ea typeface="+mn-ea"/>
              </a:rPr>
              <a:t>Institutional</a:t>
            </a:r>
            <a:r>
              <a:rPr lang="cs-CZ" sz="2200" dirty="0" smtClean="0">
                <a:ea typeface="+mn-ea"/>
              </a:rPr>
              <a:t> </a:t>
            </a:r>
            <a:r>
              <a:rPr lang="cs-CZ" sz="2200" dirty="0" err="1" smtClean="0">
                <a:ea typeface="+mn-ea"/>
              </a:rPr>
              <a:t>Repository</a:t>
            </a:r>
            <a:endParaRPr lang="cs-CZ" sz="2200" dirty="0" smtClean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dirty="0" err="1" smtClean="0">
                <a:ea typeface="+mn-ea"/>
              </a:rPr>
              <a:t>Local</a:t>
            </a:r>
            <a:r>
              <a:rPr lang="cs-CZ" dirty="0" smtClean="0">
                <a:ea typeface="+mn-ea"/>
              </a:rPr>
              <a:t> IT support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32772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B2618D-FBA7-4531-9CA4-A5361BCF11ED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latin typeface="PT Sans"/>
              <a:ea typeface="PT Sans"/>
              <a:cs typeface="PT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275388" cy="663575"/>
          </a:xfrm>
        </p:spPr>
        <p:txBody>
          <a:bodyPr/>
          <a:lstStyle/>
          <a:p>
            <a:r>
              <a:rPr lang="en-US" smtClean="0"/>
              <a:t>ToC</a:t>
            </a:r>
          </a:p>
        </p:txBody>
      </p:sp>
      <p:sp>
        <p:nvSpPr>
          <p:cNvPr id="11266" name="Zástupný symbol pro obsah 2"/>
          <p:cNvSpPr>
            <a:spLocks noGrp="1"/>
          </p:cNvSpPr>
          <p:nvPr>
            <p:ph idx="1"/>
          </p:nvPr>
        </p:nvSpPr>
        <p:spPr>
          <a:xfrm>
            <a:off x="1028700" y="1778000"/>
            <a:ext cx="6750050" cy="4579938"/>
          </a:xfrm>
        </p:spPr>
        <p:txBody>
          <a:bodyPr/>
          <a:lstStyle/>
          <a:p>
            <a:pPr marL="723900" lvl="3" indent="-457200">
              <a:buFont typeface="Pt sans caption"/>
              <a:buAutoNum type="arabicPeriod"/>
            </a:pPr>
            <a:r>
              <a:rPr lang="en-US" smtClean="0">
                <a:latin typeface="PT Sans"/>
                <a:cs typeface="PT Sans"/>
              </a:rPr>
              <a:t>MU Libraries </a:t>
            </a:r>
          </a:p>
          <a:p>
            <a:pPr marL="723900" lvl="3" indent="-457200">
              <a:buFont typeface="Pt sans caption"/>
              <a:buAutoNum type="arabicPeriod"/>
            </a:pPr>
            <a:r>
              <a:rPr lang="en-US" smtClean="0">
                <a:latin typeface="PT Sans"/>
                <a:cs typeface="PT Sans"/>
              </a:rPr>
              <a:t>IT support for libraries</a:t>
            </a:r>
            <a:endParaRPr lang="cs-CZ" smtClean="0">
              <a:latin typeface="PT Sans"/>
              <a:cs typeface="PT Sans"/>
            </a:endParaRPr>
          </a:p>
          <a:p>
            <a:pPr marL="723900" lvl="3" indent="-457200">
              <a:buFont typeface="Pt sans caption"/>
              <a:buAutoNum type="arabicPeriod"/>
            </a:pPr>
            <a:r>
              <a:rPr lang="en-US" smtClean="0">
                <a:latin typeface="PT Sans"/>
                <a:cs typeface="PT Sans"/>
              </a:rPr>
              <a:t>Aleph-MU</a:t>
            </a:r>
            <a:endParaRPr lang="cs-CZ" smtClean="0">
              <a:latin typeface="PT Sans"/>
              <a:cs typeface="PT Sans"/>
            </a:endParaRPr>
          </a:p>
          <a:p>
            <a:pPr marL="723900" lvl="3" indent="-457200">
              <a:buFont typeface="Pt sans caption"/>
              <a:buAutoNum type="arabicPeriod"/>
            </a:pPr>
            <a:r>
              <a:rPr lang="en-US" smtClean="0">
                <a:latin typeface="PT Sans"/>
                <a:cs typeface="PT Sans"/>
              </a:rPr>
              <a:t>ER – Electronic Resources</a:t>
            </a:r>
            <a:endParaRPr lang="cs-CZ" smtClean="0">
              <a:latin typeface="PT Sans"/>
              <a:cs typeface="PT Sans"/>
            </a:endParaRPr>
          </a:p>
          <a:p>
            <a:pPr marL="723900" lvl="3" indent="-457200">
              <a:buFont typeface="Pt sans caption"/>
              <a:buAutoNum type="arabicPeriod"/>
            </a:pPr>
            <a:r>
              <a:rPr lang="en-US" smtClean="0">
                <a:latin typeface="PT Sans"/>
                <a:cs typeface="PT Sans"/>
              </a:rPr>
              <a:t>Digital Libraries</a:t>
            </a:r>
            <a:endParaRPr lang="cs-CZ" smtClean="0">
              <a:latin typeface="PT Sans"/>
              <a:cs typeface="PT Sans"/>
            </a:endParaRPr>
          </a:p>
          <a:p>
            <a:pPr marL="723900" lvl="3" indent="-457200">
              <a:buFont typeface="Pt sans caption"/>
              <a:buAutoNum type="arabicPeriod"/>
            </a:pPr>
            <a:r>
              <a:rPr lang="cs-CZ" smtClean="0">
                <a:latin typeface="PT Sans"/>
                <a:cs typeface="PT Sans"/>
              </a:rPr>
              <a:t>Open Access at MU</a:t>
            </a:r>
          </a:p>
          <a:p>
            <a:pPr lvl="2"/>
            <a:endParaRPr lang="en-US" smtClean="0">
              <a:latin typeface="PT Sans"/>
              <a:cs typeface="PT Sans"/>
            </a:endParaRPr>
          </a:p>
        </p:txBody>
      </p:sp>
      <p:sp>
        <p:nvSpPr>
          <p:cNvPr id="11267" name="Zástupný symbol pro číslo snímku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6E10D2-D975-48FB-A84D-D3F3A8055115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33794" name="Zástupný symbol pro číslo snímku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E15363-BD16-465A-8323-DA1BDF13E878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sp>
        <p:nvSpPr>
          <p:cNvPr id="33795" name="Nadpis 3"/>
          <p:cNvSpPr>
            <a:spLocks noGrp="1"/>
          </p:cNvSpPr>
          <p:nvPr>
            <p:ph type="title"/>
          </p:nvPr>
        </p:nvSpPr>
        <p:spPr>
          <a:xfrm>
            <a:off x="1028700" y="922338"/>
            <a:ext cx="7658100" cy="661987"/>
          </a:xfrm>
        </p:spPr>
        <p:txBody>
          <a:bodyPr/>
          <a:lstStyle/>
          <a:p>
            <a:endParaRPr lang="cs-CZ" smtClean="0"/>
          </a:p>
        </p:txBody>
      </p:sp>
      <p:pic>
        <p:nvPicPr>
          <p:cNvPr id="33796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5" y="530225"/>
            <a:ext cx="8904288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ovéPole 5"/>
          <p:cNvSpPr txBox="1">
            <a:spLocks noChangeArrowheads="1"/>
          </p:cNvSpPr>
          <p:nvPr/>
        </p:nvSpPr>
        <p:spPr bwMode="auto">
          <a:xfrm>
            <a:off x="450850" y="42863"/>
            <a:ext cx="3684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  <a:latin typeface="PT Sans"/>
              </a:rPr>
              <a:t>IS MU – Study Supporting System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ovéPole 3"/>
          <p:cNvSpPr txBox="1">
            <a:spLocks noChangeArrowheads="1"/>
          </p:cNvSpPr>
          <p:nvPr/>
        </p:nvSpPr>
        <p:spPr bwMode="auto">
          <a:xfrm>
            <a:off x="3133725" y="2124075"/>
            <a:ext cx="26289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atin typeface="PT Sans"/>
              </a:rPr>
              <a:t>3.  Aleph 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cs-CZ" smtClean="0"/>
              <a:t>Library Management System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700" y="1778000"/>
            <a:ext cx="6838950" cy="45799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 smtClean="0">
                <a:ea typeface="+mn-ea"/>
              </a:rPr>
              <a:t>Aleph</a:t>
            </a:r>
            <a:r>
              <a:rPr lang="cs-CZ" dirty="0" smtClean="0">
                <a:ea typeface="+mn-ea"/>
              </a:rPr>
              <a:t>-MU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ExLibris</a:t>
            </a: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, </a:t>
            </a:r>
            <a:r>
              <a:rPr lang="cs-CZ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Israel</a:t>
            </a:r>
            <a:endParaRPr lang="cs-CZ" sz="1800" dirty="0" smtClean="0">
              <a:solidFill>
                <a:schemeClr val="tx1">
                  <a:lumMod val="50000"/>
                  <a:lumOff val="50000"/>
                </a:schemeClr>
              </a:solidFill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1800" dirty="0" err="1">
                <a:ea typeface="+mn-ea"/>
              </a:rPr>
              <a:t>c</a:t>
            </a:r>
            <a:r>
              <a:rPr lang="cs-CZ" sz="1800" dirty="0" err="1" smtClean="0">
                <a:ea typeface="+mn-ea"/>
              </a:rPr>
              <a:t>entrally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operated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service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for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all</a:t>
            </a:r>
            <a:r>
              <a:rPr lang="cs-CZ" sz="1800" dirty="0" smtClean="0">
                <a:ea typeface="+mn-ea"/>
              </a:rPr>
              <a:t> MU </a:t>
            </a:r>
            <a:r>
              <a:rPr lang="cs-CZ" sz="1800" dirty="0" err="1" smtClean="0">
                <a:ea typeface="+mn-ea"/>
              </a:rPr>
              <a:t>libraries</a:t>
            </a:r>
            <a:r>
              <a:rPr lang="cs-CZ" sz="1800" dirty="0" smtClean="0">
                <a:ea typeface="+mn-ea"/>
              </a:rPr>
              <a:t/>
            </a:r>
            <a:br>
              <a:rPr lang="cs-CZ" sz="1800" dirty="0" smtClean="0">
                <a:ea typeface="+mn-ea"/>
              </a:rPr>
            </a:br>
            <a:r>
              <a:rPr lang="cs-CZ" sz="1200" b="0" dirty="0" smtClean="0">
                <a:ea typeface="+mn-ea"/>
              </a:rPr>
              <a:t>HW</a:t>
            </a:r>
            <a:r>
              <a:rPr lang="en-US" sz="1200" b="0" dirty="0" smtClean="0">
                <a:ea typeface="+mn-ea"/>
              </a:rPr>
              <a:t>/</a:t>
            </a:r>
            <a:r>
              <a:rPr lang="cs-CZ" sz="1200" b="0" dirty="0" smtClean="0">
                <a:ea typeface="+mn-ea"/>
              </a:rPr>
              <a:t>SW, </a:t>
            </a:r>
            <a:r>
              <a:rPr lang="cs-CZ" sz="1200" b="0" dirty="0" err="1" smtClean="0">
                <a:ea typeface="+mn-ea"/>
              </a:rPr>
              <a:t>syst</a:t>
            </a:r>
            <a:r>
              <a:rPr lang="en-US" sz="1200" b="0" dirty="0" smtClean="0">
                <a:ea typeface="+mn-ea"/>
              </a:rPr>
              <a:t>e</a:t>
            </a:r>
            <a:r>
              <a:rPr lang="cs-CZ" sz="1200" b="0" dirty="0" smtClean="0">
                <a:ea typeface="+mn-ea"/>
              </a:rPr>
              <a:t>m </a:t>
            </a:r>
            <a:r>
              <a:rPr lang="cs-CZ" sz="1200" b="0" dirty="0" err="1" smtClean="0">
                <a:ea typeface="+mn-ea"/>
              </a:rPr>
              <a:t>administration</a:t>
            </a:r>
            <a:r>
              <a:rPr lang="cs-CZ" sz="1200" b="0" dirty="0" smtClean="0">
                <a:ea typeface="+mn-ea"/>
              </a:rPr>
              <a:t>, </a:t>
            </a:r>
            <a:r>
              <a:rPr lang="cs-CZ" sz="1200" b="0" dirty="0" err="1" smtClean="0">
                <a:ea typeface="+mn-ea"/>
              </a:rPr>
              <a:t>syst</a:t>
            </a:r>
            <a:r>
              <a:rPr lang="en-US" sz="1200" b="0" dirty="0" smtClean="0">
                <a:ea typeface="+mn-ea"/>
              </a:rPr>
              <a:t>e</a:t>
            </a:r>
            <a:r>
              <a:rPr lang="cs-CZ" sz="1200" b="0" dirty="0" smtClean="0">
                <a:ea typeface="+mn-ea"/>
              </a:rPr>
              <a:t>m </a:t>
            </a:r>
            <a:r>
              <a:rPr lang="cs-CZ" sz="1200" b="0" dirty="0" err="1" smtClean="0">
                <a:ea typeface="+mn-ea"/>
              </a:rPr>
              <a:t>librarian</a:t>
            </a:r>
            <a:r>
              <a:rPr lang="cs-CZ" sz="1200" b="0" dirty="0" smtClean="0">
                <a:ea typeface="+mn-ea"/>
              </a:rPr>
              <a:t>, </a:t>
            </a:r>
            <a:r>
              <a:rPr lang="cs-CZ" sz="1200" b="0" dirty="0" err="1" smtClean="0">
                <a:ea typeface="+mn-ea"/>
              </a:rPr>
              <a:t>rules</a:t>
            </a:r>
            <a:r>
              <a:rPr lang="cs-CZ" sz="1200" b="0" dirty="0" smtClean="0">
                <a:ea typeface="+mn-ea"/>
              </a:rPr>
              <a:t>, </a:t>
            </a:r>
            <a:r>
              <a:rPr lang="cs-CZ" sz="1200" b="0" dirty="0" err="1" smtClean="0">
                <a:ea typeface="+mn-ea"/>
              </a:rPr>
              <a:t>tools</a:t>
            </a:r>
            <a:endParaRPr lang="cs-CZ" sz="1200" b="0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1800" dirty="0" err="1">
                <a:ea typeface="+mn-ea"/>
              </a:rPr>
              <a:t>f</a:t>
            </a:r>
            <a:r>
              <a:rPr lang="cs-CZ" sz="1800" dirty="0" err="1" smtClean="0">
                <a:ea typeface="+mn-ea"/>
              </a:rPr>
              <a:t>aculty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catalogues</a:t>
            </a:r>
            <a:r>
              <a:rPr lang="cs-CZ" sz="1800" dirty="0" smtClean="0">
                <a:ea typeface="+mn-ea"/>
              </a:rPr>
              <a:t> </a:t>
            </a:r>
            <a:r>
              <a:rPr lang="en-US" sz="1800" dirty="0" smtClean="0">
                <a:ea typeface="+mn-ea"/>
              </a:rPr>
              <a:t>+</a:t>
            </a:r>
            <a:r>
              <a:rPr lang="cs-CZ" sz="1800" dirty="0" smtClean="0">
                <a:ea typeface="+mn-ea"/>
              </a:rPr>
              <a:t> university union </a:t>
            </a:r>
            <a:r>
              <a:rPr lang="cs-CZ" sz="1800" dirty="0" err="1" smtClean="0">
                <a:ea typeface="+mn-ea"/>
              </a:rPr>
              <a:t>catalogue</a:t>
            </a:r>
            <a:endParaRPr lang="cs-CZ" sz="1800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1800" dirty="0" smtClean="0">
                <a:ea typeface="+mn-ea"/>
              </a:rPr>
              <a:t>750.000 </a:t>
            </a:r>
            <a:r>
              <a:rPr lang="cs-CZ" sz="1800" dirty="0" err="1" smtClean="0">
                <a:ea typeface="+mn-ea"/>
              </a:rPr>
              <a:t>bibliographical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records</a:t>
            </a:r>
            <a:endParaRPr lang="cs-CZ" sz="1800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1800" dirty="0" err="1">
                <a:ea typeface="+mn-ea"/>
              </a:rPr>
              <a:t>c</a:t>
            </a:r>
            <a:r>
              <a:rPr lang="cs-CZ" sz="1800" dirty="0" err="1" smtClean="0">
                <a:ea typeface="+mn-ea"/>
              </a:rPr>
              <a:t>ooperation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with</a:t>
            </a:r>
            <a:r>
              <a:rPr lang="cs-CZ" sz="1800" dirty="0" smtClean="0">
                <a:ea typeface="+mn-ea"/>
              </a:rPr>
              <a:t> Czech union </a:t>
            </a:r>
            <a:r>
              <a:rPr lang="cs-CZ" sz="1800" dirty="0" err="1" smtClean="0">
                <a:ea typeface="+mn-ea"/>
              </a:rPr>
              <a:t>catalogue</a:t>
            </a:r>
            <a:endParaRPr lang="cs-CZ" sz="1800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1800" dirty="0" smtClean="0">
                <a:ea typeface="+mn-ea"/>
              </a:rPr>
              <a:t>Czech </a:t>
            </a:r>
            <a:r>
              <a:rPr lang="cs-CZ" sz="1800" dirty="0" err="1" smtClean="0">
                <a:ea typeface="+mn-ea"/>
              </a:rPr>
              <a:t>authorities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b="0" dirty="0" smtClean="0">
                <a:ea typeface="+mn-ea"/>
              </a:rPr>
              <a:t>(</a:t>
            </a:r>
            <a:r>
              <a:rPr lang="cs-CZ" sz="1800" b="0" dirty="0" err="1" smtClean="0">
                <a:ea typeface="+mn-ea"/>
              </a:rPr>
              <a:t>National</a:t>
            </a:r>
            <a:r>
              <a:rPr lang="cs-CZ" sz="1800" b="0" dirty="0" smtClean="0">
                <a:ea typeface="+mn-ea"/>
              </a:rPr>
              <a:t> </a:t>
            </a:r>
            <a:r>
              <a:rPr lang="cs-CZ" sz="1800" b="0" dirty="0" err="1" smtClean="0">
                <a:ea typeface="+mn-ea"/>
              </a:rPr>
              <a:t>Library</a:t>
            </a:r>
            <a:r>
              <a:rPr lang="cs-CZ" sz="1800" b="0" dirty="0" smtClean="0">
                <a:ea typeface="+mn-ea"/>
              </a:rPr>
              <a:t>)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1800" dirty="0" err="1">
                <a:ea typeface="+mn-ea"/>
              </a:rPr>
              <a:t>l</a:t>
            </a:r>
            <a:r>
              <a:rPr lang="cs-CZ" sz="1800" dirty="0" err="1" smtClean="0">
                <a:ea typeface="+mn-ea"/>
              </a:rPr>
              <a:t>inkage</a:t>
            </a:r>
            <a:r>
              <a:rPr lang="cs-CZ" sz="1800" dirty="0" smtClean="0">
                <a:ea typeface="+mn-ea"/>
              </a:rPr>
              <a:t> to E-</a:t>
            </a:r>
            <a:r>
              <a:rPr lang="cs-CZ" sz="1800" dirty="0" err="1" smtClean="0">
                <a:ea typeface="+mn-ea"/>
              </a:rPr>
              <a:t>theses</a:t>
            </a:r>
            <a:r>
              <a:rPr lang="cs-CZ" sz="1800" dirty="0" smtClean="0">
                <a:ea typeface="+mn-ea"/>
              </a:rPr>
              <a:t> archive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1800" dirty="0" smtClean="0">
                <a:ea typeface="+mn-ea"/>
              </a:rPr>
              <a:t>12.000 </a:t>
            </a:r>
            <a:r>
              <a:rPr lang="cs-CZ" sz="1800" dirty="0" err="1" smtClean="0">
                <a:ea typeface="+mn-ea"/>
              </a:rPr>
              <a:t>digitized</a:t>
            </a:r>
            <a:r>
              <a:rPr lang="cs-CZ" sz="1800" dirty="0" smtClean="0">
                <a:ea typeface="+mn-ea"/>
              </a:rPr>
              <a:t> study </a:t>
            </a:r>
            <a:r>
              <a:rPr lang="cs-CZ" sz="1800" dirty="0" err="1" smtClean="0">
                <a:ea typeface="+mn-ea"/>
              </a:rPr>
              <a:t>books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b="0" dirty="0" smtClean="0">
                <a:ea typeface="+mn-ea"/>
              </a:rPr>
              <a:t>(e-</a:t>
            </a:r>
            <a:r>
              <a:rPr lang="cs-CZ" sz="1800" b="0" dirty="0" err="1" smtClean="0">
                <a:ea typeface="+mn-ea"/>
              </a:rPr>
              <a:t>loan</a:t>
            </a:r>
            <a:r>
              <a:rPr lang="cs-CZ" sz="1800" b="0" dirty="0" smtClean="0">
                <a:ea typeface="+mn-ea"/>
              </a:rPr>
              <a:t>)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1800" dirty="0" err="1" smtClean="0">
                <a:ea typeface="+mn-ea"/>
              </a:rPr>
              <a:t>Ebrary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Academic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Complete</a:t>
            </a:r>
            <a:r>
              <a:rPr lang="cs-CZ" sz="1800" dirty="0" smtClean="0">
                <a:ea typeface="+mn-ea"/>
              </a:rPr>
              <a:t> (80.000 e-</a:t>
            </a:r>
            <a:r>
              <a:rPr lang="cs-CZ" sz="1800" dirty="0" err="1" smtClean="0">
                <a:ea typeface="+mn-ea"/>
              </a:rPr>
              <a:t>books</a:t>
            </a:r>
            <a:r>
              <a:rPr lang="cs-CZ" sz="1800" dirty="0" smtClean="0">
                <a:ea typeface="+mn-ea"/>
              </a:rPr>
              <a:t>)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endParaRPr lang="cs-CZ" sz="1800" dirty="0">
              <a:ea typeface="+mn-ea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35844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3A24D8-6873-4749-B3BA-1F20A77FC446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35845" name="Obráze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4775" y="1925638"/>
            <a:ext cx="168433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491288" cy="663575"/>
          </a:xfrm>
        </p:spPr>
        <p:txBody>
          <a:bodyPr/>
          <a:lstStyle/>
          <a:p>
            <a:r>
              <a:rPr lang="cs-CZ" smtClean="0"/>
              <a:t>Library Management System 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 smtClean="0">
                <a:ea typeface="+mn-ea"/>
              </a:rPr>
              <a:t>Aleph</a:t>
            </a:r>
            <a:r>
              <a:rPr lang="cs-CZ" dirty="0" smtClean="0">
                <a:ea typeface="+mn-ea"/>
              </a:rPr>
              <a:t>-MU</a:t>
            </a:r>
            <a:endParaRPr lang="cs-CZ" sz="1800" dirty="0" smtClean="0">
              <a:solidFill>
                <a:schemeClr val="tx1">
                  <a:lumMod val="50000"/>
                  <a:lumOff val="50000"/>
                </a:schemeClr>
              </a:solidFill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1800" dirty="0" smtClean="0">
                <a:ea typeface="+mn-ea"/>
              </a:rPr>
              <a:t>MARC21 (…2015 RDA)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1800" dirty="0" err="1" smtClean="0">
                <a:ea typeface="+mn-ea"/>
              </a:rPr>
              <a:t>Modules</a:t>
            </a:r>
            <a:r>
              <a:rPr lang="cs-CZ" sz="1800" dirty="0" smtClean="0">
                <a:ea typeface="+mn-ea"/>
              </a:rPr>
              <a:t>:</a:t>
            </a:r>
          </a:p>
          <a:p>
            <a:pPr lvl="5">
              <a:defRPr/>
            </a:pPr>
            <a:r>
              <a:rPr lang="cs-CZ" sz="1600" dirty="0" err="1" smtClean="0"/>
              <a:t>Patrons</a:t>
            </a:r>
            <a:endParaRPr lang="en-US" sz="1600" dirty="0" smtClean="0"/>
          </a:p>
          <a:p>
            <a:pPr lvl="5">
              <a:defRPr/>
            </a:pPr>
            <a:r>
              <a:rPr lang="en-US" sz="1600" dirty="0" smtClean="0"/>
              <a:t>Acquisition</a:t>
            </a:r>
            <a:endParaRPr lang="cs-CZ" sz="1600" dirty="0" smtClean="0"/>
          </a:p>
          <a:p>
            <a:pPr lvl="5">
              <a:defRPr/>
            </a:pPr>
            <a:r>
              <a:rPr lang="cs-CZ" sz="1600" dirty="0" err="1" smtClean="0"/>
              <a:t>Cataloguing</a:t>
            </a:r>
            <a:endParaRPr lang="cs-CZ" sz="1600" dirty="0" smtClean="0"/>
          </a:p>
          <a:p>
            <a:pPr lvl="5">
              <a:defRPr/>
            </a:pPr>
            <a:r>
              <a:rPr lang="cs-CZ" sz="1600" dirty="0" err="1" smtClean="0"/>
              <a:t>Serials</a:t>
            </a:r>
            <a:endParaRPr lang="cs-CZ" sz="1600" dirty="0" smtClean="0"/>
          </a:p>
          <a:p>
            <a:pPr lvl="5">
              <a:defRPr/>
            </a:pPr>
            <a:r>
              <a:rPr lang="cs-CZ" sz="1600" dirty="0" err="1" smtClean="0"/>
              <a:t>Circulations</a:t>
            </a:r>
            <a:endParaRPr lang="cs-CZ" sz="1600" dirty="0" smtClean="0"/>
          </a:p>
          <a:p>
            <a:pPr lvl="5">
              <a:defRPr/>
            </a:pPr>
            <a:r>
              <a:rPr lang="cs-CZ" sz="1600" dirty="0" smtClean="0"/>
              <a:t>OPAC</a:t>
            </a:r>
          </a:p>
          <a:p>
            <a:pPr lvl="5">
              <a:defRPr/>
            </a:pPr>
            <a:r>
              <a:rPr lang="cs-CZ" sz="1600" dirty="0" err="1" smtClean="0"/>
              <a:t>Reservations</a:t>
            </a:r>
            <a:endParaRPr lang="cs-CZ" sz="1600" dirty="0" smtClean="0"/>
          </a:p>
          <a:p>
            <a:pPr lvl="5">
              <a:defRPr/>
            </a:pPr>
            <a:r>
              <a:rPr lang="cs-CZ" sz="1600" dirty="0" smtClean="0"/>
              <a:t>ILL</a:t>
            </a:r>
          </a:p>
          <a:p>
            <a:pPr lvl="5">
              <a:defRPr/>
            </a:pPr>
            <a:r>
              <a:rPr lang="cs-CZ" sz="1600" dirty="0" smtClean="0">
                <a:solidFill>
                  <a:srgbClr val="BC044E"/>
                </a:solidFill>
              </a:rPr>
              <a:t>e-</a:t>
            </a:r>
            <a:r>
              <a:rPr lang="cs-CZ" sz="1600" dirty="0" err="1" smtClean="0">
                <a:solidFill>
                  <a:srgbClr val="BC044E"/>
                </a:solidFill>
              </a:rPr>
              <a:t>loans</a:t>
            </a:r>
            <a:r>
              <a:rPr lang="cs-CZ" sz="1600" dirty="0" smtClean="0">
                <a:solidFill>
                  <a:srgbClr val="BC044E"/>
                </a:solidFill>
              </a:rPr>
              <a:t>, …</a:t>
            </a:r>
          </a:p>
          <a:p>
            <a:pPr lvl="5">
              <a:defRPr/>
            </a:pPr>
            <a:endParaRPr lang="cs-CZ" sz="1400" dirty="0"/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cs-CZ" sz="1800" dirty="0" err="1">
                <a:ea typeface="+mn-ea"/>
              </a:rPr>
              <a:t>u</a:t>
            </a:r>
            <a:r>
              <a:rPr lang="cs-CZ" sz="1800" dirty="0" err="1" smtClean="0">
                <a:ea typeface="+mn-ea"/>
              </a:rPr>
              <a:t>nified</a:t>
            </a:r>
            <a:r>
              <a:rPr lang="cs-CZ" sz="1800" dirty="0" smtClean="0">
                <a:ea typeface="+mn-ea"/>
              </a:rPr>
              <a:t> </a:t>
            </a:r>
            <a:r>
              <a:rPr lang="en-US" sz="1800" dirty="0" smtClean="0">
                <a:ea typeface="+mn-ea"/>
              </a:rPr>
              <a:t>pan-</a:t>
            </a:r>
            <a:r>
              <a:rPr lang="cs-CZ" sz="1800" dirty="0" smtClean="0">
                <a:ea typeface="+mn-ea"/>
              </a:rPr>
              <a:t>university </a:t>
            </a:r>
            <a:r>
              <a:rPr lang="cs-CZ" sz="1800" dirty="0" err="1" smtClean="0">
                <a:ea typeface="+mn-ea"/>
              </a:rPr>
              <a:t>settings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b="0" dirty="0" smtClean="0">
                <a:ea typeface="+mn-ea"/>
              </a:rPr>
              <a:t>(MU </a:t>
            </a:r>
            <a:r>
              <a:rPr lang="cs-CZ" sz="1800" b="0" dirty="0" err="1" smtClean="0">
                <a:ea typeface="+mn-ea"/>
              </a:rPr>
              <a:t>Library</a:t>
            </a:r>
            <a:r>
              <a:rPr lang="cs-CZ" sz="1800" b="0" dirty="0" smtClean="0">
                <a:ea typeface="+mn-ea"/>
              </a:rPr>
              <a:t> </a:t>
            </a:r>
            <a:r>
              <a:rPr lang="cs-CZ" sz="1800" b="0" dirty="0" err="1" smtClean="0">
                <a:ea typeface="+mn-ea"/>
              </a:rPr>
              <a:t>Regulations</a:t>
            </a:r>
            <a:r>
              <a:rPr lang="cs-CZ" sz="1800" b="0" dirty="0" smtClean="0">
                <a:ea typeface="+mn-ea"/>
              </a:rPr>
              <a:t>)</a:t>
            </a:r>
            <a:r>
              <a:rPr lang="cs-CZ" sz="1800" dirty="0" smtClean="0">
                <a:ea typeface="+mn-ea"/>
              </a:rPr>
              <a:t/>
            </a:r>
            <a:br>
              <a:rPr lang="cs-CZ" sz="1800" dirty="0" smtClean="0">
                <a:ea typeface="+mn-ea"/>
              </a:rPr>
            </a:br>
            <a:r>
              <a:rPr lang="cs-CZ" sz="1800" dirty="0" smtClean="0">
                <a:solidFill>
                  <a:srgbClr val="BC044E"/>
                </a:solidFill>
                <a:ea typeface="+mn-ea"/>
              </a:rPr>
              <a:t>x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specialised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faculty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settings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b="0" dirty="0" smtClean="0">
                <a:ea typeface="+mn-ea"/>
              </a:rPr>
              <a:t>(</a:t>
            </a:r>
            <a:r>
              <a:rPr lang="cs-CZ" sz="1800" b="0" dirty="0" err="1" smtClean="0">
                <a:ea typeface="+mn-ea"/>
              </a:rPr>
              <a:t>faculty</a:t>
            </a:r>
            <a:r>
              <a:rPr lang="cs-CZ" sz="1800" b="0" dirty="0" smtClean="0">
                <a:ea typeface="+mn-ea"/>
              </a:rPr>
              <a:t> </a:t>
            </a:r>
            <a:r>
              <a:rPr lang="en-US" sz="1800" b="0" dirty="0" smtClean="0">
                <a:ea typeface="+mn-ea"/>
              </a:rPr>
              <a:t>l</a:t>
            </a:r>
            <a:r>
              <a:rPr lang="cs-CZ" sz="1800" b="0" dirty="0" err="1" smtClean="0">
                <a:ea typeface="+mn-ea"/>
              </a:rPr>
              <a:t>ib</a:t>
            </a:r>
            <a:r>
              <a:rPr lang="en-US" sz="1800" b="0" dirty="0" err="1" smtClean="0">
                <a:ea typeface="+mn-ea"/>
              </a:rPr>
              <a:t>rary</a:t>
            </a:r>
            <a:r>
              <a:rPr lang="cs-CZ" sz="1800" b="0" dirty="0" smtClean="0">
                <a:ea typeface="+mn-ea"/>
              </a:rPr>
              <a:t> </a:t>
            </a:r>
            <a:r>
              <a:rPr lang="cs-CZ" sz="1800" b="0" dirty="0" err="1" smtClean="0">
                <a:ea typeface="+mn-ea"/>
              </a:rPr>
              <a:t>regulations</a:t>
            </a:r>
            <a:r>
              <a:rPr lang="cs-CZ" sz="1800" b="0" dirty="0" smtClean="0">
                <a:ea typeface="+mn-ea"/>
              </a:rPr>
              <a:t>)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endParaRPr lang="cs-CZ" sz="1800" dirty="0">
              <a:ea typeface="+mn-ea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36868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3FC0BD-5679-4601-BABD-68B68DE4DEEB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36869" name="Obrázek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2388" y="3251200"/>
            <a:ext cx="2865437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cs-CZ" smtClean="0"/>
              <a:t>Aleph-MU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37891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3892D3-7452-42FA-9ADD-ACAFF104AADC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37892" name="Obrázek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8" y="1779588"/>
            <a:ext cx="83407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ovéPole 3"/>
          <p:cNvSpPr txBox="1">
            <a:spLocks noChangeArrowheads="1"/>
          </p:cNvSpPr>
          <p:nvPr/>
        </p:nvSpPr>
        <p:spPr bwMode="auto">
          <a:xfrm>
            <a:off x="2190750" y="2124075"/>
            <a:ext cx="49434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atin typeface="PT Sans"/>
              </a:rPr>
              <a:t>4.  Electronic 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cs-CZ" smtClean="0"/>
              <a:t>National support</a:t>
            </a:r>
            <a:r>
              <a:rPr lang="en-US" smtClean="0"/>
              <a:t>/</a:t>
            </a:r>
            <a:r>
              <a:rPr lang="cs-CZ" smtClean="0"/>
              <a:t>consortia</a:t>
            </a:r>
          </a:p>
        </p:txBody>
      </p:sp>
      <p:sp>
        <p:nvSpPr>
          <p:cNvPr id="39938" name="Zástupný symbol pro obsah 2"/>
          <p:cNvSpPr>
            <a:spLocks noGrp="1"/>
          </p:cNvSpPr>
          <p:nvPr>
            <p:ph idx="1"/>
          </p:nvPr>
        </p:nvSpPr>
        <p:spPr>
          <a:xfrm>
            <a:off x="1028700" y="1778000"/>
            <a:ext cx="6838950" cy="4579938"/>
          </a:xfrm>
        </p:spPr>
        <p:txBody>
          <a:bodyPr/>
          <a:lstStyle/>
          <a:p>
            <a:r>
              <a:rPr lang="cs-CZ" sz="2000" smtClean="0">
                <a:latin typeface="PT Sans"/>
                <a:cs typeface="PT Sans"/>
              </a:rPr>
              <a:t>Ministry of Education ER programmes</a:t>
            </a:r>
            <a:endParaRPr lang="en-US" sz="2000" smtClean="0">
              <a:latin typeface="PT Sans"/>
              <a:cs typeface="PT Sans"/>
            </a:endParaRPr>
          </a:p>
          <a:p>
            <a:pPr lvl="3"/>
            <a:r>
              <a:rPr lang="en-US" sz="2000" smtClean="0">
                <a:latin typeface="PT Sans"/>
                <a:cs typeface="PT Sans"/>
              </a:rPr>
              <a:t>2000-2003 LI</a:t>
            </a:r>
          </a:p>
          <a:p>
            <a:pPr lvl="3"/>
            <a:r>
              <a:rPr lang="en-US" sz="2000" smtClean="0">
                <a:latin typeface="PT Sans"/>
                <a:cs typeface="PT Sans"/>
              </a:rPr>
              <a:t>2004-2008 INFOZ</a:t>
            </a:r>
          </a:p>
          <a:p>
            <a:pPr lvl="3"/>
            <a:r>
              <a:rPr lang="en-US" sz="2000" smtClean="0">
                <a:latin typeface="PT Sans"/>
                <a:cs typeface="PT Sans"/>
              </a:rPr>
              <a:t>2009-2011 1N</a:t>
            </a:r>
          </a:p>
          <a:p>
            <a:pPr lvl="3"/>
            <a:r>
              <a:rPr lang="en-US" sz="2000" smtClean="0">
                <a:solidFill>
                  <a:srgbClr val="0070C0"/>
                </a:solidFill>
                <a:latin typeface="PT Sans"/>
                <a:cs typeface="PT Sans"/>
              </a:rPr>
              <a:t>2012-2017 OP VaVpI (EC)</a:t>
            </a:r>
          </a:p>
          <a:p>
            <a:pPr lvl="3"/>
            <a:r>
              <a:rPr lang="en-US" sz="2000" smtClean="0">
                <a:solidFill>
                  <a:srgbClr val="0070C0"/>
                </a:solidFill>
                <a:latin typeface="PT Sans"/>
                <a:cs typeface="PT Sans"/>
              </a:rPr>
              <a:t>2013-2017 LR </a:t>
            </a:r>
            <a:r>
              <a:rPr lang="en-US" sz="1600" b="0" smtClean="0">
                <a:solidFill>
                  <a:srgbClr val="0070C0"/>
                </a:solidFill>
                <a:latin typeface="PT Sans"/>
                <a:cs typeface="PT Sans"/>
              </a:rPr>
              <a:t>– Information infrastructure for research</a:t>
            </a:r>
            <a:endParaRPr lang="cs-CZ" sz="1600" b="0" smtClean="0">
              <a:solidFill>
                <a:srgbClr val="0070C0"/>
              </a:solidFill>
              <a:latin typeface="PT Sans"/>
              <a:cs typeface="PT Sans"/>
            </a:endParaRPr>
          </a:p>
          <a:p>
            <a:r>
              <a:rPr lang="cs-CZ" sz="2000" smtClean="0">
                <a:latin typeface="PT Sans"/>
                <a:cs typeface="PT Sans"/>
              </a:rPr>
              <a:t>National ER consortia</a:t>
            </a:r>
            <a:endParaRPr lang="en-US" sz="2000" smtClean="0">
              <a:latin typeface="PT Sans"/>
              <a:cs typeface="PT Sans"/>
            </a:endParaRPr>
          </a:p>
          <a:p>
            <a:pPr lvl="3"/>
            <a:r>
              <a:rPr lang="en-US" sz="2000" smtClean="0">
                <a:latin typeface="PT Sans"/>
                <a:cs typeface="PT Sans"/>
              </a:rPr>
              <a:t>STM (Elsevier, Springer, Wiley)</a:t>
            </a:r>
          </a:p>
          <a:p>
            <a:pPr lvl="3"/>
            <a:r>
              <a:rPr lang="en-US" sz="2000" smtClean="0">
                <a:latin typeface="PT Sans"/>
                <a:cs typeface="PT Sans"/>
              </a:rPr>
              <a:t>Web of Knowledge</a:t>
            </a:r>
          </a:p>
          <a:p>
            <a:pPr lvl="3"/>
            <a:r>
              <a:rPr lang="en-US" sz="2000" smtClean="0">
                <a:latin typeface="PT Sans"/>
                <a:cs typeface="PT Sans"/>
              </a:rPr>
              <a:t>discipline (chemistry, medicine, …)</a:t>
            </a:r>
            <a:endParaRPr lang="cs-CZ" sz="2000" smtClean="0">
              <a:latin typeface="PT Sans"/>
              <a:cs typeface="PT San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39940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058396-0ACA-4DED-9EAA-1A06083D5FC3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latin typeface="PT Sans"/>
              <a:ea typeface="PT Sans"/>
              <a:cs typeface="PT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cs-CZ" smtClean="0"/>
              <a:t>ER Acquisition</a:t>
            </a:r>
          </a:p>
        </p:txBody>
      </p:sp>
      <p:sp>
        <p:nvSpPr>
          <p:cNvPr id="40962" name="Zástupný symbol pro obsah 2"/>
          <p:cNvSpPr>
            <a:spLocks noGrp="1"/>
          </p:cNvSpPr>
          <p:nvPr>
            <p:ph idx="1"/>
          </p:nvPr>
        </p:nvSpPr>
        <p:spPr>
          <a:xfrm>
            <a:off x="1028700" y="1778000"/>
            <a:ext cx="6838950" cy="4579938"/>
          </a:xfrm>
        </p:spPr>
        <p:txBody>
          <a:bodyPr/>
          <a:lstStyle/>
          <a:p>
            <a:r>
              <a:rPr lang="cs-CZ" smtClean="0">
                <a:latin typeface="PT Sans"/>
                <a:cs typeface="PT Sans"/>
              </a:rPr>
              <a:t>Coordination</a:t>
            </a:r>
          </a:p>
          <a:p>
            <a:r>
              <a:rPr lang="cs-CZ" smtClean="0">
                <a:latin typeface="PT Sans"/>
                <a:cs typeface="PT Sans"/>
              </a:rPr>
              <a:t>National projects</a:t>
            </a:r>
          </a:p>
          <a:p>
            <a:r>
              <a:rPr lang="cs-CZ" smtClean="0">
                <a:latin typeface="PT Sans"/>
                <a:cs typeface="PT Sans"/>
              </a:rPr>
              <a:t>Internal funding</a:t>
            </a:r>
            <a:endParaRPr lang="en-US" smtClean="0">
              <a:latin typeface="PT Sans"/>
              <a:cs typeface="PT Sans"/>
            </a:endParaRPr>
          </a:p>
          <a:p>
            <a:pPr lvl="2"/>
            <a:endParaRPr lang="en-US" smtClean="0">
              <a:latin typeface="PT Sans"/>
              <a:cs typeface="PT Sans"/>
            </a:endParaRPr>
          </a:p>
          <a:p>
            <a:pPr lvl="2"/>
            <a:r>
              <a:rPr lang="en-US" smtClean="0">
                <a:latin typeface="PT Sans"/>
                <a:cs typeface="PT Sans"/>
              </a:rPr>
              <a:t>Over 100 licensed ERs</a:t>
            </a:r>
            <a:endParaRPr lang="cs-CZ" smtClean="0">
              <a:latin typeface="PT Sans"/>
              <a:cs typeface="PT San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40964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37BA34-1820-432F-8C8E-72A7AC230FE0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8088" y="2271713"/>
            <a:ext cx="2235200" cy="369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BC044E"/>
                </a:solidFill>
                <a:latin typeface="+mn-lt"/>
                <a:cs typeface="+mn-cs"/>
              </a:rPr>
              <a:t>LIC-MU@ICS-MU</a:t>
            </a:r>
            <a:endParaRPr lang="cs-CZ" dirty="0">
              <a:solidFill>
                <a:srgbClr val="BC044E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cs-CZ" smtClean="0"/>
              <a:t>ER technolog</a:t>
            </a:r>
            <a:r>
              <a:rPr lang="en-US" smtClean="0"/>
              <a:t>y</a:t>
            </a:r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700" y="1778000"/>
            <a:ext cx="7477125" cy="4579938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ea typeface="+mn-ea"/>
              </a:rPr>
              <a:t>ER </a:t>
            </a:r>
            <a:r>
              <a:rPr lang="cs-CZ" dirty="0" err="1" smtClean="0">
                <a:ea typeface="+mn-ea"/>
              </a:rPr>
              <a:t>Portal</a:t>
            </a:r>
            <a:r>
              <a:rPr lang="en-US" dirty="0" smtClean="0">
                <a:ea typeface="+mn-ea"/>
              </a:rPr>
              <a:t>							http://ezdroje.muni.cz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a</a:t>
            </a:r>
            <a:r>
              <a:rPr lang="en-US" dirty="0" smtClean="0">
                <a:ea typeface="+mn-ea"/>
              </a:rPr>
              <a:t>ll ERs licensed for MU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f</a:t>
            </a:r>
            <a:r>
              <a:rPr lang="en-US" dirty="0" smtClean="0">
                <a:ea typeface="+mn-ea"/>
              </a:rPr>
              <a:t>ree-trials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t</a:t>
            </a:r>
            <a:r>
              <a:rPr lang="en-US" dirty="0" smtClean="0">
                <a:ea typeface="+mn-ea"/>
              </a:rPr>
              <a:t>ools, ER-technology</a:t>
            </a:r>
            <a:endParaRPr lang="cs-CZ" dirty="0" smtClean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dirty="0" err="1" smtClean="0">
                <a:ea typeface="+mn-ea"/>
              </a:rPr>
              <a:t>discovery.muni</a:t>
            </a:r>
            <a:endParaRPr lang="en-US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EBSCO Discovery service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A-to-Z e-journals/e-books</a:t>
            </a:r>
            <a:endParaRPr lang="cs-CZ" dirty="0" smtClean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dirty="0" err="1" smtClean="0">
                <a:ea typeface="+mn-ea"/>
              </a:rPr>
              <a:t>Linking</a:t>
            </a:r>
            <a:r>
              <a:rPr lang="cs-CZ" dirty="0" smtClean="0">
                <a:ea typeface="+mn-ea"/>
              </a:rPr>
              <a:t> </a:t>
            </a:r>
            <a:r>
              <a:rPr lang="cs-CZ" dirty="0" err="1" smtClean="0">
                <a:ea typeface="+mn-ea"/>
              </a:rPr>
              <a:t>services</a:t>
            </a:r>
            <a:endParaRPr lang="en-US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EBSCO Link Source (SFX)</a:t>
            </a:r>
            <a:endParaRPr lang="cs-CZ" dirty="0" smtClean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Remote</a:t>
            </a:r>
            <a:r>
              <a:rPr lang="cs-CZ" dirty="0" smtClean="0">
                <a:ea typeface="+mn-ea"/>
              </a:rPr>
              <a:t> user </a:t>
            </a:r>
            <a:r>
              <a:rPr lang="cs-CZ" dirty="0" err="1" smtClean="0">
                <a:ea typeface="+mn-ea"/>
              </a:rPr>
              <a:t>access</a:t>
            </a:r>
            <a:endParaRPr lang="en-US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err="1" smtClean="0">
                <a:ea typeface="+mn-ea"/>
              </a:rPr>
              <a:t>OpenVPN</a:t>
            </a:r>
            <a:r>
              <a:rPr lang="en-US" dirty="0" smtClean="0">
                <a:ea typeface="+mn-ea"/>
              </a:rPr>
              <a:t>, EZ-proxy, Shibboleth</a:t>
            </a:r>
            <a:endParaRPr lang="cs-CZ" dirty="0">
              <a:ea typeface="+mn-ea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41988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07B16B-4DF1-4640-8570-F9F57FFAA410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latin typeface="PT Sans"/>
              <a:ea typeface="PT Sans"/>
              <a:cs typeface="PT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43010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8436CD-DE22-412C-869F-CA9C2CFCC2D1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43011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260350"/>
            <a:ext cx="9158288" cy="654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ovéPole 3"/>
          <p:cNvSpPr txBox="1">
            <a:spLocks noChangeArrowheads="1"/>
          </p:cNvSpPr>
          <p:nvPr/>
        </p:nvSpPr>
        <p:spPr bwMode="auto">
          <a:xfrm>
            <a:off x="2830513" y="2117725"/>
            <a:ext cx="32369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atin typeface="PT Sans"/>
              </a:rPr>
              <a:t>1.  </a:t>
            </a:r>
            <a:r>
              <a:rPr lang="en-US" sz="3200" b="1">
                <a:latin typeface="PT Sans"/>
              </a:rPr>
              <a:t>MU Libraries</a:t>
            </a:r>
            <a:endParaRPr lang="cs-CZ" sz="3200" b="1">
              <a:latin typeface="PT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discovery.muni</a:t>
            </a:r>
            <a:endParaRPr lang="cs-CZ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44035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E10178-4CD3-4634-8BD2-FDA219E2536C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44036" name="Obrázek 5"/>
          <p:cNvPicPr>
            <a:picLocks noChangeAspect="1"/>
          </p:cNvPicPr>
          <p:nvPr/>
        </p:nvPicPr>
        <p:blipFill>
          <a:blip r:embed="rId2"/>
          <a:srcRect b="49261"/>
          <a:stretch>
            <a:fillRect/>
          </a:stretch>
        </p:blipFill>
        <p:spPr bwMode="auto">
          <a:xfrm>
            <a:off x="560388" y="2125663"/>
            <a:ext cx="7913687" cy="2859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45058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0CC3C7-191C-4F00-84AA-E30ADA1BBB0C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45059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196850"/>
            <a:ext cx="8924925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ovéPole 3"/>
          <p:cNvSpPr txBox="1">
            <a:spLocks noChangeArrowheads="1"/>
          </p:cNvSpPr>
          <p:nvPr/>
        </p:nvSpPr>
        <p:spPr bwMode="auto">
          <a:xfrm>
            <a:off x="2530475" y="2124075"/>
            <a:ext cx="38512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atin typeface="PT Sans"/>
              </a:rPr>
              <a:t>5.  Digital Libraries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cs-CZ" smtClean="0"/>
              <a:t>MU Digital Libraries</a:t>
            </a:r>
          </a:p>
        </p:txBody>
      </p:sp>
      <p:sp>
        <p:nvSpPr>
          <p:cNvPr id="47106" name="Zástupný symbol pro obsah 2"/>
          <p:cNvSpPr>
            <a:spLocks noGrp="1"/>
          </p:cNvSpPr>
          <p:nvPr>
            <p:ph idx="1"/>
          </p:nvPr>
        </p:nvSpPr>
        <p:spPr>
          <a:xfrm>
            <a:off x="1028700" y="1778000"/>
            <a:ext cx="6838950" cy="4579938"/>
          </a:xfrm>
        </p:spPr>
        <p:txBody>
          <a:bodyPr/>
          <a:lstStyle/>
          <a:p>
            <a:r>
              <a:rPr lang="cs-CZ" smtClean="0">
                <a:latin typeface="PT Sans"/>
                <a:cs typeface="PT Sans"/>
              </a:rPr>
              <a:t>DKF-MU</a:t>
            </a:r>
            <a:endParaRPr lang="en-US" smtClean="0">
              <a:latin typeface="PT Sans"/>
              <a:cs typeface="PT Sans"/>
            </a:endParaRPr>
          </a:p>
          <a:p>
            <a:pPr lvl="2"/>
            <a:r>
              <a:rPr lang="en-US" smtClean="0">
                <a:latin typeface="PT Sans"/>
                <a:cs typeface="PT Sans"/>
              </a:rPr>
              <a:t>Digital library of photographs</a:t>
            </a:r>
            <a:endParaRPr lang="cs-CZ" smtClean="0">
              <a:latin typeface="PT Sans"/>
              <a:cs typeface="PT Sans"/>
            </a:endParaRPr>
          </a:p>
          <a:p>
            <a:r>
              <a:rPr lang="cs-CZ" smtClean="0">
                <a:latin typeface="PT Sans"/>
                <a:cs typeface="PT Sans"/>
              </a:rPr>
              <a:t>DML-CZ</a:t>
            </a:r>
            <a:endParaRPr lang="en-US" smtClean="0">
              <a:latin typeface="PT Sans"/>
              <a:cs typeface="PT Sans"/>
            </a:endParaRPr>
          </a:p>
          <a:p>
            <a:pPr lvl="2"/>
            <a:r>
              <a:rPr lang="en-US" smtClean="0">
                <a:latin typeface="PT Sans"/>
                <a:cs typeface="PT Sans"/>
              </a:rPr>
              <a:t>Czech Digital Mathematics Library</a:t>
            </a:r>
            <a:endParaRPr lang="cs-CZ" smtClean="0">
              <a:latin typeface="PT Sans"/>
              <a:cs typeface="PT Sans"/>
            </a:endParaRPr>
          </a:p>
          <a:p>
            <a:r>
              <a:rPr lang="en-US" smtClean="0">
                <a:latin typeface="PT Sans"/>
                <a:cs typeface="PT Sans"/>
              </a:rPr>
              <a:t>DigiLib</a:t>
            </a:r>
          </a:p>
          <a:p>
            <a:pPr lvl="2"/>
            <a:r>
              <a:rPr lang="en-US" smtClean="0">
                <a:latin typeface="PT Sans"/>
                <a:cs typeface="PT Sans"/>
              </a:rPr>
              <a:t>Faculty of Arts Digital Library</a:t>
            </a:r>
          </a:p>
          <a:p>
            <a:pPr lvl="2"/>
            <a:endParaRPr lang="en-US" smtClean="0">
              <a:latin typeface="PT Sans"/>
              <a:cs typeface="PT Sans"/>
            </a:endParaRPr>
          </a:p>
          <a:p>
            <a:pPr lvl="2"/>
            <a:endParaRPr lang="en-US" smtClean="0">
              <a:latin typeface="PT Sans"/>
              <a:cs typeface="PT Sans"/>
            </a:endParaRPr>
          </a:p>
          <a:p>
            <a:pPr lvl="2"/>
            <a:r>
              <a:rPr lang="en-US" smtClean="0">
                <a:latin typeface="PT Sans"/>
                <a:cs typeface="PT Sans"/>
              </a:rPr>
              <a:t>… other in preparation</a:t>
            </a:r>
            <a:endParaRPr lang="cs-CZ" smtClean="0">
              <a:latin typeface="PT Sans"/>
              <a:cs typeface="PT San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47108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C1515F-E7DA-46BA-820E-5324B76AA707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latin typeface="PT Sans"/>
              <a:ea typeface="PT Sans"/>
              <a:cs typeface="PT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DKF-MU</a:t>
            </a:r>
            <a:endParaRPr lang="cs-CZ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48131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01EB9E-B1EE-41C8-80A5-BDADFC665118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48132" name="Obrázek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813" y="1992313"/>
            <a:ext cx="55626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Obrázek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6850" y="3740150"/>
            <a:ext cx="2417763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Obrázek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158750"/>
            <a:ext cx="31654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Obrázek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4150" y="2916238"/>
            <a:ext cx="3044825" cy="1952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6" name="Obrázek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1588" y="106363"/>
            <a:ext cx="259080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DML-CZ</a:t>
            </a:r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390" y="1777429"/>
            <a:ext cx="6839415" cy="4544543"/>
          </a:xfrm>
        </p:spPr>
        <p:txBody>
          <a:bodyPr rtlCol="0">
            <a:normAutofit lnSpcReduction="10000"/>
          </a:bodyPr>
          <a:lstStyle/>
          <a:p>
            <a:pPr lvl="2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M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athematical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literature which has been published throughout history in the Czech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lands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(19 century – present)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Project</a:t>
            </a:r>
          </a:p>
          <a:p>
            <a:pPr lvl="5">
              <a:defRPr/>
            </a:pPr>
            <a:r>
              <a:rPr lang="en-US" sz="1800" dirty="0" smtClean="0"/>
              <a:t>Czech Academy of Sciences</a:t>
            </a:r>
          </a:p>
          <a:p>
            <a:pPr lvl="5">
              <a:defRPr/>
            </a:pPr>
            <a:r>
              <a:rPr lang="en-US" sz="1800" dirty="0" smtClean="0"/>
              <a:t>Charles University in Prague</a:t>
            </a:r>
          </a:p>
          <a:p>
            <a:pPr lvl="5">
              <a:defRPr/>
            </a:pPr>
            <a:r>
              <a:rPr lang="en-US" sz="1800" dirty="0" smtClean="0"/>
              <a:t>Masaryk University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Technology</a:t>
            </a:r>
          </a:p>
          <a:p>
            <a:pPr lvl="5">
              <a:defRPr/>
            </a:pPr>
            <a:r>
              <a:rPr lang="en-US" sz="1800" dirty="0" smtClean="0"/>
              <a:t>Metadata Editor</a:t>
            </a:r>
          </a:p>
          <a:p>
            <a:pPr lvl="5">
              <a:defRPr/>
            </a:pPr>
            <a:r>
              <a:rPr lang="en-US" sz="1800" dirty="0" err="1" smtClean="0"/>
              <a:t>DSpace</a:t>
            </a:r>
            <a:endParaRPr lang="en-US" sz="1800" dirty="0" smtClean="0"/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Content</a:t>
            </a:r>
          </a:p>
          <a:p>
            <a:pPr lvl="5">
              <a:defRPr/>
            </a:pPr>
            <a:r>
              <a:rPr lang="en-US" sz="1800" dirty="0"/>
              <a:t>j</a:t>
            </a:r>
            <a:r>
              <a:rPr lang="en-US" sz="1800" smtClean="0"/>
              <a:t>ournals</a:t>
            </a:r>
            <a:r>
              <a:rPr lang="en-US" sz="1800" dirty="0" smtClean="0"/>
              <a:t>, books, proceedings, mathematicians</a:t>
            </a:r>
          </a:p>
          <a:p>
            <a:pPr lvl="5">
              <a:defRPr/>
            </a:pPr>
            <a:r>
              <a:rPr lang="en-US" sz="1800" dirty="0" smtClean="0"/>
              <a:t>33.709 documents, 361.200 pages</a:t>
            </a:r>
          </a:p>
          <a:p>
            <a:pPr lvl="5">
              <a:defRPr/>
            </a:pPr>
            <a:r>
              <a:rPr lang="en-US" sz="1800" dirty="0" smtClean="0"/>
              <a:t>Open Access (98 %)</a:t>
            </a:r>
            <a:endParaRPr lang="cs-CZ" sz="1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49156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F4F933-DAE2-45AE-BB92-F901F76A7EAA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49157" name="Obrázek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4050" y="2741613"/>
            <a:ext cx="12382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DML-CZ</a:t>
            </a:r>
            <a:endParaRPr lang="cs-CZ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50179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6EE73E-25AE-4B59-8A76-6BDFA43A5989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50180" name="Obrázek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152400"/>
            <a:ext cx="8504237" cy="637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3F147D-2598-476B-AE72-143BB2E3D108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51202" name="Obrázek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93663"/>
            <a:ext cx="4775200" cy="3825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3" name="Obrázek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9025" y="2535238"/>
            <a:ext cx="5265738" cy="276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4" name="Obrázek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4175" y="4351338"/>
            <a:ext cx="6040438" cy="2416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5" name="Obrázek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125" y="3808413"/>
            <a:ext cx="2276475" cy="290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6" name="Obrázek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5038" y="525463"/>
            <a:ext cx="4319587" cy="2951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7" name="Obrázek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0038" y="3668713"/>
            <a:ext cx="10445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DigiLib</a:t>
            </a:r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390" y="1777429"/>
            <a:ext cx="6980493" cy="4544543"/>
          </a:xfrm>
        </p:spPr>
        <p:txBody>
          <a:bodyPr rtlCol="0">
            <a:normAutofit lnSpcReduction="10000"/>
          </a:bodyPr>
          <a:lstStyle/>
          <a:p>
            <a:pPr lvl="2" fontAlgn="auto">
              <a:spcAft>
                <a:spcPts val="600"/>
              </a:spcAft>
              <a:defRPr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Public access to all professional production of the Faculty of Arts MU since its foundation in 1919 up to present time.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Project</a:t>
            </a:r>
          </a:p>
          <a:p>
            <a:pPr lvl="5">
              <a:defRPr/>
            </a:pPr>
            <a:r>
              <a:rPr lang="en-US" sz="1800" dirty="0" smtClean="0"/>
              <a:t>Faculty of Arts MU</a:t>
            </a:r>
          </a:p>
          <a:p>
            <a:pPr lvl="5">
              <a:defRPr/>
            </a:pPr>
            <a:r>
              <a:rPr lang="en-US" sz="1800" dirty="0" smtClean="0"/>
              <a:t>Institute of Computer Science MU 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Technology</a:t>
            </a:r>
          </a:p>
          <a:p>
            <a:pPr lvl="4" fontAlgn="auto"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Tools, technologies and processes developed within DML-CZ</a:t>
            </a:r>
          </a:p>
          <a:p>
            <a:pPr lvl="5">
              <a:defRPr/>
            </a:pPr>
            <a:r>
              <a:rPr lang="en-US" sz="1800" dirty="0" smtClean="0"/>
              <a:t>Metadata Editor</a:t>
            </a:r>
          </a:p>
          <a:p>
            <a:pPr lvl="5">
              <a:defRPr/>
            </a:pPr>
            <a:r>
              <a:rPr lang="en-US" sz="1800" dirty="0" err="1" smtClean="0"/>
              <a:t>DSpace</a:t>
            </a:r>
            <a:endParaRPr lang="en-US" sz="1800" dirty="0" smtClean="0"/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Content</a:t>
            </a:r>
          </a:p>
          <a:p>
            <a:pPr lvl="5">
              <a:defRPr/>
            </a:pPr>
            <a:r>
              <a:rPr lang="en-US" sz="1800" dirty="0" smtClean="0"/>
              <a:t>Journals, books, proceedings</a:t>
            </a:r>
          </a:p>
          <a:p>
            <a:pPr lvl="5">
              <a:defRPr/>
            </a:pPr>
            <a:r>
              <a:rPr lang="en-US" sz="1800" dirty="0" smtClean="0"/>
              <a:t>28.000 documents, 420.000 pages</a:t>
            </a:r>
          </a:p>
          <a:p>
            <a:pPr lvl="5">
              <a:defRPr/>
            </a:pPr>
            <a:r>
              <a:rPr lang="en-US" sz="1800" dirty="0" smtClean="0"/>
              <a:t>Open Access (97 %)</a:t>
            </a:r>
            <a:endParaRPr lang="cs-CZ" sz="1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52228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BCE160-4C33-4199-8888-D75368B4747F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137056" y="4925165"/>
            <a:ext cx="1138730" cy="1138730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53250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576B33-7FA2-4166-959C-DF7CEAD7A5FE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53251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250825"/>
            <a:ext cx="5553075" cy="4427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2" name="Obrázek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4050" y="38100"/>
            <a:ext cx="3365500" cy="3930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3" name="Picture 2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263" y="4945063"/>
            <a:ext cx="901700" cy="1306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4" name="Picture 4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5100" y="5121275"/>
            <a:ext cx="919163" cy="1303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5" name="Picture 18" descr="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20063" y="5065713"/>
            <a:ext cx="923925" cy="135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6" name="Picture 14" descr="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35888" y="4286250"/>
            <a:ext cx="1130300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7" name="Obrázek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00363" y="3584575"/>
            <a:ext cx="4540250" cy="286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Masaryk University at glance</a:t>
            </a:r>
            <a:endParaRPr lang="cs-CZ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14339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22B649-AEB0-4641-93F1-1AF558E7A0DD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grpSp>
        <p:nvGrpSpPr>
          <p:cNvPr id="14340" name="Skupina 111"/>
          <p:cNvGrpSpPr>
            <a:grpSpLocks/>
          </p:cNvGrpSpPr>
          <p:nvPr/>
        </p:nvGrpSpPr>
        <p:grpSpPr bwMode="auto">
          <a:xfrm>
            <a:off x="1162050" y="1878013"/>
            <a:ext cx="6683375" cy="4405312"/>
            <a:chOff x="1028700" y="1490663"/>
            <a:chExt cx="7483041" cy="5229225"/>
          </a:xfrm>
        </p:grpSpPr>
        <p:sp>
          <p:nvSpPr>
            <p:cNvPr id="14342" name="Line 28"/>
            <p:cNvSpPr>
              <a:spLocks noChangeShapeType="1"/>
            </p:cNvSpPr>
            <p:nvPr/>
          </p:nvSpPr>
          <p:spPr bwMode="auto">
            <a:xfrm>
              <a:off x="1258888" y="2401888"/>
              <a:ext cx="0" cy="260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4343" name="Skupina 113"/>
            <p:cNvGrpSpPr>
              <a:grpSpLocks/>
            </p:cNvGrpSpPr>
            <p:nvPr/>
          </p:nvGrpSpPr>
          <p:grpSpPr bwMode="auto">
            <a:xfrm>
              <a:off x="1028700" y="1490663"/>
              <a:ext cx="7483041" cy="5229225"/>
              <a:chOff x="1028700" y="1490663"/>
              <a:chExt cx="7483041" cy="5229225"/>
            </a:xfrm>
          </p:grpSpPr>
          <p:sp>
            <p:nvSpPr>
              <p:cNvPr id="14344" name="Text Box 6"/>
              <p:cNvSpPr txBox="1">
                <a:spLocks noChangeArrowheads="1"/>
              </p:cNvSpPr>
              <p:nvPr/>
            </p:nvSpPr>
            <p:spPr bwMode="auto">
              <a:xfrm>
                <a:off x="1050925" y="2679700"/>
                <a:ext cx="608761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Arts</a:t>
                </a:r>
                <a:endParaRPr lang="cs-CZ" sz="1600" b="1"/>
              </a:p>
            </p:txBody>
          </p:sp>
          <p:sp>
            <p:nvSpPr>
              <p:cNvPr id="14345" name="Text Box 7"/>
              <p:cNvSpPr txBox="1">
                <a:spLocks noChangeArrowheads="1"/>
              </p:cNvSpPr>
              <p:nvPr/>
            </p:nvSpPr>
            <p:spPr bwMode="auto">
              <a:xfrm>
                <a:off x="1042988" y="3089275"/>
                <a:ext cx="964110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Science</a:t>
                </a:r>
                <a:endParaRPr lang="cs-CZ" sz="1600" b="1"/>
              </a:p>
            </p:txBody>
          </p:sp>
          <p:sp>
            <p:nvSpPr>
              <p:cNvPr id="14346" name="Text Box 8"/>
              <p:cNvSpPr txBox="1">
                <a:spLocks noChangeArrowheads="1"/>
              </p:cNvSpPr>
              <p:nvPr/>
            </p:nvSpPr>
            <p:spPr bwMode="auto">
              <a:xfrm>
                <a:off x="1042988" y="3500438"/>
                <a:ext cx="1062819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Medicine</a:t>
                </a:r>
                <a:endParaRPr lang="cs-CZ" b="1"/>
              </a:p>
            </p:txBody>
          </p:sp>
          <p:sp>
            <p:nvSpPr>
              <p:cNvPr id="14347" name="TextovéPole 1"/>
              <p:cNvSpPr txBox="1">
                <a:spLocks noChangeArrowheads="1"/>
              </p:cNvSpPr>
              <p:nvPr/>
            </p:nvSpPr>
            <p:spPr bwMode="auto">
              <a:xfrm>
                <a:off x="2701925" y="6443663"/>
                <a:ext cx="3055938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* Central European Institute of Technology</a:t>
                </a:r>
                <a:endParaRPr lang="cs-CZ" sz="1200"/>
              </a:p>
            </p:txBody>
          </p:sp>
          <p:sp>
            <p:nvSpPr>
              <p:cNvPr id="14348" name="Text Box 9"/>
              <p:cNvSpPr txBox="1">
                <a:spLocks noChangeArrowheads="1"/>
              </p:cNvSpPr>
              <p:nvPr/>
            </p:nvSpPr>
            <p:spPr bwMode="auto">
              <a:xfrm>
                <a:off x="1039812" y="3905250"/>
                <a:ext cx="596198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Law</a:t>
                </a:r>
                <a:endParaRPr lang="cs-CZ" b="1"/>
              </a:p>
            </p:txBody>
          </p:sp>
          <p:sp>
            <p:nvSpPr>
              <p:cNvPr id="14349" name="Text Box 10"/>
              <p:cNvSpPr txBox="1">
                <a:spLocks noChangeArrowheads="1"/>
              </p:cNvSpPr>
              <p:nvPr/>
            </p:nvSpPr>
            <p:spPr bwMode="auto">
              <a:xfrm>
                <a:off x="1038225" y="4708525"/>
                <a:ext cx="1276388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Economics</a:t>
                </a:r>
                <a:endParaRPr lang="cs-CZ" b="1"/>
              </a:p>
            </p:txBody>
          </p:sp>
          <p:sp>
            <p:nvSpPr>
              <p:cNvPr id="14350" name="Text Box 11"/>
              <p:cNvSpPr txBox="1">
                <a:spLocks noChangeArrowheads="1"/>
              </p:cNvSpPr>
              <p:nvPr/>
            </p:nvSpPr>
            <p:spPr bwMode="auto">
              <a:xfrm>
                <a:off x="1038225" y="5114925"/>
                <a:ext cx="1287156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b="1"/>
                  <a:t>Informati</a:t>
                </a:r>
                <a:r>
                  <a:rPr lang="en-US" sz="1400" b="1"/>
                  <a:t>cs</a:t>
                </a:r>
                <a:endParaRPr lang="cs-CZ" sz="1400" b="1"/>
              </a:p>
            </p:txBody>
          </p:sp>
          <p:sp>
            <p:nvSpPr>
              <p:cNvPr id="14351" name="Text Box 12"/>
              <p:cNvSpPr txBox="1">
                <a:spLocks noChangeArrowheads="1"/>
              </p:cNvSpPr>
              <p:nvPr/>
            </p:nvSpPr>
            <p:spPr bwMode="auto">
              <a:xfrm>
                <a:off x="1038225" y="4305300"/>
                <a:ext cx="1174090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Education</a:t>
                </a:r>
                <a:endParaRPr lang="cs-CZ" b="1"/>
              </a:p>
            </p:txBody>
          </p:sp>
          <p:sp>
            <p:nvSpPr>
              <p:cNvPr id="14352" name="Text Box 13"/>
              <p:cNvSpPr txBox="1">
                <a:spLocks noChangeArrowheads="1"/>
              </p:cNvSpPr>
              <p:nvPr/>
            </p:nvSpPr>
            <p:spPr bwMode="auto">
              <a:xfrm>
                <a:off x="1028700" y="5546725"/>
                <a:ext cx="1576102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b="1"/>
                  <a:t>Soci</a:t>
                </a:r>
                <a:r>
                  <a:rPr lang="en-US" sz="1400" b="1"/>
                  <a:t>al Studies</a:t>
                </a:r>
                <a:endParaRPr lang="cs-CZ" sz="1400" b="1"/>
              </a:p>
            </p:txBody>
          </p:sp>
          <p:sp>
            <p:nvSpPr>
              <p:cNvPr id="14353" name="Text Box 14"/>
              <p:cNvSpPr txBox="1">
                <a:spLocks noChangeArrowheads="1"/>
              </p:cNvSpPr>
              <p:nvPr/>
            </p:nvSpPr>
            <p:spPr bwMode="auto">
              <a:xfrm>
                <a:off x="1038225" y="5949950"/>
                <a:ext cx="1620969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b="1"/>
                  <a:t>Sport</a:t>
                </a:r>
                <a:r>
                  <a:rPr lang="en-US" sz="1400" b="1"/>
                  <a:t>s</a:t>
                </a:r>
                <a:r>
                  <a:rPr lang="cs-CZ" sz="1400" b="1"/>
                  <a:t> </a:t>
                </a:r>
                <a:r>
                  <a:rPr lang="en-US" sz="1400" b="1"/>
                  <a:t>S</a:t>
                </a:r>
                <a:r>
                  <a:rPr lang="cs-CZ" sz="1400" b="1"/>
                  <a:t>tudi</a:t>
                </a:r>
                <a:r>
                  <a:rPr lang="en-US" sz="1400" b="1"/>
                  <a:t>es</a:t>
                </a:r>
                <a:endParaRPr lang="cs-CZ" sz="1400" b="1"/>
              </a:p>
            </p:txBody>
          </p:sp>
          <p:sp>
            <p:nvSpPr>
              <p:cNvPr id="14354" name="Text Box 16"/>
              <p:cNvSpPr txBox="1">
                <a:spLocks noChangeArrowheads="1"/>
              </p:cNvSpPr>
              <p:nvPr/>
            </p:nvSpPr>
            <p:spPr bwMode="auto">
              <a:xfrm>
                <a:off x="2474912" y="2601913"/>
                <a:ext cx="3044163" cy="365278"/>
              </a:xfrm>
              <a:prstGeom prst="rect">
                <a:avLst/>
              </a:prstGeom>
              <a:solidFill>
                <a:srgbClr val="FFFFD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rgbClr val="BC044E"/>
                    </a:solidFill>
                  </a:rPr>
                  <a:t>Institute of Computer Science</a:t>
                </a:r>
                <a:endParaRPr lang="cs-CZ" sz="1400" b="1">
                  <a:solidFill>
                    <a:srgbClr val="BC044E"/>
                  </a:solidFill>
                </a:endParaRPr>
              </a:p>
            </p:txBody>
          </p:sp>
          <p:sp>
            <p:nvSpPr>
              <p:cNvPr id="14355" name="Text Box 18"/>
              <p:cNvSpPr txBox="1">
                <a:spLocks noChangeArrowheads="1"/>
              </p:cNvSpPr>
              <p:nvPr/>
            </p:nvSpPr>
            <p:spPr bwMode="auto">
              <a:xfrm>
                <a:off x="3411537" y="3059983"/>
                <a:ext cx="1023336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/>
                  <a:t>CEITEC</a:t>
                </a:r>
                <a:r>
                  <a:rPr lang="en-US" sz="1400"/>
                  <a:t>*</a:t>
                </a:r>
                <a:endParaRPr lang="cs-CZ" sz="1400"/>
              </a:p>
            </p:txBody>
          </p:sp>
          <p:sp>
            <p:nvSpPr>
              <p:cNvPr id="14356" name="Text Box 19"/>
              <p:cNvSpPr txBox="1">
                <a:spLocks noChangeArrowheads="1"/>
              </p:cNvSpPr>
              <p:nvPr/>
            </p:nvSpPr>
            <p:spPr bwMode="auto">
              <a:xfrm>
                <a:off x="6511925" y="2617788"/>
                <a:ext cx="1789671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Hostels/Canteens</a:t>
                </a:r>
                <a:endParaRPr lang="cs-CZ" sz="1600"/>
              </a:p>
            </p:txBody>
          </p:sp>
          <p:sp>
            <p:nvSpPr>
              <p:cNvPr id="14357" name="Text Box 20"/>
              <p:cNvSpPr txBox="1">
                <a:spLocks noChangeArrowheads="1"/>
              </p:cNvSpPr>
              <p:nvPr/>
            </p:nvSpPr>
            <p:spPr bwMode="auto">
              <a:xfrm>
                <a:off x="6526212" y="3019424"/>
                <a:ext cx="1154347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MuniPress</a:t>
                </a:r>
                <a:endParaRPr lang="cs-CZ" sz="1400"/>
              </a:p>
            </p:txBody>
          </p:sp>
          <p:sp>
            <p:nvSpPr>
              <p:cNvPr id="14358" name="Text Box 21"/>
              <p:cNvSpPr txBox="1">
                <a:spLocks noChangeArrowheads="1"/>
              </p:cNvSpPr>
              <p:nvPr/>
            </p:nvSpPr>
            <p:spPr bwMode="auto">
              <a:xfrm>
                <a:off x="6511925" y="3427413"/>
                <a:ext cx="1220035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/>
                  <a:t>Telč</a:t>
                </a:r>
                <a:r>
                  <a:rPr lang="en-US" sz="1400"/>
                  <a:t> Centre</a:t>
                </a:r>
                <a:endParaRPr lang="cs-CZ" sz="1400"/>
              </a:p>
            </p:txBody>
          </p:sp>
          <p:sp>
            <p:nvSpPr>
              <p:cNvPr id="14359" name="Text Box 22"/>
              <p:cNvSpPr txBox="1">
                <a:spLocks noChangeArrowheads="1"/>
              </p:cNvSpPr>
              <p:nvPr/>
            </p:nvSpPr>
            <p:spPr bwMode="auto">
              <a:xfrm>
                <a:off x="6511926" y="4365625"/>
                <a:ext cx="1355354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MU-</a:t>
                </a:r>
                <a:r>
                  <a:rPr lang="cs-CZ" sz="1400"/>
                  <a:t>Archiv</a:t>
                </a:r>
                <a:r>
                  <a:rPr lang="en-US" sz="1400"/>
                  <a:t>es</a:t>
                </a:r>
                <a:endParaRPr lang="cs-CZ" sz="1400"/>
              </a:p>
            </p:txBody>
          </p:sp>
          <p:sp>
            <p:nvSpPr>
              <p:cNvPr id="14360" name="Text Box 23"/>
              <p:cNvSpPr txBox="1">
                <a:spLocks noChangeArrowheads="1"/>
              </p:cNvSpPr>
              <p:nvPr/>
            </p:nvSpPr>
            <p:spPr bwMode="auto">
              <a:xfrm>
                <a:off x="6502400" y="4776788"/>
                <a:ext cx="1834538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Disabled Students</a:t>
                </a:r>
                <a:endParaRPr lang="cs-CZ" sz="1400"/>
              </a:p>
            </p:txBody>
          </p:sp>
          <p:sp>
            <p:nvSpPr>
              <p:cNvPr id="14361" name="Text Box 24"/>
              <p:cNvSpPr txBox="1">
                <a:spLocks noChangeArrowheads="1"/>
              </p:cNvSpPr>
              <p:nvPr/>
            </p:nvSpPr>
            <p:spPr bwMode="auto">
              <a:xfrm>
                <a:off x="6502400" y="5162550"/>
                <a:ext cx="1753776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Language Centre</a:t>
                </a:r>
                <a:endParaRPr lang="cs-CZ" sz="1400"/>
              </a:p>
            </p:txBody>
          </p:sp>
          <p:sp>
            <p:nvSpPr>
              <p:cNvPr id="14362" name="Text Box 25"/>
              <p:cNvSpPr txBox="1">
                <a:spLocks noChangeArrowheads="1"/>
              </p:cNvSpPr>
              <p:nvPr/>
            </p:nvSpPr>
            <p:spPr bwMode="auto">
              <a:xfrm>
                <a:off x="6502400" y="5553075"/>
                <a:ext cx="2009341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Technology Transfer</a:t>
                </a:r>
                <a:endParaRPr lang="cs-CZ" sz="1400"/>
              </a:p>
            </p:txBody>
          </p:sp>
          <p:sp>
            <p:nvSpPr>
              <p:cNvPr id="14363" name="Text Box 26"/>
              <p:cNvSpPr txBox="1">
                <a:spLocks noChangeArrowheads="1"/>
              </p:cNvSpPr>
              <p:nvPr/>
            </p:nvSpPr>
            <p:spPr bwMode="auto">
              <a:xfrm>
                <a:off x="6511926" y="5949950"/>
                <a:ext cx="1687373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/>
                  <a:t>Mendel </a:t>
                </a:r>
                <a:r>
                  <a:rPr lang="en-US" sz="1400"/>
                  <a:t>M</a:t>
                </a:r>
                <a:r>
                  <a:rPr lang="cs-CZ" sz="1400"/>
                  <a:t>u</a:t>
                </a:r>
                <a:r>
                  <a:rPr lang="en-US" sz="1400"/>
                  <a:t>s</a:t>
                </a:r>
                <a:r>
                  <a:rPr lang="cs-CZ" sz="1400"/>
                  <a:t>eum</a:t>
                </a:r>
              </a:p>
            </p:txBody>
          </p:sp>
          <p:sp>
            <p:nvSpPr>
              <p:cNvPr id="14364" name="Line 27"/>
              <p:cNvSpPr>
                <a:spLocks noChangeShapeType="1"/>
              </p:cNvSpPr>
              <p:nvPr/>
            </p:nvSpPr>
            <p:spPr bwMode="auto">
              <a:xfrm>
                <a:off x="1254125" y="2401888"/>
                <a:ext cx="54737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365" name="Text Box 29"/>
              <p:cNvSpPr txBox="1">
                <a:spLocks noChangeArrowheads="1"/>
              </p:cNvSpPr>
              <p:nvPr/>
            </p:nvSpPr>
            <p:spPr bwMode="auto">
              <a:xfrm>
                <a:off x="1270000" y="2093913"/>
                <a:ext cx="904886" cy="3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200" b="1">
                    <a:solidFill>
                      <a:schemeClr val="hlink"/>
                    </a:solidFill>
                  </a:rPr>
                  <a:t>fa</a:t>
                </a:r>
                <a:r>
                  <a:rPr lang="en-US" sz="1200" b="1">
                    <a:solidFill>
                      <a:schemeClr val="hlink"/>
                    </a:solidFill>
                  </a:rPr>
                  <a:t>culties</a:t>
                </a:r>
                <a:endParaRPr lang="cs-CZ" sz="1200" b="1">
                  <a:solidFill>
                    <a:schemeClr val="hlink"/>
                  </a:solidFill>
                </a:endParaRPr>
              </a:p>
            </p:txBody>
          </p:sp>
          <p:sp>
            <p:nvSpPr>
              <p:cNvPr id="14366" name="Line 30"/>
              <p:cNvSpPr>
                <a:spLocks noChangeShapeType="1"/>
              </p:cNvSpPr>
              <p:nvPr/>
            </p:nvSpPr>
            <p:spPr bwMode="auto">
              <a:xfrm>
                <a:off x="3846512" y="1952625"/>
                <a:ext cx="0" cy="6477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367" name="Text Box 31"/>
              <p:cNvSpPr txBox="1">
                <a:spLocks noChangeArrowheads="1"/>
              </p:cNvSpPr>
              <p:nvPr/>
            </p:nvSpPr>
            <p:spPr bwMode="auto">
              <a:xfrm>
                <a:off x="3914775" y="2093913"/>
                <a:ext cx="973085" cy="3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hlink"/>
                    </a:solidFill>
                  </a:rPr>
                  <a:t>institutes</a:t>
                </a:r>
                <a:endParaRPr lang="cs-CZ" sz="1200" b="1">
                  <a:solidFill>
                    <a:schemeClr val="hlink"/>
                  </a:solidFill>
                </a:endParaRPr>
              </a:p>
            </p:txBody>
          </p:sp>
          <p:sp>
            <p:nvSpPr>
              <p:cNvPr id="14368" name="Line 32"/>
              <p:cNvSpPr>
                <a:spLocks noChangeShapeType="1"/>
              </p:cNvSpPr>
              <p:nvPr/>
            </p:nvSpPr>
            <p:spPr bwMode="auto">
              <a:xfrm>
                <a:off x="6716712" y="2401888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369" name="Text Box 33"/>
              <p:cNvSpPr txBox="1">
                <a:spLocks noChangeArrowheads="1"/>
              </p:cNvSpPr>
              <p:nvPr/>
            </p:nvSpPr>
            <p:spPr bwMode="auto">
              <a:xfrm>
                <a:off x="6118225" y="2093913"/>
                <a:ext cx="1586871" cy="3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hlink"/>
                    </a:solidFill>
                  </a:rPr>
                  <a:t>specialized units</a:t>
                </a:r>
                <a:endParaRPr lang="cs-CZ" sz="1200" b="1">
                  <a:solidFill>
                    <a:schemeClr val="hlink"/>
                  </a:solidFill>
                </a:endParaRPr>
              </a:p>
            </p:txBody>
          </p:sp>
          <p:sp>
            <p:nvSpPr>
              <p:cNvPr id="14370" name="Text Box 34"/>
              <p:cNvSpPr txBox="1">
                <a:spLocks noChangeArrowheads="1"/>
              </p:cNvSpPr>
              <p:nvPr/>
            </p:nvSpPr>
            <p:spPr bwMode="auto">
              <a:xfrm>
                <a:off x="6408357" y="4029939"/>
                <a:ext cx="1098713" cy="3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hlink"/>
                    </a:solidFill>
                  </a:rPr>
                  <a:t>other units</a:t>
                </a:r>
                <a:endParaRPr lang="cs-CZ" sz="1200" b="1">
                  <a:solidFill>
                    <a:schemeClr val="hlink"/>
                  </a:solidFill>
                </a:endParaRPr>
              </a:p>
            </p:txBody>
          </p:sp>
          <p:sp>
            <p:nvSpPr>
              <p:cNvPr id="14371" name="Line 36"/>
              <p:cNvSpPr>
                <a:spLocks noChangeShapeType="1"/>
              </p:cNvSpPr>
              <p:nvPr/>
            </p:nvSpPr>
            <p:spPr bwMode="auto">
              <a:xfrm>
                <a:off x="6151562" y="2492375"/>
                <a:ext cx="0" cy="2089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372" name="Line 37"/>
              <p:cNvSpPr>
                <a:spLocks noChangeShapeType="1"/>
              </p:cNvSpPr>
              <p:nvPr/>
            </p:nvSpPr>
            <p:spPr bwMode="auto">
              <a:xfrm>
                <a:off x="6151562" y="4581525"/>
                <a:ext cx="360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373" name="Line 40"/>
              <p:cNvSpPr>
                <a:spLocks noChangeShapeType="1"/>
              </p:cNvSpPr>
              <p:nvPr/>
            </p:nvSpPr>
            <p:spPr bwMode="auto">
              <a:xfrm>
                <a:off x="6151562" y="2492375"/>
                <a:ext cx="5762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374" name="Text Box 5"/>
              <p:cNvSpPr txBox="1">
                <a:spLocks noChangeArrowheads="1"/>
              </p:cNvSpPr>
              <p:nvPr/>
            </p:nvSpPr>
            <p:spPr bwMode="auto">
              <a:xfrm>
                <a:off x="3356478" y="1490663"/>
                <a:ext cx="942574" cy="547916"/>
              </a:xfrm>
              <a:prstGeom prst="rect">
                <a:avLst/>
              </a:prstGeom>
              <a:solidFill>
                <a:srgbClr val="EFFF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2400" b="1"/>
                  <a:t>  </a:t>
                </a:r>
                <a:r>
                  <a:rPr lang="cs-CZ" b="1"/>
                  <a:t>MU</a:t>
                </a:r>
                <a:r>
                  <a:rPr lang="cs-CZ" sz="1600"/>
                  <a:t>  </a:t>
                </a:r>
                <a:endParaRPr lang="cs-CZ"/>
              </a:p>
            </p:txBody>
          </p:sp>
          <p:sp>
            <p:nvSpPr>
              <p:cNvPr id="14375" name="Text Box 15"/>
              <p:cNvSpPr txBox="1">
                <a:spLocks noChangeArrowheads="1"/>
              </p:cNvSpPr>
              <p:nvPr/>
            </p:nvSpPr>
            <p:spPr bwMode="auto">
              <a:xfrm>
                <a:off x="4796340" y="1536700"/>
                <a:ext cx="1398570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rector’s office</a:t>
                </a:r>
                <a:endParaRPr lang="cs-CZ" sz="1400"/>
              </a:p>
            </p:txBody>
          </p:sp>
          <p:sp>
            <p:nvSpPr>
              <p:cNvPr id="14376" name="Line 38"/>
              <p:cNvSpPr>
                <a:spLocks noChangeShapeType="1"/>
              </p:cNvSpPr>
              <p:nvPr/>
            </p:nvSpPr>
            <p:spPr bwMode="auto">
              <a:xfrm>
                <a:off x="4299052" y="1736725"/>
                <a:ext cx="4861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pic>
        <p:nvPicPr>
          <p:cNvPr id="14341" name="Picture 4" descr="znak200_mu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9913" y="3938588"/>
            <a:ext cx="1274762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ovéPole 3"/>
          <p:cNvSpPr txBox="1">
            <a:spLocks noChangeArrowheads="1"/>
          </p:cNvSpPr>
          <p:nvPr/>
        </p:nvSpPr>
        <p:spPr bwMode="auto">
          <a:xfrm>
            <a:off x="2190750" y="2124075"/>
            <a:ext cx="45624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atin typeface="PT Sans"/>
              </a:rPr>
              <a:t>6.  Open Access at 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OA at MU</a:t>
            </a:r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800" dirty="0" smtClean="0">
                <a:ea typeface="+mn-ea"/>
              </a:rPr>
              <a:t>2006	</a:t>
            </a:r>
            <a:r>
              <a:rPr lang="en-US" sz="1800" dirty="0" smtClean="0">
                <a:solidFill>
                  <a:schemeClr val="tx1"/>
                </a:solidFill>
                <a:ea typeface="+mn-ea"/>
              </a:rPr>
              <a:t>MU e-theses &amp;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ea typeface="+mn-ea"/>
              </a:rPr>
              <a:t>dissertations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 in OA</a:t>
            </a:r>
            <a:endParaRPr lang="en-US" sz="1800" dirty="0" smtClean="0">
              <a:solidFill>
                <a:schemeClr val="tx1"/>
              </a:solidFill>
              <a:ea typeface="+mn-ea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800" dirty="0" smtClean="0">
                <a:ea typeface="+mn-ea"/>
              </a:rPr>
              <a:t>2010</a:t>
            </a:r>
            <a:r>
              <a:rPr lang="cs-CZ" sz="1800" dirty="0" smtClean="0">
                <a:ea typeface="+mn-ea"/>
              </a:rPr>
              <a:t>	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MU </a:t>
            </a:r>
            <a:r>
              <a:rPr lang="cs-CZ" sz="1800" dirty="0" err="1" smtClean="0">
                <a:solidFill>
                  <a:schemeClr val="tx1"/>
                </a:solidFill>
                <a:ea typeface="+mn-ea"/>
              </a:rPr>
              <a:t>signed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ea typeface="+mn-ea"/>
              </a:rPr>
              <a:t>Berlin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ea typeface="+mn-ea"/>
              </a:rPr>
              <a:t>Declaration</a:t>
            </a:r>
            <a:endParaRPr lang="en-US" sz="1800" dirty="0" smtClean="0">
              <a:solidFill>
                <a:schemeClr val="tx1"/>
              </a:solidFill>
              <a:ea typeface="+mn-ea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800" dirty="0" smtClean="0">
                <a:ea typeface="+mn-ea"/>
              </a:rPr>
              <a:t>2011</a:t>
            </a:r>
            <a:r>
              <a:rPr lang="cs-CZ" sz="1800" dirty="0" smtClean="0">
                <a:ea typeface="+mn-ea"/>
              </a:rPr>
              <a:t>	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MU green OA </a:t>
            </a:r>
            <a:r>
              <a:rPr lang="cs-CZ" sz="1800" dirty="0" err="1" smtClean="0">
                <a:solidFill>
                  <a:schemeClr val="tx1"/>
                </a:solidFill>
                <a:ea typeface="+mn-ea"/>
              </a:rPr>
              <a:t>mandate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ea typeface="+mn-ea"/>
              </a:rPr>
              <a:t>adopted</a:t>
            </a:r>
            <a:endParaRPr lang="en-US" sz="1800" dirty="0" smtClean="0">
              <a:solidFill>
                <a:schemeClr val="tx1"/>
              </a:solidFill>
              <a:ea typeface="+mn-ea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800" dirty="0" smtClean="0">
                <a:ea typeface="+mn-ea"/>
              </a:rPr>
              <a:t>2012</a:t>
            </a:r>
            <a:r>
              <a:rPr lang="cs-CZ" sz="1800" dirty="0" smtClean="0">
                <a:ea typeface="+mn-ea"/>
              </a:rPr>
              <a:t>	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MU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ea typeface="+mn-ea"/>
              </a:rPr>
              <a:t>Institutional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ea typeface="+mn-ea"/>
              </a:rPr>
              <a:t>repository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ea typeface="+mn-ea"/>
              </a:rPr>
              <a:t>fully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ea typeface="+mn-ea"/>
              </a:rPr>
              <a:t>operational</a:t>
            </a:r>
            <a:endParaRPr lang="en-US" sz="1800" dirty="0" smtClean="0">
              <a:solidFill>
                <a:schemeClr val="tx1"/>
              </a:solidFill>
              <a:ea typeface="+mn-ea"/>
            </a:endParaRPr>
          </a:p>
          <a:p>
            <a:pPr fontAlgn="auto">
              <a:spcBef>
                <a:spcPts val="600"/>
              </a:spcBef>
              <a:spcAft>
                <a:spcPts val="2400"/>
              </a:spcAft>
              <a:defRPr/>
            </a:pPr>
            <a:r>
              <a:rPr lang="en-US" sz="1800" dirty="0" smtClean="0">
                <a:ea typeface="+mn-ea"/>
              </a:rPr>
              <a:t>2013</a:t>
            </a:r>
            <a:r>
              <a:rPr lang="cs-CZ" sz="1800" dirty="0" smtClean="0">
                <a:ea typeface="+mn-ea"/>
              </a:rPr>
              <a:t>	</a:t>
            </a:r>
            <a:r>
              <a:rPr lang="cs-CZ" sz="1800" dirty="0" err="1" smtClean="0">
                <a:solidFill>
                  <a:schemeClr val="tx1"/>
                </a:solidFill>
                <a:ea typeface="+mn-ea"/>
              </a:rPr>
              <a:t>great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 OA-</a:t>
            </a:r>
            <a:r>
              <a:rPr lang="cs-CZ" sz="1800" dirty="0" err="1" smtClean="0">
                <a:solidFill>
                  <a:schemeClr val="tx1"/>
                </a:solidFill>
                <a:ea typeface="+mn-ea"/>
              </a:rPr>
              <a:t>dispute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 –</a:t>
            </a:r>
            <a:r>
              <a:rPr lang="en-US" sz="1800" dirty="0" smtClean="0">
                <a:solidFill>
                  <a:schemeClr val="tx1"/>
                </a:solidFill>
                <a:ea typeface="+mn-ea"/>
              </a:rPr>
              <a:t>&gt;</a:t>
            </a:r>
            <a:r>
              <a:rPr lang="cs-CZ" sz="1800" dirty="0" smtClean="0">
                <a:solidFill>
                  <a:schemeClr val="tx1"/>
                </a:solidFill>
                <a:ea typeface="+mn-ea"/>
              </a:rPr>
              <a:t> </a:t>
            </a:r>
            <a:r>
              <a:rPr lang="cs-CZ" sz="1800" dirty="0" smtClean="0">
                <a:ea typeface="+mn-ea"/>
              </a:rPr>
              <a:t>green OA </a:t>
            </a:r>
            <a:r>
              <a:rPr lang="cs-CZ" sz="1800" dirty="0" err="1" smtClean="0">
                <a:ea typeface="+mn-ea"/>
              </a:rPr>
              <a:t>mandate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relaxed</a:t>
            </a:r>
            <a:r>
              <a:rPr lang="en-US" sz="1800" dirty="0" smtClean="0">
                <a:ea typeface="+mn-ea"/>
              </a:rPr>
              <a:t>,</a:t>
            </a:r>
            <a:r>
              <a:rPr lang="cs-CZ" sz="1800" dirty="0" smtClean="0">
                <a:ea typeface="+mn-ea"/>
              </a:rPr>
              <a:t/>
            </a:r>
            <a:br>
              <a:rPr lang="cs-CZ" sz="1800" dirty="0" smtClean="0">
                <a:ea typeface="+mn-ea"/>
              </a:rPr>
            </a:br>
            <a:r>
              <a:rPr lang="cs-CZ" sz="1800" dirty="0" smtClean="0">
                <a:ea typeface="+mn-ea"/>
              </a:rPr>
              <a:t>		</a:t>
            </a:r>
            <a:r>
              <a:rPr lang="cs-CZ" sz="1800" dirty="0" err="1" smtClean="0">
                <a:ea typeface="+mn-ea"/>
              </a:rPr>
              <a:t>voluntary</a:t>
            </a:r>
            <a:r>
              <a:rPr lang="cs-CZ" sz="1800" dirty="0" smtClean="0">
                <a:ea typeface="+mn-ea"/>
              </a:rPr>
              <a:t> deposit </a:t>
            </a:r>
            <a:r>
              <a:rPr lang="cs-CZ" sz="1800" dirty="0" err="1" smtClean="0">
                <a:ea typeface="+mn-ea"/>
              </a:rPr>
              <a:t>policy</a:t>
            </a:r>
            <a:r>
              <a:rPr lang="cs-CZ" sz="1800" dirty="0" smtClean="0">
                <a:ea typeface="+mn-ea"/>
              </a:rPr>
              <a:t> </a:t>
            </a:r>
            <a:r>
              <a:rPr lang="cs-CZ" sz="1800" dirty="0" err="1" smtClean="0">
                <a:ea typeface="+mn-ea"/>
              </a:rPr>
              <a:t>instead</a:t>
            </a:r>
            <a:r>
              <a:rPr lang="cs-CZ" sz="1800" dirty="0" smtClean="0">
                <a:ea typeface="+mn-ea"/>
              </a:rPr>
              <a:t>…</a:t>
            </a:r>
            <a:endParaRPr lang="cs-CZ" dirty="0" smtClean="0">
              <a:ea typeface="+mn-ea"/>
            </a:endParaRPr>
          </a:p>
          <a:p>
            <a:pPr marL="877887" lvl="5" indent="-34290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cs-CZ" sz="1800" dirty="0" smtClean="0"/>
              <a:t>…OA </a:t>
            </a:r>
            <a:r>
              <a:rPr lang="cs-CZ" sz="1800" dirty="0" err="1" smtClean="0"/>
              <a:t>progress</a:t>
            </a:r>
            <a:r>
              <a:rPr lang="cs-CZ" sz="1800" dirty="0" smtClean="0"/>
              <a:t> </a:t>
            </a:r>
            <a:r>
              <a:rPr lang="cs-CZ" sz="1800" dirty="0" err="1" smtClean="0"/>
              <a:t>suspended</a:t>
            </a:r>
            <a:r>
              <a:rPr lang="cs-CZ" sz="1800" dirty="0" smtClean="0"/>
              <a:t> </a:t>
            </a:r>
            <a:r>
              <a:rPr lang="cs-CZ" sz="1800" dirty="0" err="1" smtClean="0"/>
              <a:t>at</a:t>
            </a:r>
            <a:r>
              <a:rPr lang="cs-CZ" sz="1800" dirty="0" smtClean="0"/>
              <a:t> MU</a:t>
            </a:r>
          </a:p>
          <a:p>
            <a:pPr marL="877887" lvl="5" indent="-342900">
              <a:spcBef>
                <a:spcPts val="600"/>
              </a:spcBef>
              <a:spcAft>
                <a:spcPts val="1800"/>
              </a:spcAft>
              <a:buFont typeface="Courier New" pitchFamily="49" charset="0"/>
              <a:buChar char="o"/>
              <a:defRPr/>
            </a:pPr>
            <a:r>
              <a:rPr lang="cs-CZ" sz="1800" b="1" dirty="0" err="1"/>
              <a:t>n</a:t>
            </a:r>
            <a:r>
              <a:rPr lang="cs-CZ" sz="1800" b="1" dirty="0" err="1" smtClean="0"/>
              <a:t>ational</a:t>
            </a:r>
            <a:r>
              <a:rPr lang="cs-CZ" sz="1800" b="1" dirty="0" smtClean="0"/>
              <a:t> OA </a:t>
            </a:r>
            <a:r>
              <a:rPr lang="cs-CZ" sz="1800" b="1" dirty="0" err="1" smtClean="0"/>
              <a:t>strategy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badly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missing</a:t>
            </a:r>
            <a:r>
              <a:rPr lang="en-US" sz="1800" b="1" dirty="0" smtClean="0"/>
              <a:t>!</a:t>
            </a:r>
            <a:endParaRPr lang="cs-CZ" sz="1800" b="1" dirty="0" smtClean="0"/>
          </a:p>
          <a:p>
            <a:pPr marL="877887" lvl="5" indent="-34290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cs-CZ" sz="1800" dirty="0" smtClean="0"/>
              <a:t>Digital </a:t>
            </a:r>
            <a:r>
              <a:rPr lang="cs-CZ" sz="1800" dirty="0" err="1" smtClean="0"/>
              <a:t>Preservation</a:t>
            </a:r>
            <a:r>
              <a:rPr lang="cs-CZ" sz="1800" dirty="0" smtClean="0"/>
              <a:t> – </a:t>
            </a:r>
            <a:r>
              <a:rPr lang="cs-CZ" sz="1800" dirty="0" err="1" smtClean="0"/>
              <a:t>new</a:t>
            </a:r>
            <a:r>
              <a:rPr lang="cs-CZ" sz="1800" dirty="0" smtClean="0"/>
              <a:t> </a:t>
            </a:r>
            <a:r>
              <a:rPr lang="cs-CZ" sz="1800" dirty="0" err="1"/>
              <a:t>c</a:t>
            </a:r>
            <a:r>
              <a:rPr lang="cs-CZ" sz="1800" dirty="0" err="1" smtClean="0"/>
              <a:t>hallenge</a:t>
            </a:r>
            <a:endParaRPr lang="cs-CZ" sz="1800" dirty="0"/>
          </a:p>
          <a:p>
            <a:pPr fontAlgn="auto">
              <a:spcAft>
                <a:spcPts val="0"/>
              </a:spcAft>
              <a:defRPr/>
            </a:pPr>
            <a:endParaRPr lang="cs-CZ" sz="1800" dirty="0" smtClean="0">
              <a:ea typeface="+mn-ea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56324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C14033-39A0-4099-A194-7793DEDA9D24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>
              <a:latin typeface="PT Sans"/>
              <a:ea typeface="PT Sans"/>
              <a:cs typeface="PT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2"/>
          <p:cNvSpPr>
            <a:spLocks noGrp="1"/>
          </p:cNvSpPr>
          <p:nvPr>
            <p:ph idx="1"/>
          </p:nvPr>
        </p:nvSpPr>
        <p:spPr>
          <a:xfrm>
            <a:off x="0" y="1806575"/>
            <a:ext cx="9144000" cy="3768725"/>
          </a:xfrm>
        </p:spPr>
        <p:txBody>
          <a:bodyPr/>
          <a:lstStyle/>
          <a:p>
            <a:pPr lvl="1"/>
            <a:r>
              <a:rPr lang="en-US" smtClean="0">
                <a:latin typeface="PT Sans"/>
                <a:cs typeface="PT Sans"/>
              </a:rPr>
              <a:t>Thank you for your attention!</a:t>
            </a:r>
          </a:p>
        </p:txBody>
      </p:sp>
      <p:sp>
        <p:nvSpPr>
          <p:cNvPr id="57346" name="Subtitle 2"/>
          <p:cNvSpPr>
            <a:spLocks noGrp="1"/>
          </p:cNvSpPr>
          <p:nvPr>
            <p:ph type="subTitle" idx="10"/>
          </p:nvPr>
        </p:nvSpPr>
        <p:spPr>
          <a:xfrm>
            <a:off x="6072188" y="5465763"/>
            <a:ext cx="2663825" cy="828675"/>
          </a:xfrm>
        </p:spPr>
        <p:txBody>
          <a:bodyPr/>
          <a:lstStyle/>
          <a:p>
            <a:r>
              <a:rPr lang="cs-CZ" smtClean="0">
                <a:latin typeface="PT Sans"/>
                <a:cs typeface="PT Sans"/>
              </a:rPr>
              <a:t>Miroslav Bartošek</a:t>
            </a:r>
          </a:p>
          <a:p>
            <a:r>
              <a:rPr lang="en-US" smtClean="0">
                <a:solidFill>
                  <a:srgbClr val="BC044E"/>
                </a:solidFill>
                <a:latin typeface="PT Sans"/>
                <a:cs typeface="PT Sans"/>
              </a:rPr>
              <a:t>bartosek@ics.muni.cz</a:t>
            </a:r>
            <a:endParaRPr lang="cs-CZ" smtClean="0">
              <a:solidFill>
                <a:srgbClr val="BC044E"/>
              </a:solidFill>
              <a:latin typeface="PT Sans"/>
              <a:cs typeface="PT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Masaryk University at glance</a:t>
            </a:r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Locations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MU scattered all over the city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~ 60 sites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ea typeface="+mn-ea"/>
              </a:rPr>
              <a:t>e</a:t>
            </a:r>
            <a:r>
              <a:rPr lang="en-US" sz="2000" dirty="0" smtClean="0">
                <a:ea typeface="+mn-ea"/>
              </a:rPr>
              <a:t>ach faculty in different location/s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University campus </a:t>
            </a:r>
            <a:r>
              <a:rPr lang="en-US" sz="2000" dirty="0" err="1" smtClean="0">
                <a:ea typeface="+mn-ea"/>
              </a:rPr>
              <a:t>Bohunice</a:t>
            </a:r>
            <a:endParaRPr lang="en-US" sz="2000" dirty="0" smtClean="0">
              <a:ea typeface="+mn-ea"/>
            </a:endParaRPr>
          </a:p>
          <a:p>
            <a:pPr lvl="5">
              <a:defRPr/>
            </a:pPr>
            <a:r>
              <a:rPr lang="en-US" sz="1600" dirty="0"/>
              <a:t>m</a:t>
            </a:r>
            <a:r>
              <a:rPr lang="en-US" sz="1600" dirty="0" smtClean="0"/>
              <a:t>edicine, sports + chemistry, biology</a:t>
            </a:r>
          </a:p>
          <a:p>
            <a:pPr indent="-360363"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Numbers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43 253 students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229 degree </a:t>
            </a:r>
            <a:r>
              <a:rPr lang="en-US" sz="2000" dirty="0" err="1" smtClean="0">
                <a:ea typeface="+mn-ea"/>
              </a:rPr>
              <a:t>programmes</a:t>
            </a:r>
            <a:endParaRPr lang="en-US" sz="2000" dirty="0" smtClean="0">
              <a:ea typeface="+mn-ea"/>
            </a:endParaRP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4 989 employees</a:t>
            </a:r>
            <a:endParaRPr lang="cs-CZ" sz="2000" dirty="0">
              <a:ea typeface="+mn-ea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15364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E71DB4-D73D-48CE-9B68-D0EFCDCDCD7B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5956300" y="5888038"/>
            <a:ext cx="27860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PT Sans"/>
              </a:rPr>
              <a:t>2</a:t>
            </a:r>
            <a:r>
              <a:rPr lang="en-US" sz="1600" baseline="30000">
                <a:latin typeface="PT Sans"/>
              </a:rPr>
              <a:t>nd</a:t>
            </a:r>
            <a:r>
              <a:rPr lang="en-US" sz="1600">
                <a:latin typeface="PT Sans"/>
              </a:rPr>
              <a:t> biggest Czech university </a:t>
            </a:r>
            <a:endParaRPr lang="cs-CZ" sz="1600">
              <a:latin typeface="PT Sans"/>
            </a:endParaRPr>
          </a:p>
        </p:txBody>
      </p:sp>
      <p:pic>
        <p:nvPicPr>
          <p:cNvPr id="7" name="Picture 4" descr="znak200_mu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8313" y="4886325"/>
            <a:ext cx="9906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2308225"/>
            <a:ext cx="2047875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číslo snímku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E02CCB-E081-4750-91E0-656DF4D7FBEE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16386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0"/>
            <a:ext cx="7473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ál 5"/>
          <p:cNvSpPr/>
          <p:nvPr/>
        </p:nvSpPr>
        <p:spPr>
          <a:xfrm>
            <a:off x="4535488" y="295275"/>
            <a:ext cx="484187" cy="2936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109788" y="3011488"/>
            <a:ext cx="933450" cy="508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4106863" y="3990975"/>
            <a:ext cx="671512" cy="355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3611563" y="442913"/>
            <a:ext cx="495300" cy="3429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312863" y="5680075"/>
            <a:ext cx="933450" cy="508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4333875" y="1268413"/>
            <a:ext cx="528638" cy="3206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4249738" y="1741488"/>
            <a:ext cx="528637" cy="3190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4314825" y="26988"/>
            <a:ext cx="442913" cy="2317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665663" y="2328863"/>
            <a:ext cx="528637" cy="3206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18434" name="Zástupný symbol pro číslo snímku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B4F3DC-559B-49F7-A4D9-1A2BDB46D4E7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pic>
        <p:nvPicPr>
          <p:cNvPr id="18435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13" y="309563"/>
            <a:ext cx="8945562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ovéPole 5"/>
          <p:cNvSpPr txBox="1">
            <a:spLocks noChangeArrowheads="1"/>
          </p:cNvSpPr>
          <p:nvPr/>
        </p:nvSpPr>
        <p:spPr bwMode="auto">
          <a:xfrm>
            <a:off x="6491288" y="5826125"/>
            <a:ext cx="2428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  <a:latin typeface="PT Sans"/>
              </a:rPr>
              <a:t>Telč University Center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MU Libraries</a:t>
            </a:r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700" y="1778000"/>
            <a:ext cx="7400925" cy="457993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0 university library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9 faculty libraries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116 branch/subject libraries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Library for students with special needs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Autonomously managed yet integrated into university system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Library and Information Centre MU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c</a:t>
            </a:r>
            <a:r>
              <a:rPr lang="en-US" dirty="0" smtClean="0">
                <a:ea typeface="+mn-ea"/>
              </a:rPr>
              <a:t>oordinating body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central LMS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c</a:t>
            </a:r>
            <a:r>
              <a:rPr lang="en-US" dirty="0" smtClean="0">
                <a:ea typeface="+mn-ea"/>
              </a:rPr>
              <a:t>ommon IT infrastructure</a:t>
            </a:r>
          </a:p>
          <a:p>
            <a:pPr lvl="3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c</a:t>
            </a:r>
            <a:r>
              <a:rPr lang="en-US" dirty="0" smtClean="0">
                <a:ea typeface="+mn-ea"/>
              </a:rPr>
              <a:t>oordinated ER acquisition</a:t>
            </a:r>
            <a:endParaRPr lang="cs-CZ" dirty="0">
              <a:ea typeface="+mn-ea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19460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5EB39E-327C-4C88-BCB3-086AAB7D4D95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sp>
        <p:nvSpPr>
          <p:cNvPr id="19461" name="TextovéPole 5"/>
          <p:cNvSpPr txBox="1">
            <a:spLocks noChangeArrowheads="1"/>
          </p:cNvSpPr>
          <p:nvPr/>
        </p:nvSpPr>
        <p:spPr bwMode="auto">
          <a:xfrm>
            <a:off x="6681788" y="5808663"/>
            <a:ext cx="2235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BC044E"/>
                </a:solidFill>
                <a:latin typeface="PT Sans"/>
              </a:rPr>
              <a:t>LIC-MU@ICS-MU</a:t>
            </a:r>
            <a:endParaRPr lang="cs-CZ">
              <a:solidFill>
                <a:srgbClr val="BC044E"/>
              </a:solidFill>
              <a:latin typeface="PT Sans"/>
            </a:endParaRPr>
          </a:p>
        </p:txBody>
      </p:sp>
      <p:pic>
        <p:nvPicPr>
          <p:cNvPr id="19462" name="Obráze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2013" y="4713288"/>
            <a:ext cx="1244600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0750" y="2287588"/>
            <a:ext cx="1023938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/>
          <p:cNvSpPr>
            <a:spLocks noGrp="1"/>
          </p:cNvSpPr>
          <p:nvPr>
            <p:ph type="title"/>
          </p:nvPr>
        </p:nvSpPr>
        <p:spPr>
          <a:xfrm>
            <a:off x="1028700" y="944563"/>
            <a:ext cx="6319838" cy="663575"/>
          </a:xfrm>
        </p:spPr>
        <p:txBody>
          <a:bodyPr/>
          <a:lstStyle/>
          <a:p>
            <a:r>
              <a:rPr lang="en-US" smtClean="0"/>
              <a:t>MU </a:t>
            </a:r>
            <a:r>
              <a:rPr lang="cs-CZ" smtClean="0"/>
              <a:t>L</a:t>
            </a:r>
            <a:r>
              <a:rPr lang="en-US" smtClean="0"/>
              <a:t>ibrar</a:t>
            </a:r>
            <a:r>
              <a:rPr lang="cs-CZ" smtClean="0"/>
              <a:t>ies</a:t>
            </a:r>
            <a:r>
              <a:rPr lang="en-US" smtClean="0"/>
              <a:t> </a:t>
            </a:r>
            <a:r>
              <a:rPr lang="cs-CZ" smtClean="0"/>
              <a:t>S</a:t>
            </a:r>
            <a:r>
              <a:rPr lang="en-US" smtClean="0"/>
              <a:t>tructure</a:t>
            </a:r>
            <a:endParaRPr lang="cs-CZ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M. Bartošek  •  MU Libraries - MUST week  •  02/09/2014</a:t>
            </a:r>
            <a:endParaRPr lang="en-US" dirty="0"/>
          </a:p>
        </p:txBody>
      </p:sp>
      <p:sp>
        <p:nvSpPr>
          <p:cNvPr id="20483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3C80B6-2AF7-4569-8F48-D16422D1A904}" type="slidenum">
              <a:rPr lang="en-US">
                <a:latin typeface="PT Sans"/>
                <a:ea typeface="PT Sans"/>
                <a:cs typeface="PT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latin typeface="PT Sans"/>
              <a:ea typeface="PT Sans"/>
              <a:cs typeface="PT Sans"/>
            </a:endParaRPr>
          </a:p>
        </p:txBody>
      </p:sp>
      <p:grpSp>
        <p:nvGrpSpPr>
          <p:cNvPr id="20484" name="Skupina 111"/>
          <p:cNvGrpSpPr>
            <a:grpSpLocks/>
          </p:cNvGrpSpPr>
          <p:nvPr/>
        </p:nvGrpSpPr>
        <p:grpSpPr bwMode="auto">
          <a:xfrm>
            <a:off x="1162050" y="1878013"/>
            <a:ext cx="6683375" cy="4065587"/>
            <a:chOff x="1028700" y="1490663"/>
            <a:chExt cx="7483041" cy="4824565"/>
          </a:xfrm>
        </p:grpSpPr>
        <p:sp>
          <p:nvSpPr>
            <p:cNvPr id="20502" name="Line 28"/>
            <p:cNvSpPr>
              <a:spLocks noChangeShapeType="1"/>
            </p:cNvSpPr>
            <p:nvPr/>
          </p:nvSpPr>
          <p:spPr bwMode="auto">
            <a:xfrm>
              <a:off x="1258888" y="2401888"/>
              <a:ext cx="0" cy="260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20503" name="Skupina 113"/>
            <p:cNvGrpSpPr>
              <a:grpSpLocks/>
            </p:cNvGrpSpPr>
            <p:nvPr/>
          </p:nvGrpSpPr>
          <p:grpSpPr bwMode="auto">
            <a:xfrm>
              <a:off x="1028700" y="1490663"/>
              <a:ext cx="7483041" cy="4824565"/>
              <a:chOff x="1028700" y="1490663"/>
              <a:chExt cx="7483041" cy="4824565"/>
            </a:xfrm>
          </p:grpSpPr>
          <p:sp>
            <p:nvSpPr>
              <p:cNvPr id="20504" name="Text Box 6"/>
              <p:cNvSpPr txBox="1">
                <a:spLocks noChangeArrowheads="1"/>
              </p:cNvSpPr>
              <p:nvPr/>
            </p:nvSpPr>
            <p:spPr bwMode="auto">
              <a:xfrm>
                <a:off x="1050925" y="2679700"/>
                <a:ext cx="608761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Arts</a:t>
                </a:r>
                <a:endParaRPr lang="cs-CZ" sz="1600" b="1"/>
              </a:p>
            </p:txBody>
          </p:sp>
          <p:sp>
            <p:nvSpPr>
              <p:cNvPr id="20505" name="Text Box 7"/>
              <p:cNvSpPr txBox="1">
                <a:spLocks noChangeArrowheads="1"/>
              </p:cNvSpPr>
              <p:nvPr/>
            </p:nvSpPr>
            <p:spPr bwMode="auto">
              <a:xfrm>
                <a:off x="1042988" y="3089275"/>
                <a:ext cx="964110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Science</a:t>
                </a:r>
                <a:endParaRPr lang="cs-CZ" sz="1600" b="1"/>
              </a:p>
            </p:txBody>
          </p:sp>
          <p:sp>
            <p:nvSpPr>
              <p:cNvPr id="20506" name="Text Box 8"/>
              <p:cNvSpPr txBox="1">
                <a:spLocks noChangeArrowheads="1"/>
              </p:cNvSpPr>
              <p:nvPr/>
            </p:nvSpPr>
            <p:spPr bwMode="auto">
              <a:xfrm>
                <a:off x="1042988" y="3500438"/>
                <a:ext cx="1062819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Medicine</a:t>
                </a:r>
                <a:endParaRPr lang="cs-CZ" b="1"/>
              </a:p>
            </p:txBody>
          </p:sp>
          <p:sp>
            <p:nvSpPr>
              <p:cNvPr id="20507" name="Text Box 9"/>
              <p:cNvSpPr txBox="1">
                <a:spLocks noChangeArrowheads="1"/>
              </p:cNvSpPr>
              <p:nvPr/>
            </p:nvSpPr>
            <p:spPr bwMode="auto">
              <a:xfrm>
                <a:off x="1039812" y="3905250"/>
                <a:ext cx="596198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Law</a:t>
                </a:r>
                <a:endParaRPr lang="cs-CZ" b="1"/>
              </a:p>
            </p:txBody>
          </p:sp>
          <p:sp>
            <p:nvSpPr>
              <p:cNvPr id="20508" name="Text Box 10"/>
              <p:cNvSpPr txBox="1">
                <a:spLocks noChangeArrowheads="1"/>
              </p:cNvSpPr>
              <p:nvPr/>
            </p:nvSpPr>
            <p:spPr bwMode="auto">
              <a:xfrm>
                <a:off x="1038225" y="4708525"/>
                <a:ext cx="1276388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Economics</a:t>
                </a:r>
                <a:endParaRPr lang="cs-CZ" b="1"/>
              </a:p>
            </p:txBody>
          </p:sp>
          <p:sp>
            <p:nvSpPr>
              <p:cNvPr id="20509" name="Text Box 11"/>
              <p:cNvSpPr txBox="1">
                <a:spLocks noChangeArrowheads="1"/>
              </p:cNvSpPr>
              <p:nvPr/>
            </p:nvSpPr>
            <p:spPr bwMode="auto">
              <a:xfrm>
                <a:off x="1038225" y="5114925"/>
                <a:ext cx="1287156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b="1"/>
                  <a:t>Informati</a:t>
                </a:r>
                <a:r>
                  <a:rPr lang="en-US" sz="1400" b="1"/>
                  <a:t>cs</a:t>
                </a:r>
                <a:endParaRPr lang="cs-CZ" sz="1400" b="1"/>
              </a:p>
            </p:txBody>
          </p:sp>
          <p:sp>
            <p:nvSpPr>
              <p:cNvPr id="20510" name="Text Box 12"/>
              <p:cNvSpPr txBox="1">
                <a:spLocks noChangeArrowheads="1"/>
              </p:cNvSpPr>
              <p:nvPr/>
            </p:nvSpPr>
            <p:spPr bwMode="auto">
              <a:xfrm>
                <a:off x="1038225" y="4305300"/>
                <a:ext cx="1174090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Education</a:t>
                </a:r>
                <a:endParaRPr lang="cs-CZ" b="1"/>
              </a:p>
            </p:txBody>
          </p:sp>
          <p:sp>
            <p:nvSpPr>
              <p:cNvPr id="20511" name="Text Box 13"/>
              <p:cNvSpPr txBox="1">
                <a:spLocks noChangeArrowheads="1"/>
              </p:cNvSpPr>
              <p:nvPr/>
            </p:nvSpPr>
            <p:spPr bwMode="auto">
              <a:xfrm>
                <a:off x="1028700" y="5546725"/>
                <a:ext cx="1576102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b="1"/>
                  <a:t>Soci</a:t>
                </a:r>
                <a:r>
                  <a:rPr lang="en-US" sz="1400" b="1"/>
                  <a:t>al Studies</a:t>
                </a:r>
                <a:endParaRPr lang="cs-CZ" sz="1400" b="1"/>
              </a:p>
            </p:txBody>
          </p:sp>
          <p:sp>
            <p:nvSpPr>
              <p:cNvPr id="20512" name="Text Box 14"/>
              <p:cNvSpPr txBox="1">
                <a:spLocks noChangeArrowheads="1"/>
              </p:cNvSpPr>
              <p:nvPr/>
            </p:nvSpPr>
            <p:spPr bwMode="auto">
              <a:xfrm>
                <a:off x="1038225" y="5949950"/>
                <a:ext cx="1620969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b="1"/>
                  <a:t>Sport</a:t>
                </a:r>
                <a:r>
                  <a:rPr lang="en-US" sz="1400" b="1"/>
                  <a:t>s</a:t>
                </a:r>
                <a:r>
                  <a:rPr lang="cs-CZ" sz="1400" b="1"/>
                  <a:t> </a:t>
                </a:r>
                <a:r>
                  <a:rPr lang="en-US" sz="1400" b="1"/>
                  <a:t>S</a:t>
                </a:r>
                <a:r>
                  <a:rPr lang="cs-CZ" sz="1400" b="1"/>
                  <a:t>tudi</a:t>
                </a:r>
                <a:r>
                  <a:rPr lang="en-US" sz="1400" b="1"/>
                  <a:t>es</a:t>
                </a:r>
                <a:endParaRPr lang="cs-CZ" sz="1400" b="1"/>
              </a:p>
            </p:txBody>
          </p:sp>
          <p:sp>
            <p:nvSpPr>
              <p:cNvPr id="20513" name="Text Box 16"/>
              <p:cNvSpPr txBox="1">
                <a:spLocks noChangeArrowheads="1"/>
              </p:cNvSpPr>
              <p:nvPr/>
            </p:nvSpPr>
            <p:spPr bwMode="auto">
              <a:xfrm>
                <a:off x="3378015" y="2612402"/>
                <a:ext cx="921038" cy="365278"/>
              </a:xfrm>
              <a:prstGeom prst="rect">
                <a:avLst/>
              </a:prstGeom>
              <a:solidFill>
                <a:srgbClr val="FFFFD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rgbClr val="BC044E"/>
                    </a:solidFill>
                  </a:rPr>
                  <a:t>ICS-MU</a:t>
                </a:r>
                <a:endParaRPr lang="cs-CZ" sz="1400" b="1">
                  <a:solidFill>
                    <a:srgbClr val="BC044E"/>
                  </a:solidFill>
                </a:endParaRPr>
              </a:p>
            </p:txBody>
          </p:sp>
          <p:sp>
            <p:nvSpPr>
              <p:cNvPr id="20514" name="Text Box 18"/>
              <p:cNvSpPr txBox="1">
                <a:spLocks noChangeArrowheads="1"/>
              </p:cNvSpPr>
              <p:nvPr/>
            </p:nvSpPr>
            <p:spPr bwMode="auto">
              <a:xfrm>
                <a:off x="3316096" y="3042476"/>
                <a:ext cx="1023336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/>
                  <a:t>CEITEC</a:t>
                </a:r>
                <a:r>
                  <a:rPr lang="en-US" sz="1400"/>
                  <a:t>*</a:t>
                </a:r>
                <a:endParaRPr lang="cs-CZ" sz="1400"/>
              </a:p>
            </p:txBody>
          </p:sp>
          <p:sp>
            <p:nvSpPr>
              <p:cNvPr id="20515" name="Text Box 19"/>
              <p:cNvSpPr txBox="1">
                <a:spLocks noChangeArrowheads="1"/>
              </p:cNvSpPr>
              <p:nvPr/>
            </p:nvSpPr>
            <p:spPr bwMode="auto">
              <a:xfrm>
                <a:off x="6511925" y="2617788"/>
                <a:ext cx="1789671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Hostels/Canteens</a:t>
                </a:r>
                <a:endParaRPr lang="cs-CZ" sz="1600"/>
              </a:p>
            </p:txBody>
          </p:sp>
          <p:sp>
            <p:nvSpPr>
              <p:cNvPr id="20516" name="Text Box 20"/>
              <p:cNvSpPr txBox="1">
                <a:spLocks noChangeArrowheads="1"/>
              </p:cNvSpPr>
              <p:nvPr/>
            </p:nvSpPr>
            <p:spPr bwMode="auto">
              <a:xfrm>
                <a:off x="6526212" y="3019424"/>
                <a:ext cx="1154347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MuniPress</a:t>
                </a:r>
                <a:endParaRPr lang="cs-CZ" sz="1400"/>
              </a:p>
            </p:txBody>
          </p:sp>
          <p:sp>
            <p:nvSpPr>
              <p:cNvPr id="20517" name="Text Box 21"/>
              <p:cNvSpPr txBox="1">
                <a:spLocks noChangeArrowheads="1"/>
              </p:cNvSpPr>
              <p:nvPr/>
            </p:nvSpPr>
            <p:spPr bwMode="auto">
              <a:xfrm>
                <a:off x="6511925" y="3427413"/>
                <a:ext cx="1220035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/>
                  <a:t>Telč</a:t>
                </a:r>
                <a:r>
                  <a:rPr lang="en-US" sz="1400"/>
                  <a:t> Centre</a:t>
                </a:r>
                <a:endParaRPr lang="cs-CZ" sz="1400"/>
              </a:p>
            </p:txBody>
          </p:sp>
          <p:sp>
            <p:nvSpPr>
              <p:cNvPr id="20518" name="Text Box 22"/>
              <p:cNvSpPr txBox="1">
                <a:spLocks noChangeArrowheads="1"/>
              </p:cNvSpPr>
              <p:nvPr/>
            </p:nvSpPr>
            <p:spPr bwMode="auto">
              <a:xfrm>
                <a:off x="6511926" y="4365625"/>
                <a:ext cx="1355354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MU-</a:t>
                </a:r>
                <a:r>
                  <a:rPr lang="cs-CZ" sz="1400"/>
                  <a:t>Archiv</a:t>
                </a:r>
                <a:r>
                  <a:rPr lang="en-US" sz="1400"/>
                  <a:t>es</a:t>
                </a:r>
                <a:endParaRPr lang="cs-CZ" sz="1400"/>
              </a:p>
            </p:txBody>
          </p:sp>
          <p:sp>
            <p:nvSpPr>
              <p:cNvPr id="20519" name="Text Box 23"/>
              <p:cNvSpPr txBox="1">
                <a:spLocks noChangeArrowheads="1"/>
              </p:cNvSpPr>
              <p:nvPr/>
            </p:nvSpPr>
            <p:spPr bwMode="auto">
              <a:xfrm>
                <a:off x="6502400" y="4776788"/>
                <a:ext cx="1834538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Disabled Students</a:t>
                </a:r>
                <a:endParaRPr lang="cs-CZ" sz="1400"/>
              </a:p>
            </p:txBody>
          </p:sp>
          <p:sp>
            <p:nvSpPr>
              <p:cNvPr id="20520" name="Text Box 24"/>
              <p:cNvSpPr txBox="1">
                <a:spLocks noChangeArrowheads="1"/>
              </p:cNvSpPr>
              <p:nvPr/>
            </p:nvSpPr>
            <p:spPr bwMode="auto">
              <a:xfrm>
                <a:off x="6502400" y="5162550"/>
                <a:ext cx="1753776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Language Centre</a:t>
                </a:r>
                <a:endParaRPr lang="cs-CZ" sz="1400"/>
              </a:p>
            </p:txBody>
          </p:sp>
          <p:sp>
            <p:nvSpPr>
              <p:cNvPr id="20521" name="Text Box 25"/>
              <p:cNvSpPr txBox="1">
                <a:spLocks noChangeArrowheads="1"/>
              </p:cNvSpPr>
              <p:nvPr/>
            </p:nvSpPr>
            <p:spPr bwMode="auto">
              <a:xfrm>
                <a:off x="6502400" y="5553075"/>
                <a:ext cx="2009341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Technology Transfer</a:t>
                </a:r>
                <a:endParaRPr lang="cs-CZ" sz="1400"/>
              </a:p>
            </p:txBody>
          </p:sp>
          <p:sp>
            <p:nvSpPr>
              <p:cNvPr id="20522" name="Text Box 26"/>
              <p:cNvSpPr txBox="1">
                <a:spLocks noChangeArrowheads="1"/>
              </p:cNvSpPr>
              <p:nvPr/>
            </p:nvSpPr>
            <p:spPr bwMode="auto">
              <a:xfrm>
                <a:off x="6511926" y="5949950"/>
                <a:ext cx="1687373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/>
                  <a:t>Mendel </a:t>
                </a:r>
                <a:r>
                  <a:rPr lang="en-US" sz="1400"/>
                  <a:t>M</a:t>
                </a:r>
                <a:r>
                  <a:rPr lang="cs-CZ" sz="1400"/>
                  <a:t>u</a:t>
                </a:r>
                <a:r>
                  <a:rPr lang="en-US" sz="1400"/>
                  <a:t>s</a:t>
                </a:r>
                <a:r>
                  <a:rPr lang="cs-CZ" sz="1400"/>
                  <a:t>eum</a:t>
                </a:r>
              </a:p>
            </p:txBody>
          </p:sp>
          <p:sp>
            <p:nvSpPr>
              <p:cNvPr id="20523" name="Line 27"/>
              <p:cNvSpPr>
                <a:spLocks noChangeShapeType="1"/>
              </p:cNvSpPr>
              <p:nvPr/>
            </p:nvSpPr>
            <p:spPr bwMode="auto">
              <a:xfrm>
                <a:off x="1254125" y="2401888"/>
                <a:ext cx="54737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524" name="Text Box 29"/>
              <p:cNvSpPr txBox="1">
                <a:spLocks noChangeArrowheads="1"/>
              </p:cNvSpPr>
              <p:nvPr/>
            </p:nvSpPr>
            <p:spPr bwMode="auto">
              <a:xfrm>
                <a:off x="1270000" y="2093913"/>
                <a:ext cx="904886" cy="3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200" b="1">
                    <a:solidFill>
                      <a:schemeClr val="hlink"/>
                    </a:solidFill>
                  </a:rPr>
                  <a:t>fa</a:t>
                </a:r>
                <a:r>
                  <a:rPr lang="en-US" sz="1200" b="1">
                    <a:solidFill>
                      <a:schemeClr val="hlink"/>
                    </a:solidFill>
                  </a:rPr>
                  <a:t>culties</a:t>
                </a:r>
                <a:endParaRPr lang="cs-CZ" sz="1200" b="1">
                  <a:solidFill>
                    <a:schemeClr val="hlink"/>
                  </a:solidFill>
                </a:endParaRPr>
              </a:p>
            </p:txBody>
          </p:sp>
          <p:sp>
            <p:nvSpPr>
              <p:cNvPr id="20525" name="Line 30"/>
              <p:cNvSpPr>
                <a:spLocks noChangeShapeType="1"/>
              </p:cNvSpPr>
              <p:nvPr/>
            </p:nvSpPr>
            <p:spPr bwMode="auto">
              <a:xfrm>
                <a:off x="3846512" y="1952625"/>
                <a:ext cx="0" cy="6477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526" name="Text Box 31"/>
              <p:cNvSpPr txBox="1">
                <a:spLocks noChangeArrowheads="1"/>
              </p:cNvSpPr>
              <p:nvPr/>
            </p:nvSpPr>
            <p:spPr bwMode="auto">
              <a:xfrm>
                <a:off x="3914775" y="2093913"/>
                <a:ext cx="973085" cy="3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hlink"/>
                    </a:solidFill>
                  </a:rPr>
                  <a:t>institutes</a:t>
                </a:r>
                <a:endParaRPr lang="cs-CZ" sz="1200" b="1">
                  <a:solidFill>
                    <a:schemeClr val="hlink"/>
                  </a:solidFill>
                </a:endParaRPr>
              </a:p>
            </p:txBody>
          </p:sp>
          <p:sp>
            <p:nvSpPr>
              <p:cNvPr id="20527" name="Line 32"/>
              <p:cNvSpPr>
                <a:spLocks noChangeShapeType="1"/>
              </p:cNvSpPr>
              <p:nvPr/>
            </p:nvSpPr>
            <p:spPr bwMode="auto">
              <a:xfrm>
                <a:off x="6716712" y="2401888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528" name="Text Box 33"/>
              <p:cNvSpPr txBox="1">
                <a:spLocks noChangeArrowheads="1"/>
              </p:cNvSpPr>
              <p:nvPr/>
            </p:nvSpPr>
            <p:spPr bwMode="auto">
              <a:xfrm>
                <a:off x="6118225" y="2093913"/>
                <a:ext cx="1586871" cy="3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hlink"/>
                    </a:solidFill>
                  </a:rPr>
                  <a:t>specialized units</a:t>
                </a:r>
                <a:endParaRPr lang="cs-CZ" sz="1200" b="1">
                  <a:solidFill>
                    <a:schemeClr val="hlink"/>
                  </a:solidFill>
                </a:endParaRPr>
              </a:p>
            </p:txBody>
          </p:sp>
          <p:sp>
            <p:nvSpPr>
              <p:cNvPr id="20529" name="Text Box 34"/>
              <p:cNvSpPr txBox="1">
                <a:spLocks noChangeArrowheads="1"/>
              </p:cNvSpPr>
              <p:nvPr/>
            </p:nvSpPr>
            <p:spPr bwMode="auto">
              <a:xfrm>
                <a:off x="6408357" y="4029939"/>
                <a:ext cx="1098713" cy="3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hlink"/>
                    </a:solidFill>
                  </a:rPr>
                  <a:t>other units</a:t>
                </a:r>
                <a:endParaRPr lang="cs-CZ" sz="1200" b="1">
                  <a:solidFill>
                    <a:schemeClr val="hlink"/>
                  </a:solidFill>
                </a:endParaRPr>
              </a:p>
            </p:txBody>
          </p:sp>
          <p:sp>
            <p:nvSpPr>
              <p:cNvPr id="20530" name="Line 36"/>
              <p:cNvSpPr>
                <a:spLocks noChangeShapeType="1"/>
              </p:cNvSpPr>
              <p:nvPr/>
            </p:nvSpPr>
            <p:spPr bwMode="auto">
              <a:xfrm>
                <a:off x="6151562" y="2492375"/>
                <a:ext cx="0" cy="2089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531" name="Line 37"/>
              <p:cNvSpPr>
                <a:spLocks noChangeShapeType="1"/>
              </p:cNvSpPr>
              <p:nvPr/>
            </p:nvSpPr>
            <p:spPr bwMode="auto">
              <a:xfrm>
                <a:off x="6151562" y="4581525"/>
                <a:ext cx="360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532" name="Line 40"/>
              <p:cNvSpPr>
                <a:spLocks noChangeShapeType="1"/>
              </p:cNvSpPr>
              <p:nvPr/>
            </p:nvSpPr>
            <p:spPr bwMode="auto">
              <a:xfrm>
                <a:off x="6151562" y="2492375"/>
                <a:ext cx="5762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533" name="Text Box 5"/>
              <p:cNvSpPr txBox="1">
                <a:spLocks noChangeArrowheads="1"/>
              </p:cNvSpPr>
              <p:nvPr/>
            </p:nvSpPr>
            <p:spPr bwMode="auto">
              <a:xfrm>
                <a:off x="3356478" y="1490663"/>
                <a:ext cx="942574" cy="547916"/>
              </a:xfrm>
              <a:prstGeom prst="rect">
                <a:avLst/>
              </a:prstGeom>
              <a:solidFill>
                <a:srgbClr val="EFFF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2400" b="1"/>
                  <a:t>  </a:t>
                </a:r>
                <a:r>
                  <a:rPr lang="cs-CZ" b="1"/>
                  <a:t>MU</a:t>
                </a:r>
                <a:r>
                  <a:rPr lang="cs-CZ" sz="1600"/>
                  <a:t>  </a:t>
                </a:r>
                <a:endParaRPr lang="cs-CZ"/>
              </a:p>
            </p:txBody>
          </p:sp>
          <p:sp>
            <p:nvSpPr>
              <p:cNvPr id="20534" name="Text Box 15"/>
              <p:cNvSpPr txBox="1">
                <a:spLocks noChangeArrowheads="1"/>
              </p:cNvSpPr>
              <p:nvPr/>
            </p:nvSpPr>
            <p:spPr bwMode="auto">
              <a:xfrm>
                <a:off x="4796340" y="1536700"/>
                <a:ext cx="1398570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rector’s office</a:t>
                </a:r>
                <a:endParaRPr lang="cs-CZ" sz="1400"/>
              </a:p>
            </p:txBody>
          </p:sp>
          <p:sp>
            <p:nvSpPr>
              <p:cNvPr id="20535" name="Line 38"/>
              <p:cNvSpPr>
                <a:spLocks noChangeShapeType="1"/>
              </p:cNvSpPr>
              <p:nvPr/>
            </p:nvSpPr>
            <p:spPr bwMode="auto">
              <a:xfrm>
                <a:off x="4299052" y="1736725"/>
                <a:ext cx="4861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pic>
        <p:nvPicPr>
          <p:cNvPr id="20485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675" y="4629150"/>
            <a:ext cx="32702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Obrázek 4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50" y="4932363"/>
            <a:ext cx="327025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8" y="3581400"/>
            <a:ext cx="319087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Obrázek 4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450" y="3278188"/>
            <a:ext cx="31908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Obrázek 4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150" y="2930525"/>
            <a:ext cx="319088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Obrázek 4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150" y="3933825"/>
            <a:ext cx="3270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Obrázek 4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50" y="5280025"/>
            <a:ext cx="32702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Obrázek 5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3" y="5640388"/>
            <a:ext cx="327025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Obrázek 5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1300" y="4675188"/>
            <a:ext cx="3270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Obrázek 5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0275" y="3554413"/>
            <a:ext cx="327025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Obrázek 5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2275" y="3217863"/>
            <a:ext cx="327025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Obrázek 5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0" y="4287838"/>
            <a:ext cx="319088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7" name="Obrázek 5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5888" y="1989138"/>
            <a:ext cx="319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Přímá spojnice 7"/>
          <p:cNvCxnSpPr/>
          <p:nvPr/>
        </p:nvCxnSpPr>
        <p:spPr>
          <a:xfrm flipH="1">
            <a:off x="2617788" y="1878013"/>
            <a:ext cx="357187" cy="4619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2617788" y="1878013"/>
            <a:ext cx="357187" cy="4619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0" name="Obrázek 6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13" y="1916113"/>
            <a:ext cx="3270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1" name="Obrázek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8263" y="2740025"/>
            <a:ext cx="5873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vt_prezentac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D8C"/>
      </a:accent1>
      <a:accent2>
        <a:srgbClr val="6C71C4"/>
      </a:accent2>
      <a:accent3>
        <a:srgbClr val="859900"/>
      </a:accent3>
      <a:accent4>
        <a:srgbClr val="D33682"/>
      </a:accent4>
      <a:accent5>
        <a:srgbClr val="B58900"/>
      </a:accent5>
      <a:accent6>
        <a:srgbClr val="CB4B16"/>
      </a:accent6>
      <a:hlink>
        <a:srgbClr val="6C71C4"/>
      </a:hlink>
      <a:folHlink>
        <a:srgbClr val="6C71C4"/>
      </a:folHlink>
    </a:clrScheme>
    <a:fontScheme name="UVT pismo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2126</TotalTime>
  <Words>814</Words>
  <Application>Microsoft Office PowerPoint</Application>
  <PresentationFormat>Předvádění na obrazovce (4:3)</PresentationFormat>
  <Paragraphs>258</Paragraphs>
  <Slides>42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Šablona návrhu</vt:lpstr>
      </vt:variant>
      <vt:variant>
        <vt:i4>8</vt:i4>
      </vt:variant>
      <vt:variant>
        <vt:lpstr>Nadpisy snímků</vt:lpstr>
      </vt:variant>
      <vt:variant>
        <vt:i4>42</vt:i4>
      </vt:variant>
    </vt:vector>
  </HeadingPairs>
  <TitlesOfParts>
    <vt:vector size="54" baseType="lpstr">
      <vt:lpstr>PT Sans</vt:lpstr>
      <vt:lpstr>Arial</vt:lpstr>
      <vt:lpstr>Pt sans caption</vt:lpstr>
      <vt:lpstr>Calibri</vt:lpstr>
      <vt:lpstr>uvt_prezentace</vt:lpstr>
      <vt:lpstr>uvt_prezentace</vt:lpstr>
      <vt:lpstr>uvt_prezentace</vt:lpstr>
      <vt:lpstr>uvt_prezentace</vt:lpstr>
      <vt:lpstr>uvt_prezentace</vt:lpstr>
      <vt:lpstr>uvt_prezentace</vt:lpstr>
      <vt:lpstr>uvt_prezentace</vt:lpstr>
      <vt:lpstr>uvt_prezentace</vt:lpstr>
      <vt:lpstr>Masaryk University Libraries</vt:lpstr>
      <vt:lpstr>ToC</vt:lpstr>
      <vt:lpstr>Snímek 3</vt:lpstr>
      <vt:lpstr>Masaryk University at glance</vt:lpstr>
      <vt:lpstr>Masaryk University at glance</vt:lpstr>
      <vt:lpstr>Snímek 6</vt:lpstr>
      <vt:lpstr>Snímek 7</vt:lpstr>
      <vt:lpstr>MU Libraries</vt:lpstr>
      <vt:lpstr>MU Libraries Structure</vt:lpstr>
      <vt:lpstr>MU Libraries in figures (2013)</vt:lpstr>
      <vt:lpstr>Snímek 11</vt:lpstr>
      <vt:lpstr>MU Libraries Tour</vt:lpstr>
      <vt:lpstr>Humanities Library</vt:lpstr>
      <vt:lpstr>Science Library</vt:lpstr>
      <vt:lpstr>Campus Library</vt:lpstr>
      <vt:lpstr>Economics Library</vt:lpstr>
      <vt:lpstr>Education Library</vt:lpstr>
      <vt:lpstr>Snímek 18</vt:lpstr>
      <vt:lpstr>IT units supporting libraries</vt:lpstr>
      <vt:lpstr>Snímek 20</vt:lpstr>
      <vt:lpstr>Snímek 21</vt:lpstr>
      <vt:lpstr>Library Management System</vt:lpstr>
      <vt:lpstr>Library Management System II</vt:lpstr>
      <vt:lpstr>Aleph-MU</vt:lpstr>
      <vt:lpstr>Snímek 25</vt:lpstr>
      <vt:lpstr>National support/consortia</vt:lpstr>
      <vt:lpstr>ER Acquisition</vt:lpstr>
      <vt:lpstr>ER technology</vt:lpstr>
      <vt:lpstr>Snímek 29</vt:lpstr>
      <vt:lpstr>discovery.muni</vt:lpstr>
      <vt:lpstr>Snímek 31</vt:lpstr>
      <vt:lpstr>Snímek 32</vt:lpstr>
      <vt:lpstr>MU Digital Libraries</vt:lpstr>
      <vt:lpstr>DKF-MU</vt:lpstr>
      <vt:lpstr>DML-CZ</vt:lpstr>
      <vt:lpstr>DML-CZ</vt:lpstr>
      <vt:lpstr>Snímek 37</vt:lpstr>
      <vt:lpstr>DigiLib</vt:lpstr>
      <vt:lpstr>Snímek 39</vt:lpstr>
      <vt:lpstr>Snímek 40</vt:lpstr>
      <vt:lpstr>OA at MU</vt:lpstr>
      <vt:lpstr>Snímek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Tomáš Staudek</dc:creator>
  <cp:lastModifiedBy>kratec</cp:lastModifiedBy>
  <cp:revision>202</cp:revision>
  <dcterms:created xsi:type="dcterms:W3CDTF">2013-05-12T08:51:26Z</dcterms:created>
  <dcterms:modified xsi:type="dcterms:W3CDTF">2014-09-05T07:09:12Z</dcterms:modified>
</cp:coreProperties>
</file>