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85" r:id="rId5"/>
    <p:sldId id="284" r:id="rId6"/>
    <p:sldId id="259" r:id="rId7"/>
    <p:sldId id="261" r:id="rId8"/>
    <p:sldId id="262" r:id="rId9"/>
    <p:sldId id="263" r:id="rId10"/>
    <p:sldId id="265" r:id="rId11"/>
    <p:sldId id="264" r:id="rId12"/>
    <p:sldId id="283" r:id="rId13"/>
    <p:sldId id="266" r:id="rId14"/>
    <p:sldId id="286" r:id="rId15"/>
    <p:sldId id="267" r:id="rId16"/>
    <p:sldId id="268" r:id="rId17"/>
    <p:sldId id="269" r:id="rId18"/>
    <p:sldId id="270" r:id="rId19"/>
    <p:sldId id="272" r:id="rId20"/>
    <p:sldId id="281" r:id="rId21"/>
    <p:sldId id="282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5F5F"/>
    <a:srgbClr val="FFCC66"/>
    <a:srgbClr val="FF9966"/>
    <a:srgbClr val="DDDDDD"/>
    <a:srgbClr val="0099CC"/>
    <a:srgbClr val="00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60"/>
  </p:normalViewPr>
  <p:slideViewPr>
    <p:cSldViewPr>
      <p:cViewPr>
        <p:scale>
          <a:sx n="75" d="100"/>
          <a:sy n="75" d="100"/>
        </p:scale>
        <p:origin x="-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98C7C-7097-4E99-8455-C90A8FFF5F5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820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5E484E-4099-41F6-9698-76EEFD27E50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7934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04B17-0F8E-44CB-819B-4D3E626AD307}" type="slidenum">
              <a:rPr lang="es-ES"/>
              <a:pPr/>
              <a:t>1</a:t>
            </a:fld>
            <a:endParaRPr lang="es-E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83D5A-0C75-49A7-B6FA-E90FD7EA68BA}" type="slidenum">
              <a:rPr lang="es-ES"/>
              <a:pPr/>
              <a:t>2</a:t>
            </a:fld>
            <a:endParaRPr lang="es-E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484E-4099-41F6-9698-76EEFD27E502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484E-4099-41F6-9698-76EEFD27E502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484E-4099-41F6-9698-76EEFD27E502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484E-4099-41F6-9698-76EEFD27E502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5" descr="escudo UCM color 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734050"/>
            <a:ext cx="720725" cy="825500"/>
          </a:xfrm>
          <a:prstGeom prst="rect">
            <a:avLst/>
          </a:prstGeom>
          <a:noFill/>
        </p:spPr>
      </p:pic>
      <p:pic>
        <p:nvPicPr>
          <p:cNvPr id="12" name="Picture 17" descr="libros y rato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09638"/>
            <a:ext cx="1908175" cy="36718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AFDF-7417-4F83-83C9-3D8C5DBE40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7E96-3CEB-466E-A71B-E9BD320369E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72A3-9C68-464D-91D5-4DD8F02336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D6A9A06-BC41-42BA-94AB-5D0B27A919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340E-471D-4825-8E0F-22429B618D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B2F8-1ACF-42DC-AE7C-B5E5DA5509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B706-519F-4EFD-B698-B5DFB936B76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D85-CD79-4E9F-833F-63E049FEA9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B95-DAE9-4F87-AF70-2C717B0CF8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52B8-A871-481F-8C9E-DD59938270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528289-2A28-450D-B0C5-AD3EC00430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9" descr="escudo UCM color pequeñ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6308725"/>
            <a:ext cx="407987" cy="4667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lfama.sim.ucm.es/3DGreco/modulos.php?name=digital&amp;idOrigen=16&amp;total=31879&amp;top=150" TargetMode="External"/><Relationship Id="rId13" Type="http://schemas.openxmlformats.org/officeDocument/2006/relationships/hyperlink" Target="http://www.ucm.es/BUCM/atencion/24063.php" TargetMode="External"/><Relationship Id="rId3" Type="http://schemas.openxmlformats.org/officeDocument/2006/relationships/hyperlink" Target="http://alfama.sim.ucm.es/3DGreco/modulos.php?name=digital&amp;idOrigen=4&amp;total=2363&amp;top=150" TargetMode="External"/><Relationship Id="rId7" Type="http://schemas.openxmlformats.org/officeDocument/2006/relationships/hyperlink" Target="http://biblioteca.ucm.es/atencion/25403.php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18.jpeg"/><Relationship Id="rId2" Type="http://schemas.openxmlformats.org/officeDocument/2006/relationships/hyperlink" Target="http://biblioteca.ucm.es/atencion/17952.php" TargetMode="External"/><Relationship Id="rId16" Type="http://schemas.openxmlformats.org/officeDocument/2006/relationships/hyperlink" Target="http://www.ucm.es/BUCM/atencion/25403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rints.ucm.es/" TargetMode="External"/><Relationship Id="rId11" Type="http://schemas.openxmlformats.org/officeDocument/2006/relationships/hyperlink" Target="http://www.ucm.es/BUCM/atencion/15294.php" TargetMode="External"/><Relationship Id="rId5" Type="http://schemas.openxmlformats.org/officeDocument/2006/relationships/hyperlink" Target="http://alfama.sim.ucm.es/3DGreco/modulos.php?name=digital&amp;idOrigen=1&amp;total=53132&amp;top=150" TargetMode="External"/><Relationship Id="rId1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hyperlink" Target="http://biblioteca.ucm.es/atencion/15294.php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qVqXdiaVzpQ" TargetMode="External"/><Relationship Id="rId3" Type="http://schemas.openxmlformats.org/officeDocument/2006/relationships/hyperlink" Target="http://www.youtube.com/watch?v=710R4qxbug8&amp;list=FLFljXfsQ5Nnmsgf23nWeRYQ" TargetMode="External"/><Relationship Id="rId7" Type="http://schemas.openxmlformats.org/officeDocument/2006/relationships/hyperlink" Target="http://www.youtube.com/watch?v=aEMghUcI1IM&amp;list=FLFljXfsQ5Nnmsgf23nWeRYQ" TargetMode="External"/><Relationship Id="rId2" Type="http://schemas.openxmlformats.org/officeDocument/2006/relationships/hyperlink" Target="http://www.youtube.com/watch?v=NJqMHdBImak&amp;list=FLFljXfsQ5Nnmsgf23nWeRY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tuydbNWhpY" TargetMode="External"/><Relationship Id="rId5" Type="http://schemas.openxmlformats.org/officeDocument/2006/relationships/hyperlink" Target="http://www.youtube.com/watch?v=ABsgljCcBUA&amp;list=UUjQQ05hXkKokuGULJRvxiUA" TargetMode="External"/><Relationship Id="rId4" Type="http://schemas.openxmlformats.org/officeDocument/2006/relationships/hyperlink" Target="http://www.youtube.com/watch?v=CyOtcwDuEK0&amp;list=FLFljXfsQ5Nnmsgf23nWeRYQ" TargetMode="External"/><Relationship Id="rId9" Type="http://schemas.openxmlformats.org/officeDocument/2006/relationships/hyperlink" Target="http://www.youtube.com/watch?v=FajOoABihvs&amp;list=PL1548EADE3F13CB1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>
              <a:alpha val="29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Complutense </a:t>
            </a:r>
            <a:r>
              <a:rPr lang="es-ES" dirty="0" err="1" smtClean="0">
                <a:solidFill>
                  <a:schemeClr val="bg1"/>
                </a:solidFill>
              </a:rPr>
              <a:t>University</a:t>
            </a:r>
            <a:r>
              <a:rPr lang="es-ES" dirty="0" smtClean="0">
                <a:solidFill>
                  <a:schemeClr val="bg1"/>
                </a:solidFill>
              </a:rPr>
              <a:t> Library of Madrid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420888"/>
            <a:ext cx="6192838" cy="1141422"/>
          </a:xfrm>
        </p:spPr>
        <p:txBody>
          <a:bodyPr>
            <a:normAutofit fontScale="92500" lnSpcReduction="20000"/>
          </a:bodyPr>
          <a:lstStyle/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sz="2200" dirty="0" smtClean="0">
                <a:solidFill>
                  <a:schemeClr val="tx1"/>
                </a:solidFill>
              </a:rPr>
              <a:t>Erasmus </a:t>
            </a:r>
            <a:r>
              <a:rPr lang="es-ES" sz="2200" dirty="0" err="1" smtClean="0">
                <a:solidFill>
                  <a:schemeClr val="tx1"/>
                </a:solidFill>
              </a:rPr>
              <a:t>Staff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Mobility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Week</a:t>
            </a:r>
            <a:r>
              <a:rPr lang="es-ES" sz="2200" dirty="0" smtClean="0">
                <a:solidFill>
                  <a:schemeClr val="tx1"/>
                </a:solidFill>
              </a:rPr>
              <a:t>  2014 in </a:t>
            </a:r>
            <a:r>
              <a:rPr lang="es-ES" sz="2200" dirty="0" err="1" smtClean="0">
                <a:solidFill>
                  <a:schemeClr val="tx1"/>
                </a:solidFill>
              </a:rPr>
              <a:t>the</a:t>
            </a:r>
            <a:r>
              <a:rPr lang="es-ES" sz="2200" dirty="0" smtClean="0">
                <a:solidFill>
                  <a:schemeClr val="tx1"/>
                </a:solidFill>
              </a:rPr>
              <a:t> Library and </a:t>
            </a:r>
            <a:r>
              <a:rPr lang="es-ES" sz="2200" dirty="0" err="1" smtClean="0">
                <a:solidFill>
                  <a:schemeClr val="tx1"/>
                </a:solidFill>
              </a:rPr>
              <a:t>Information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Service</a:t>
            </a:r>
            <a:r>
              <a:rPr lang="es-ES" sz="2200" dirty="0" smtClean="0">
                <a:solidFill>
                  <a:schemeClr val="tx1"/>
                </a:solidFill>
              </a:rPr>
              <a:t> of </a:t>
            </a:r>
            <a:r>
              <a:rPr lang="es-ES" sz="2200" dirty="0" err="1" smtClean="0">
                <a:solidFill>
                  <a:schemeClr val="tx1"/>
                </a:solidFill>
              </a:rPr>
              <a:t>the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University</a:t>
            </a:r>
            <a:r>
              <a:rPr lang="es-ES" sz="2200" dirty="0" smtClean="0">
                <a:solidFill>
                  <a:schemeClr val="tx1"/>
                </a:solidFill>
              </a:rPr>
              <a:t> of </a:t>
            </a:r>
            <a:r>
              <a:rPr lang="es-ES" sz="2200" dirty="0" err="1" smtClean="0">
                <a:solidFill>
                  <a:schemeClr val="tx1"/>
                </a:solidFill>
              </a:rPr>
              <a:t>Masaryk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59632" y="51571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Rommy Arce Legua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Library </a:t>
            </a:r>
            <a:r>
              <a:rPr lang="es-ES" dirty="0" err="1" smtClean="0"/>
              <a:t>services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648072"/>
          </a:xfrm>
        </p:spPr>
        <p:txBody>
          <a:bodyPr/>
          <a:lstStyle/>
          <a:p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library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Subjects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r>
              <a:rPr lang="es-ES" dirty="0" smtClean="0"/>
              <a:t> and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38600" cy="4327376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 smtClean="0"/>
              <a:t>Borrowing</a:t>
            </a:r>
            <a:r>
              <a:rPr lang="es-ES" dirty="0" smtClean="0"/>
              <a:t>, </a:t>
            </a:r>
            <a:r>
              <a:rPr lang="es-ES" dirty="0" err="1" smtClean="0"/>
              <a:t>renewing</a:t>
            </a:r>
            <a:r>
              <a:rPr lang="es-ES" dirty="0" smtClean="0"/>
              <a:t> and </a:t>
            </a:r>
            <a:r>
              <a:rPr lang="es-ES" dirty="0" err="1" smtClean="0"/>
              <a:t>reserving</a:t>
            </a:r>
            <a:r>
              <a:rPr lang="es-ES" dirty="0" smtClean="0"/>
              <a:t> (</a:t>
            </a:r>
            <a:r>
              <a:rPr lang="es-ES" dirty="0" err="1" smtClean="0"/>
              <a:t>self-issue</a:t>
            </a:r>
            <a:r>
              <a:rPr lang="es-ES" dirty="0" smtClean="0"/>
              <a:t> and </a:t>
            </a:r>
            <a:r>
              <a:rPr lang="es-ES" dirty="0" err="1" smtClean="0"/>
              <a:t>return</a:t>
            </a:r>
            <a:r>
              <a:rPr lang="es-ES" dirty="0" smtClean="0"/>
              <a:t> of </a:t>
            </a:r>
            <a:r>
              <a:rPr lang="es-ES" dirty="0" err="1" smtClean="0"/>
              <a:t>library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introduced</a:t>
            </a:r>
            <a:r>
              <a:rPr lang="es-ES" dirty="0" smtClean="0"/>
              <a:t> in 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branch</a:t>
            </a:r>
            <a:r>
              <a:rPr lang="es-ES" dirty="0" smtClean="0"/>
              <a:t> </a:t>
            </a:r>
            <a:r>
              <a:rPr lang="es-ES" dirty="0" err="1" smtClean="0"/>
              <a:t>libraries</a:t>
            </a:r>
            <a:r>
              <a:rPr lang="es-ES" dirty="0" smtClean="0"/>
              <a:t>).</a:t>
            </a:r>
          </a:p>
          <a:p>
            <a:r>
              <a:rPr lang="es-ES" dirty="0" smtClean="0"/>
              <a:t>Access </a:t>
            </a:r>
            <a:r>
              <a:rPr lang="es-ES" dirty="0" err="1" smtClean="0"/>
              <a:t>to</a:t>
            </a:r>
            <a:r>
              <a:rPr lang="es-ES" dirty="0" smtClean="0"/>
              <a:t> online </a:t>
            </a:r>
            <a:r>
              <a:rPr lang="es-ES" dirty="0" err="1" smtClean="0"/>
              <a:t>resources</a:t>
            </a:r>
            <a:endParaRPr lang="es-ES" dirty="0" smtClean="0"/>
          </a:p>
          <a:p>
            <a:r>
              <a:rPr lang="es-ES" dirty="0" smtClean="0"/>
              <a:t>Laptop and </a:t>
            </a:r>
            <a:r>
              <a:rPr lang="es-ES" dirty="0" err="1" smtClean="0"/>
              <a:t>ebook</a:t>
            </a:r>
            <a:r>
              <a:rPr lang="es-ES" dirty="0" smtClean="0"/>
              <a:t> </a:t>
            </a:r>
            <a:r>
              <a:rPr lang="es-ES" dirty="0" err="1" smtClean="0"/>
              <a:t>borrowing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Interlibrary</a:t>
            </a:r>
            <a:r>
              <a:rPr lang="es-ES" dirty="0" smtClean="0"/>
              <a:t> </a:t>
            </a:r>
            <a:r>
              <a:rPr lang="es-ES" dirty="0" err="1" smtClean="0"/>
              <a:t>loans</a:t>
            </a:r>
            <a:endParaRPr lang="es-ES" dirty="0" smtClean="0"/>
          </a:p>
          <a:p>
            <a:r>
              <a:rPr lang="es-ES" dirty="0" smtClean="0"/>
              <a:t>Inter-</a:t>
            </a:r>
            <a:r>
              <a:rPr lang="es-ES" dirty="0" err="1" smtClean="0"/>
              <a:t>site</a:t>
            </a:r>
            <a:r>
              <a:rPr lang="es-ES" dirty="0" smtClean="0"/>
              <a:t> </a:t>
            </a:r>
            <a:r>
              <a:rPr lang="es-ES" dirty="0" err="1" smtClean="0"/>
              <a:t>loans</a:t>
            </a:r>
            <a:endParaRPr lang="es-ES" dirty="0" smtClean="0"/>
          </a:p>
          <a:p>
            <a:r>
              <a:rPr lang="es-ES" dirty="0" smtClean="0"/>
              <a:t>Library </a:t>
            </a:r>
            <a:r>
              <a:rPr lang="es-ES" dirty="0" err="1" smtClean="0"/>
              <a:t>account</a:t>
            </a:r>
            <a:r>
              <a:rPr lang="es-ES" dirty="0" smtClean="0"/>
              <a:t> (on-line </a:t>
            </a:r>
            <a:r>
              <a:rPr lang="es-ES" dirty="0" err="1" smtClean="0"/>
              <a:t>services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Assistance</a:t>
            </a:r>
            <a:r>
              <a:rPr lang="es-ES" dirty="0" smtClean="0"/>
              <a:t> and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disabled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(</a:t>
            </a:r>
            <a:r>
              <a:rPr lang="es-ES" dirty="0" err="1" smtClean="0"/>
              <a:t>extendend</a:t>
            </a:r>
            <a:r>
              <a:rPr lang="es-ES" dirty="0" smtClean="0"/>
              <a:t> </a:t>
            </a:r>
            <a:r>
              <a:rPr lang="es-ES" dirty="0" err="1" smtClean="0"/>
              <a:t>loans</a:t>
            </a:r>
            <a:r>
              <a:rPr lang="es-ES" dirty="0" smtClean="0"/>
              <a:t>, </a:t>
            </a:r>
            <a:r>
              <a:rPr lang="es-ES" dirty="0" err="1" smtClean="0"/>
              <a:t>photocopying</a:t>
            </a:r>
            <a:r>
              <a:rPr lang="es-ES" dirty="0" smtClean="0"/>
              <a:t> and </a:t>
            </a:r>
            <a:r>
              <a:rPr lang="es-ES" dirty="0" err="1" smtClean="0"/>
              <a:t>scanning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…)</a:t>
            </a:r>
          </a:p>
          <a:p>
            <a:r>
              <a:rPr lang="es-ES" dirty="0" err="1" smtClean="0"/>
              <a:t>Reprographic</a:t>
            </a:r>
            <a:r>
              <a:rPr lang="es-ES" dirty="0" smtClean="0"/>
              <a:t> and digital </a:t>
            </a:r>
            <a:r>
              <a:rPr lang="es-ES" dirty="0" err="1" smtClean="0"/>
              <a:t>services</a:t>
            </a:r>
            <a:endParaRPr lang="es-ES" dirty="0" smtClean="0"/>
          </a:p>
          <a:p>
            <a:r>
              <a:rPr lang="es-ES" dirty="0" err="1" smtClean="0"/>
              <a:t>Group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</a:t>
            </a:r>
            <a:r>
              <a:rPr lang="es-ES" dirty="0" err="1" smtClean="0"/>
              <a:t>rooms</a:t>
            </a:r>
            <a:endParaRPr lang="es-ES" dirty="0" smtClean="0"/>
          </a:p>
          <a:p>
            <a:r>
              <a:rPr lang="es-ES" dirty="0" err="1" smtClean="0"/>
              <a:t>Exhibitions</a:t>
            </a:r>
            <a:endParaRPr lang="es-ES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err="1" smtClean="0"/>
              <a:t>Reference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endParaRPr lang="es-ES" dirty="0" smtClean="0"/>
          </a:p>
          <a:p>
            <a:r>
              <a:rPr lang="es-ES" dirty="0" err="1" smtClean="0"/>
              <a:t>Subjetcs</a:t>
            </a:r>
            <a:r>
              <a:rPr lang="es-ES" dirty="0" smtClean="0"/>
              <a:t> guides</a:t>
            </a:r>
          </a:p>
          <a:p>
            <a:r>
              <a:rPr lang="es-ES" dirty="0" smtClean="0"/>
              <a:t>Reading </a:t>
            </a:r>
            <a:r>
              <a:rPr lang="es-ES" dirty="0" err="1" smtClean="0"/>
              <a:t>lists</a:t>
            </a:r>
            <a:endParaRPr lang="es-ES" dirty="0" smtClean="0"/>
          </a:p>
          <a:p>
            <a:r>
              <a:rPr lang="es-ES" dirty="0" err="1" smtClean="0"/>
              <a:t>Dissertation</a:t>
            </a:r>
            <a:r>
              <a:rPr lang="es-ES" dirty="0" smtClean="0"/>
              <a:t> </a:t>
            </a:r>
            <a:r>
              <a:rPr lang="es-ES" dirty="0" err="1" smtClean="0"/>
              <a:t>editing</a:t>
            </a:r>
            <a:endParaRPr lang="es-ES" dirty="0" smtClean="0"/>
          </a:p>
          <a:p>
            <a:pPr>
              <a:buNone/>
            </a:pPr>
            <a:r>
              <a:rPr lang="es-ES" b="1" dirty="0" err="1" smtClean="0">
                <a:solidFill>
                  <a:schemeClr val="accent2"/>
                </a:solidFill>
              </a:rPr>
              <a:t>Didactical</a:t>
            </a:r>
            <a:r>
              <a:rPr lang="es-ES" b="1" dirty="0" smtClean="0">
                <a:solidFill>
                  <a:schemeClr val="accent2"/>
                </a:solidFill>
              </a:rPr>
              <a:t> and training </a:t>
            </a:r>
            <a:r>
              <a:rPr lang="es-ES" b="1" dirty="0" err="1" smtClean="0">
                <a:solidFill>
                  <a:schemeClr val="accent2"/>
                </a:solidFill>
              </a:rPr>
              <a:t>activities</a:t>
            </a:r>
            <a:endParaRPr lang="es-ES" b="1" dirty="0" smtClean="0">
              <a:solidFill>
                <a:schemeClr val="accent2"/>
              </a:solidFill>
            </a:endParaRPr>
          </a:p>
          <a:p>
            <a:pPr lvl="1"/>
            <a:r>
              <a:rPr lang="es-ES" dirty="0" err="1" smtClean="0"/>
              <a:t>On</a:t>
            </a:r>
            <a:r>
              <a:rPr lang="es-ES" dirty="0" smtClean="0"/>
              <a:t> line </a:t>
            </a:r>
            <a:r>
              <a:rPr lang="es-ES" dirty="0" err="1" smtClean="0"/>
              <a:t>tutorials</a:t>
            </a:r>
            <a:r>
              <a:rPr lang="es-ES" dirty="0" smtClean="0"/>
              <a:t>, </a:t>
            </a:r>
            <a:r>
              <a:rPr lang="es-ES" dirty="0" err="1" smtClean="0"/>
              <a:t>users</a:t>
            </a:r>
            <a:r>
              <a:rPr lang="es-ES" dirty="0" smtClean="0"/>
              <a:t> guides</a:t>
            </a:r>
          </a:p>
          <a:p>
            <a:pPr lvl="1"/>
            <a:r>
              <a:rPr lang="es-ES" dirty="0" smtClean="0"/>
              <a:t>Digital and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literacy</a:t>
            </a:r>
            <a:endParaRPr lang="es-ES" dirty="0" smtClean="0"/>
          </a:p>
          <a:p>
            <a:pPr lvl="1"/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(training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Bibliographic</a:t>
            </a:r>
            <a:r>
              <a:rPr lang="es-ES" dirty="0" smtClean="0"/>
              <a:t> software)</a:t>
            </a:r>
          </a:p>
          <a:p>
            <a:pPr lvl="1"/>
            <a:r>
              <a:rPr lang="es-ES" dirty="0" err="1" smtClean="0"/>
              <a:t>Workshops</a:t>
            </a:r>
            <a:r>
              <a:rPr lang="es-ES" dirty="0" smtClean="0"/>
              <a:t> are </a:t>
            </a:r>
            <a:r>
              <a:rPr lang="es-ES" dirty="0" err="1" smtClean="0"/>
              <a:t>suitable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undergraduate</a:t>
            </a:r>
            <a:r>
              <a:rPr lang="es-ES" dirty="0" smtClean="0"/>
              <a:t>, </a:t>
            </a:r>
            <a:r>
              <a:rPr lang="es-ES" dirty="0" err="1" smtClean="0"/>
              <a:t>postgraduate</a:t>
            </a:r>
            <a:r>
              <a:rPr lang="es-ES" dirty="0" smtClean="0"/>
              <a:t>…</a:t>
            </a:r>
          </a:p>
          <a:p>
            <a:pPr lvl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Library </a:t>
            </a:r>
            <a:r>
              <a:rPr lang="es-ES" dirty="0" err="1" smtClean="0"/>
              <a:t>Cooperation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library</a:t>
            </a:r>
            <a:r>
              <a:rPr lang="es-ES" dirty="0" smtClean="0"/>
              <a:t> </a:t>
            </a:r>
            <a:r>
              <a:rPr lang="es-ES" dirty="0" err="1" smtClean="0"/>
              <a:t>belongs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national</a:t>
            </a:r>
            <a:r>
              <a:rPr lang="es-ES" dirty="0" smtClean="0"/>
              <a:t> and </a:t>
            </a:r>
            <a:r>
              <a:rPr lang="es-ES" dirty="0" err="1" smtClean="0"/>
              <a:t>international</a:t>
            </a:r>
            <a:r>
              <a:rPr lang="es-ES" dirty="0" smtClean="0"/>
              <a:t> </a:t>
            </a:r>
            <a:r>
              <a:rPr lang="es-ES" dirty="0" err="1" smtClean="0"/>
              <a:t>associations</a:t>
            </a:r>
            <a:r>
              <a:rPr lang="es-ES" dirty="0" smtClean="0"/>
              <a:t> </a:t>
            </a:r>
            <a:r>
              <a:rPr lang="es-ES" dirty="0" err="1" smtClean="0"/>
              <a:t>aimed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library</a:t>
            </a:r>
            <a:r>
              <a:rPr lang="es-ES" dirty="0" smtClean="0"/>
              <a:t> </a:t>
            </a:r>
            <a:r>
              <a:rPr lang="es-ES" dirty="0" err="1" smtClean="0"/>
              <a:t>cooperation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optimization</a:t>
            </a:r>
            <a:r>
              <a:rPr lang="es-ES" dirty="0" smtClean="0"/>
              <a:t> of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r>
              <a:rPr lang="es-ES" dirty="0" smtClean="0"/>
              <a:t>.</a:t>
            </a:r>
          </a:p>
          <a:p>
            <a:r>
              <a:rPr lang="es-ES" b="1" dirty="0" err="1" smtClean="0"/>
              <a:t>Rebiun</a:t>
            </a:r>
            <a:r>
              <a:rPr lang="es-ES" dirty="0" smtClean="0"/>
              <a:t> (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University</a:t>
            </a:r>
            <a:r>
              <a:rPr lang="es-ES" dirty="0" smtClean="0"/>
              <a:t> </a:t>
            </a:r>
            <a:r>
              <a:rPr lang="es-ES" dirty="0" err="1" smtClean="0"/>
              <a:t>Libraries</a:t>
            </a:r>
            <a:r>
              <a:rPr lang="es-ES" dirty="0" smtClean="0"/>
              <a:t> </a:t>
            </a:r>
            <a:r>
              <a:rPr lang="es-ES" dirty="0" err="1" smtClean="0"/>
              <a:t>Consortium</a:t>
            </a:r>
            <a:r>
              <a:rPr lang="es-ES" dirty="0" smtClean="0"/>
              <a:t>)</a:t>
            </a:r>
          </a:p>
          <a:p>
            <a:r>
              <a:rPr lang="es-ES" b="1" dirty="0" smtClean="0"/>
              <a:t>Madroño </a:t>
            </a:r>
            <a:r>
              <a:rPr lang="es-ES" dirty="0" smtClean="0"/>
              <a:t>(</a:t>
            </a:r>
            <a:r>
              <a:rPr lang="es-ES" dirty="0" err="1" smtClean="0"/>
              <a:t>Consortium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Universities</a:t>
            </a:r>
            <a:r>
              <a:rPr lang="es-ES" dirty="0" smtClean="0"/>
              <a:t> of Madrid and UNED)</a:t>
            </a:r>
          </a:p>
          <a:p>
            <a:r>
              <a:rPr lang="es-ES" b="1" dirty="0" smtClean="0"/>
              <a:t>GEUIN </a:t>
            </a:r>
            <a:r>
              <a:rPr lang="es-ES" dirty="0" smtClean="0"/>
              <a:t>(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Innopac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).</a:t>
            </a:r>
          </a:p>
          <a:p>
            <a:r>
              <a:rPr lang="es-ES" b="1" dirty="0" err="1" smtClean="0"/>
              <a:t>Liber</a:t>
            </a:r>
            <a:r>
              <a:rPr lang="es-ES" b="1" dirty="0" smtClean="0"/>
              <a:t> </a:t>
            </a:r>
            <a:r>
              <a:rPr lang="es-ES" dirty="0" smtClean="0"/>
              <a:t>(Ligue des </a:t>
            </a:r>
            <a:r>
              <a:rPr lang="es-ES" dirty="0" err="1" smtClean="0"/>
              <a:t>Bibliothèques</a:t>
            </a:r>
            <a:r>
              <a:rPr lang="es-ES" dirty="0" smtClean="0"/>
              <a:t> </a:t>
            </a:r>
            <a:r>
              <a:rPr lang="es-ES" dirty="0" err="1" smtClean="0"/>
              <a:t>Européene</a:t>
            </a:r>
            <a:r>
              <a:rPr lang="es-ES" dirty="0" smtClean="0"/>
              <a:t> de </a:t>
            </a:r>
            <a:r>
              <a:rPr lang="es-ES" dirty="0" err="1" smtClean="0"/>
              <a:t>Recherche</a:t>
            </a:r>
            <a:r>
              <a:rPr lang="es-ES" dirty="0" smtClean="0"/>
              <a:t>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Digital Library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/>
          <a:lstStyle/>
          <a:p>
            <a:r>
              <a:rPr lang="es-ES" sz="2000" dirty="0" err="1" smtClean="0">
                <a:hlinkClick r:id="rId2"/>
              </a:rPr>
              <a:t>Historical</a:t>
            </a:r>
            <a:r>
              <a:rPr lang="es-ES" sz="2000" dirty="0" smtClean="0">
                <a:hlinkClick r:id="rId2"/>
              </a:rPr>
              <a:t> Archive of </a:t>
            </a:r>
            <a:r>
              <a:rPr lang="es-ES" sz="2000" dirty="0" err="1" smtClean="0">
                <a:hlinkClick r:id="rId2"/>
              </a:rPr>
              <a:t>the</a:t>
            </a:r>
            <a:r>
              <a:rPr lang="es-ES" sz="2000" dirty="0" smtClean="0">
                <a:hlinkClick r:id="rId2"/>
              </a:rPr>
              <a:t> </a:t>
            </a:r>
            <a:r>
              <a:rPr lang="es-ES" sz="2000" dirty="0" err="1" smtClean="0">
                <a:hlinkClick r:id="rId2"/>
              </a:rPr>
              <a:t>Spanish</a:t>
            </a:r>
            <a:r>
              <a:rPr lang="es-ES" sz="2000" dirty="0" smtClean="0">
                <a:hlinkClick r:id="rId2"/>
              </a:rPr>
              <a:t> </a:t>
            </a:r>
            <a:r>
              <a:rPr lang="es-ES" sz="2000" dirty="0" err="1" smtClean="0">
                <a:hlinkClick r:id="rId2"/>
              </a:rPr>
              <a:t>Communist</a:t>
            </a:r>
            <a:r>
              <a:rPr lang="es-ES" sz="2000" dirty="0" smtClean="0">
                <a:hlinkClick r:id="rId2"/>
              </a:rPr>
              <a:t> </a:t>
            </a:r>
            <a:r>
              <a:rPr lang="es-ES" sz="2000" dirty="0" err="1" smtClean="0">
                <a:hlinkClick r:id="rId2"/>
              </a:rPr>
              <a:t>Party</a:t>
            </a:r>
            <a:r>
              <a:rPr lang="es-ES" sz="2000" dirty="0" smtClean="0">
                <a:hlinkClick r:id="rId2"/>
              </a:rPr>
              <a:t> (PCE): </a:t>
            </a:r>
            <a:r>
              <a:rPr lang="es-ES" sz="2000" dirty="0" smtClean="0"/>
              <a:t>799</a:t>
            </a:r>
          </a:p>
          <a:p>
            <a:r>
              <a:rPr lang="es-ES" sz="2000" dirty="0" smtClean="0">
                <a:hlinkClick r:id="rId3" tooltip="Filtrar por Archivo Rubén Darío"/>
              </a:rPr>
              <a:t>Rubén Darío Archive</a:t>
            </a:r>
            <a:r>
              <a:rPr lang="es-ES" sz="2000" dirty="0" smtClean="0"/>
              <a:t>: 2.363</a:t>
            </a:r>
          </a:p>
          <a:p>
            <a:r>
              <a:rPr lang="es-ES" sz="2000" dirty="0" err="1" smtClean="0">
                <a:hlinkClick r:id="rId4"/>
              </a:rPr>
              <a:t>Collection</a:t>
            </a:r>
            <a:r>
              <a:rPr lang="es-ES" sz="2000" dirty="0" smtClean="0">
                <a:hlinkClick r:id="rId4"/>
              </a:rPr>
              <a:t> of </a:t>
            </a:r>
            <a:r>
              <a:rPr lang="es-ES" sz="2000" dirty="0" err="1" smtClean="0">
                <a:hlinkClick r:id="rId4"/>
              </a:rPr>
              <a:t>old</a:t>
            </a:r>
            <a:r>
              <a:rPr lang="es-ES" sz="2000" dirty="0" smtClean="0">
                <a:hlinkClick r:id="rId4"/>
              </a:rPr>
              <a:t> </a:t>
            </a:r>
            <a:r>
              <a:rPr lang="es-ES" sz="2000" dirty="0" err="1" smtClean="0">
                <a:hlinkClick r:id="rId4"/>
              </a:rPr>
              <a:t>drawings</a:t>
            </a:r>
            <a:r>
              <a:rPr lang="es-ES" sz="2000" dirty="0" smtClean="0">
                <a:hlinkClick r:id="rId4"/>
              </a:rPr>
              <a:t> of </a:t>
            </a:r>
            <a:r>
              <a:rPr lang="es-ES" sz="2000" dirty="0" err="1" smtClean="0">
                <a:hlinkClick r:id="rId4"/>
              </a:rPr>
              <a:t>the</a:t>
            </a:r>
            <a:r>
              <a:rPr lang="es-ES" sz="2000" dirty="0" smtClean="0">
                <a:hlinkClick r:id="rId4"/>
              </a:rPr>
              <a:t> </a:t>
            </a:r>
            <a:r>
              <a:rPr lang="es-ES" sz="2000" dirty="0" err="1" smtClean="0">
                <a:hlinkClick r:id="rId4"/>
              </a:rPr>
              <a:t>Faculty</a:t>
            </a:r>
            <a:r>
              <a:rPr lang="es-ES" sz="2000" dirty="0" smtClean="0">
                <a:hlinkClick r:id="rId4"/>
              </a:rPr>
              <a:t> of Fine </a:t>
            </a:r>
            <a:r>
              <a:rPr lang="es-ES" sz="2000" dirty="0" err="1" smtClean="0">
                <a:hlinkClick r:id="rId4"/>
              </a:rPr>
              <a:t>Arts</a:t>
            </a:r>
            <a:r>
              <a:rPr lang="es-ES" sz="2000" dirty="0" smtClean="0"/>
              <a:t>: 284 (1752-1914)</a:t>
            </a:r>
          </a:p>
          <a:p>
            <a:r>
              <a:rPr lang="es-ES" sz="2000" dirty="0" smtClean="0">
                <a:hlinkClick r:id="rId5" tooltip="Filtrar por Dioscorides"/>
              </a:rPr>
              <a:t>Dioscórides</a:t>
            </a:r>
            <a:r>
              <a:rPr lang="es-ES" sz="2000" dirty="0" smtClean="0"/>
              <a:t>: 53.132 (</a:t>
            </a:r>
            <a:r>
              <a:rPr lang="es-ES" sz="2000" dirty="0" err="1" smtClean="0"/>
              <a:t>heritage</a:t>
            </a:r>
            <a:r>
              <a:rPr lang="es-ES" sz="2000" dirty="0" smtClean="0"/>
              <a:t> </a:t>
            </a:r>
            <a:r>
              <a:rPr lang="es-ES" sz="2000" dirty="0" err="1" smtClean="0"/>
              <a:t>collection</a:t>
            </a:r>
            <a:r>
              <a:rPr lang="es-ES" sz="2000" dirty="0" smtClean="0"/>
              <a:t>)</a:t>
            </a:r>
          </a:p>
          <a:p>
            <a:r>
              <a:rPr lang="es-ES" sz="2000" dirty="0" smtClean="0">
                <a:hlinkClick r:id="rId6" tooltip="Filtrar por E-prints"/>
              </a:rPr>
              <a:t>E-</a:t>
            </a:r>
            <a:r>
              <a:rPr lang="es-ES" sz="2000" dirty="0" err="1" smtClean="0">
                <a:hlinkClick r:id="rId6" tooltip="Filtrar por E-prints"/>
              </a:rPr>
              <a:t>prints</a:t>
            </a:r>
            <a:r>
              <a:rPr lang="es-ES" sz="2000" dirty="0" smtClean="0"/>
              <a:t>: 13.209 </a:t>
            </a:r>
          </a:p>
          <a:p>
            <a:r>
              <a:rPr lang="es-ES" sz="2000" dirty="0" err="1" smtClean="0">
                <a:hlinkClick r:id="rId7" tooltip="Filtrar por Libros UCM-Google"/>
              </a:rPr>
              <a:t>Books</a:t>
            </a:r>
            <a:r>
              <a:rPr lang="es-ES" sz="2000" dirty="0" smtClean="0">
                <a:hlinkClick r:id="rId7" tooltip="Filtrar por Libros UCM-Google"/>
              </a:rPr>
              <a:t> UCM-Google</a:t>
            </a:r>
            <a:r>
              <a:rPr lang="es-ES" sz="2000" dirty="0" smtClean="0"/>
              <a:t>: 114.765</a:t>
            </a:r>
          </a:p>
          <a:p>
            <a:r>
              <a:rPr lang="es-ES" sz="2000" dirty="0" err="1" smtClean="0">
                <a:hlinkClick r:id="rId8" tooltip="Filtrar por Revistas UCM"/>
              </a:rPr>
              <a:t>Journals</a:t>
            </a:r>
            <a:r>
              <a:rPr lang="es-ES" sz="2000" dirty="0" smtClean="0">
                <a:hlinkClick r:id="rId8" tooltip="Filtrar por Revistas UCM"/>
              </a:rPr>
              <a:t> UCM</a:t>
            </a:r>
            <a:r>
              <a:rPr lang="es-ES" sz="2000" dirty="0" smtClean="0"/>
              <a:t>: 32.008 (</a:t>
            </a:r>
            <a:r>
              <a:rPr lang="es-ES" sz="2000" dirty="0" err="1" smtClean="0"/>
              <a:t>articles</a:t>
            </a:r>
            <a:r>
              <a:rPr lang="es-ES" sz="2000" dirty="0" smtClean="0"/>
              <a:t>)</a:t>
            </a: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  <p:pic>
        <p:nvPicPr>
          <p:cNvPr id="4" name="Picture 5" descr="Archivo de la Guerra Civ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359" y="4365104"/>
            <a:ext cx="163112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rchivo Rubén Darí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4797425"/>
            <a:ext cx="1655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lección de dibujos antiguos de la Biblioteca de la Facultad de Bellas Arte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4437112"/>
            <a:ext cx="10810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iblioteca Digital Dioscóride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4941168"/>
            <a:ext cx="13684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Archivo Institucional E-Prints Complutense">
            <a:hlinkClick r:id="rId6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149080"/>
            <a:ext cx="13684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Libros BUC-Goog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0272" y="5013176"/>
            <a:ext cx="1368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Digital Library: Complutense- Google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5122912" cy="5328592"/>
          </a:xfrm>
        </p:spPr>
        <p:txBody>
          <a:bodyPr>
            <a:normAutofit fontScale="85000" lnSpcReduction="20000"/>
          </a:bodyPr>
          <a:lstStyle/>
          <a:p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agreement</a:t>
            </a:r>
            <a:r>
              <a:rPr lang="es-ES" sz="1900" dirty="0" smtClean="0"/>
              <a:t> </a:t>
            </a:r>
            <a:r>
              <a:rPr lang="es-ES" sz="1900" dirty="0" err="1" smtClean="0"/>
              <a:t>with</a:t>
            </a:r>
            <a:r>
              <a:rPr lang="es-ES" sz="1900" dirty="0" smtClean="0"/>
              <a:t> </a:t>
            </a:r>
            <a:r>
              <a:rPr lang="es-ES" sz="1900" b="1" dirty="0" smtClean="0"/>
              <a:t>Google</a:t>
            </a:r>
            <a:r>
              <a:rPr lang="es-ES" sz="1900" dirty="0" smtClean="0"/>
              <a:t> </a:t>
            </a:r>
            <a:r>
              <a:rPr lang="es-ES" sz="1900" dirty="0" err="1" smtClean="0"/>
              <a:t>signed</a:t>
            </a:r>
            <a:r>
              <a:rPr lang="es-ES" sz="1900" dirty="0" smtClean="0"/>
              <a:t> in 2006.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purpose</a:t>
            </a:r>
            <a:r>
              <a:rPr lang="es-ES" sz="1900" dirty="0" smtClean="0"/>
              <a:t> </a:t>
            </a:r>
            <a:r>
              <a:rPr lang="es-ES" sz="1900" dirty="0" err="1" smtClean="0"/>
              <a:t>was</a:t>
            </a:r>
            <a:r>
              <a:rPr lang="es-ES" sz="1900" dirty="0" smtClean="0"/>
              <a:t> </a:t>
            </a:r>
            <a:r>
              <a:rPr lang="es-ES" sz="2000" dirty="0" err="1" smtClean="0"/>
              <a:t>mass</a:t>
            </a:r>
            <a:r>
              <a:rPr lang="es-ES" sz="2000" dirty="0" smtClean="0"/>
              <a:t> </a:t>
            </a:r>
            <a:r>
              <a:rPr lang="es-ES" sz="2000" dirty="0" err="1" smtClean="0"/>
              <a:t>digitalization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library</a:t>
            </a:r>
            <a:r>
              <a:rPr lang="es-ES" sz="2000" dirty="0" smtClean="0"/>
              <a:t> </a:t>
            </a:r>
            <a:r>
              <a:rPr lang="es-ES" sz="2000" dirty="0" err="1" smtClean="0"/>
              <a:t>collections</a:t>
            </a:r>
            <a:r>
              <a:rPr lang="es-ES" sz="2000" dirty="0" smtClean="0"/>
              <a:t> free of copyright. </a:t>
            </a:r>
            <a:r>
              <a:rPr lang="es-ES" sz="1900" dirty="0" err="1" smtClean="0"/>
              <a:t>Since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project</a:t>
            </a:r>
            <a:r>
              <a:rPr lang="es-ES" sz="1900" dirty="0" smtClean="0"/>
              <a:t> </a:t>
            </a:r>
            <a:r>
              <a:rPr lang="es-ES" sz="1900" dirty="0" err="1" smtClean="0"/>
              <a:t>began</a:t>
            </a:r>
            <a:r>
              <a:rPr lang="es-ES" sz="1900" dirty="0" smtClean="0"/>
              <a:t> </a:t>
            </a:r>
            <a:r>
              <a:rPr lang="es-ES" sz="1900" b="1" dirty="0" smtClean="0"/>
              <a:t>120,000 </a:t>
            </a:r>
            <a:r>
              <a:rPr lang="es-ES" sz="1900" b="1" dirty="0" err="1" smtClean="0"/>
              <a:t>books</a:t>
            </a:r>
            <a:r>
              <a:rPr lang="es-ES" sz="1900" b="1" dirty="0" smtClean="0"/>
              <a:t> (19th </a:t>
            </a:r>
            <a:r>
              <a:rPr lang="es-ES" sz="1900" b="1" dirty="0" err="1" smtClean="0"/>
              <a:t>century</a:t>
            </a:r>
            <a:r>
              <a:rPr lang="es-ES" sz="1900" b="1" dirty="0" smtClean="0"/>
              <a:t>) </a:t>
            </a:r>
            <a:r>
              <a:rPr lang="es-ES" sz="1900" dirty="0" err="1" smtClean="0"/>
              <a:t>have</a:t>
            </a:r>
            <a:r>
              <a:rPr lang="es-ES" sz="1900" dirty="0" smtClean="0"/>
              <a:t> </a:t>
            </a:r>
            <a:r>
              <a:rPr lang="es-ES" sz="1900" dirty="0" err="1" smtClean="0"/>
              <a:t>already</a:t>
            </a:r>
            <a:r>
              <a:rPr lang="es-ES" sz="1900" dirty="0" smtClean="0"/>
              <a:t> </a:t>
            </a:r>
            <a:r>
              <a:rPr lang="es-ES" sz="1900" dirty="0" err="1" smtClean="0"/>
              <a:t>been</a:t>
            </a:r>
            <a:r>
              <a:rPr lang="es-ES" sz="1900" dirty="0" smtClean="0"/>
              <a:t> </a:t>
            </a:r>
            <a:r>
              <a:rPr lang="es-ES" sz="1900" dirty="0" err="1" smtClean="0"/>
              <a:t>digitized</a:t>
            </a:r>
            <a:r>
              <a:rPr lang="es-ES" sz="1900" dirty="0" smtClean="0"/>
              <a:t>.</a:t>
            </a:r>
          </a:p>
          <a:p>
            <a:r>
              <a:rPr lang="es-ES" sz="2000" dirty="0" smtClean="0"/>
              <a:t>Google </a:t>
            </a:r>
            <a:r>
              <a:rPr lang="es-ES" sz="2000" dirty="0" err="1" smtClean="0"/>
              <a:t>scans</a:t>
            </a:r>
            <a:r>
              <a:rPr lang="es-ES" sz="2000" dirty="0" smtClean="0"/>
              <a:t> </a:t>
            </a:r>
            <a:r>
              <a:rPr lang="es-ES" sz="2000" dirty="0" err="1" smtClean="0"/>
              <a:t>documents</a:t>
            </a:r>
            <a:r>
              <a:rPr lang="es-ES" sz="2000" dirty="0" smtClean="0"/>
              <a:t> and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responsible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costs</a:t>
            </a:r>
            <a:r>
              <a:rPr lang="es-ES" sz="2000" dirty="0" smtClean="0"/>
              <a:t>: </a:t>
            </a:r>
            <a:r>
              <a:rPr lang="es-ES" sz="2000" dirty="0" err="1" smtClean="0"/>
              <a:t>books</a:t>
            </a:r>
            <a:r>
              <a:rPr lang="es-ES" sz="2000" dirty="0" smtClean="0"/>
              <a:t> are </a:t>
            </a:r>
            <a:r>
              <a:rPr lang="es-ES" sz="2000" dirty="0" err="1" smtClean="0"/>
              <a:t>scanned</a:t>
            </a:r>
            <a:r>
              <a:rPr lang="es-ES" sz="2000" dirty="0" smtClean="0"/>
              <a:t> </a:t>
            </a:r>
            <a:r>
              <a:rPr lang="es-ES" sz="2000" dirty="0" err="1" smtClean="0"/>
              <a:t>twice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avoid</a:t>
            </a:r>
            <a:r>
              <a:rPr lang="es-ES" sz="2000" dirty="0" smtClean="0"/>
              <a:t> </a:t>
            </a:r>
            <a:r>
              <a:rPr lang="es-ES" sz="2000" dirty="0" err="1" smtClean="0"/>
              <a:t>errors</a:t>
            </a:r>
            <a:r>
              <a:rPr lang="es-ES" sz="2000" dirty="0" smtClean="0"/>
              <a:t>. </a:t>
            </a:r>
          </a:p>
          <a:p>
            <a:r>
              <a:rPr lang="es-ES" sz="2000" dirty="0" err="1" smtClean="0"/>
              <a:t>Gives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Complutense a </a:t>
            </a:r>
            <a:r>
              <a:rPr lang="es-ES" sz="2000" dirty="0" err="1" smtClean="0"/>
              <a:t>copy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scanned</a:t>
            </a:r>
            <a:r>
              <a:rPr lang="es-ES" sz="2000" dirty="0" smtClean="0"/>
              <a:t> </a:t>
            </a:r>
            <a:r>
              <a:rPr lang="es-ES" sz="2000" dirty="0" err="1" smtClean="0"/>
              <a:t>books</a:t>
            </a:r>
            <a:r>
              <a:rPr lang="es-ES" sz="2000" dirty="0" smtClean="0"/>
              <a:t>.</a:t>
            </a:r>
            <a:r>
              <a:rPr lang="es-ES" sz="1900" dirty="0" smtClean="0"/>
              <a:t> </a:t>
            </a:r>
          </a:p>
          <a:p>
            <a:r>
              <a:rPr lang="es-ES" sz="1900" dirty="0" err="1" smtClean="0"/>
              <a:t>Digitized</a:t>
            </a:r>
            <a:r>
              <a:rPr lang="es-ES" sz="1900" dirty="0" smtClean="0"/>
              <a:t> </a:t>
            </a:r>
            <a:r>
              <a:rPr lang="es-ES" sz="1900" dirty="0" err="1" smtClean="0"/>
              <a:t>books</a:t>
            </a:r>
            <a:r>
              <a:rPr lang="es-ES" sz="1900" dirty="0" smtClean="0"/>
              <a:t> are </a:t>
            </a:r>
            <a:r>
              <a:rPr lang="es-ES" sz="2000" dirty="0" err="1" smtClean="0"/>
              <a:t>freely</a:t>
            </a:r>
            <a:r>
              <a:rPr lang="es-ES" sz="2000" dirty="0" smtClean="0"/>
              <a:t> </a:t>
            </a:r>
            <a:r>
              <a:rPr lang="es-ES" sz="2000" dirty="0" err="1" smtClean="0"/>
              <a:t>searchable</a:t>
            </a:r>
            <a:r>
              <a:rPr lang="es-ES" sz="2000" dirty="0" smtClean="0"/>
              <a:t> and </a:t>
            </a:r>
            <a:r>
              <a:rPr lang="es-ES" sz="2000" dirty="0" err="1" smtClean="0"/>
              <a:t>downloaded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1900" dirty="0" smtClean="0"/>
              <a:t>Google, </a:t>
            </a:r>
            <a:r>
              <a:rPr lang="es-ES" sz="1900" b="1" dirty="0" smtClean="0"/>
              <a:t>Google </a:t>
            </a:r>
            <a:r>
              <a:rPr lang="es-ES" sz="1900" b="1" dirty="0" err="1" smtClean="0"/>
              <a:t>Books</a:t>
            </a:r>
            <a:r>
              <a:rPr lang="es-ES" sz="1900" dirty="0" smtClean="0"/>
              <a:t>, </a:t>
            </a:r>
            <a:r>
              <a:rPr lang="es-ES" sz="1900" b="1" dirty="0" smtClean="0"/>
              <a:t>Google Play</a:t>
            </a:r>
            <a:r>
              <a:rPr lang="es-ES" sz="1900" dirty="0" smtClean="0"/>
              <a:t>, </a:t>
            </a:r>
            <a:r>
              <a:rPr lang="es-ES" sz="1900" b="1" dirty="0" err="1" smtClean="0"/>
              <a:t>Hathi</a:t>
            </a:r>
            <a:r>
              <a:rPr lang="es-ES" sz="1900" b="1" dirty="0" smtClean="0"/>
              <a:t> Trust Digital Library</a:t>
            </a:r>
            <a:r>
              <a:rPr lang="es-ES" sz="1900" dirty="0" smtClean="0"/>
              <a:t>, </a:t>
            </a:r>
            <a:r>
              <a:rPr lang="es-ES" sz="1900" b="1" dirty="0" smtClean="0"/>
              <a:t>Internet Archive</a:t>
            </a:r>
            <a:r>
              <a:rPr lang="es-ES" sz="1900" dirty="0" smtClean="0"/>
              <a:t>, </a:t>
            </a:r>
            <a:r>
              <a:rPr lang="es-ES" sz="1900" b="1" dirty="0" err="1" smtClean="0"/>
              <a:t>Europeana</a:t>
            </a:r>
            <a:r>
              <a:rPr lang="es-ES" sz="1900" dirty="0" smtClean="0"/>
              <a:t>, </a:t>
            </a:r>
            <a:r>
              <a:rPr lang="es-ES" sz="1900" b="1" dirty="0" smtClean="0"/>
              <a:t>Biblioteca Virtual Miguel de Cervantes</a:t>
            </a:r>
            <a:r>
              <a:rPr lang="es-ES" sz="1900" dirty="0" smtClean="0"/>
              <a:t> and </a:t>
            </a:r>
            <a:r>
              <a:rPr lang="es-ES" sz="1900" dirty="0" err="1" smtClean="0"/>
              <a:t>the</a:t>
            </a:r>
            <a:r>
              <a:rPr lang="es-ES" sz="1900" dirty="0" smtClean="0"/>
              <a:t> BUCM Library Catalogue. </a:t>
            </a:r>
          </a:p>
          <a:p>
            <a:r>
              <a:rPr lang="es-ES" sz="2000" dirty="0" smtClean="0"/>
              <a:t>Complutense </a:t>
            </a:r>
            <a:r>
              <a:rPr lang="es-ES" sz="2000" dirty="0" err="1" smtClean="0"/>
              <a:t>joined</a:t>
            </a:r>
            <a:r>
              <a:rPr lang="es-ES" sz="2000" dirty="0" smtClean="0"/>
              <a:t> </a:t>
            </a:r>
            <a:r>
              <a:rPr lang="es-ES" sz="2000" b="1" dirty="0" err="1" smtClean="0"/>
              <a:t>Hathi</a:t>
            </a:r>
            <a:r>
              <a:rPr lang="es-ES" sz="2000" b="1" dirty="0" smtClean="0"/>
              <a:t> Trust </a:t>
            </a:r>
            <a:r>
              <a:rPr lang="es-ES" sz="2000" dirty="0" smtClean="0"/>
              <a:t>in 2010 and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only</a:t>
            </a:r>
            <a:r>
              <a:rPr lang="es-ES" sz="2000" dirty="0" smtClean="0"/>
              <a:t> non‐American </a:t>
            </a:r>
            <a:r>
              <a:rPr lang="es-ES" sz="2000" dirty="0" err="1" smtClean="0"/>
              <a:t>partner</a:t>
            </a:r>
            <a:r>
              <a:rPr lang="es-ES" sz="2000" dirty="0" smtClean="0"/>
              <a:t>. </a:t>
            </a:r>
            <a:r>
              <a:rPr lang="es-ES" sz="1800" dirty="0" err="1" smtClean="0"/>
              <a:t>Is</a:t>
            </a:r>
            <a:r>
              <a:rPr lang="es-ES" sz="1800" dirty="0" smtClean="0"/>
              <a:t> a </a:t>
            </a:r>
            <a:r>
              <a:rPr lang="es-ES" sz="1800" dirty="0" err="1" smtClean="0"/>
              <a:t>library</a:t>
            </a:r>
            <a:r>
              <a:rPr lang="es-ES" sz="1800" dirty="0" smtClean="0"/>
              <a:t> </a:t>
            </a:r>
            <a:r>
              <a:rPr lang="es-ES" sz="1800" dirty="0" err="1" smtClean="0"/>
              <a:t>consortium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ensure</a:t>
            </a:r>
            <a:r>
              <a:rPr lang="es-ES" sz="1800" dirty="0" smtClean="0"/>
              <a:t>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cultural record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preserved</a:t>
            </a:r>
            <a:r>
              <a:rPr lang="es-ES" sz="1800" dirty="0" smtClean="0"/>
              <a:t> and </a:t>
            </a:r>
            <a:r>
              <a:rPr lang="es-ES" sz="1800" dirty="0" err="1" smtClean="0"/>
              <a:t>accessible</a:t>
            </a:r>
            <a:r>
              <a:rPr lang="es-ES" sz="1800" dirty="0" smtClean="0"/>
              <a:t> </a:t>
            </a:r>
            <a:r>
              <a:rPr lang="es-ES" sz="1800" dirty="0" err="1" smtClean="0"/>
              <a:t>long</a:t>
            </a:r>
            <a:r>
              <a:rPr lang="es-ES" sz="1800" dirty="0" smtClean="0"/>
              <a:t> </a:t>
            </a:r>
            <a:r>
              <a:rPr lang="es-ES" sz="1800" dirty="0" err="1" smtClean="0"/>
              <a:t>into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future</a:t>
            </a:r>
            <a:r>
              <a:rPr lang="es-ES" sz="1800" dirty="0" smtClean="0"/>
              <a:t>. </a:t>
            </a:r>
          </a:p>
          <a:p>
            <a:r>
              <a:rPr lang="es-ES" sz="2000" dirty="0" err="1" smtClean="0"/>
              <a:t>Also</a:t>
            </a:r>
            <a:r>
              <a:rPr lang="es-ES" sz="2000" dirty="0" smtClean="0"/>
              <a:t>, Complutense participe in </a:t>
            </a:r>
            <a:r>
              <a:rPr lang="es-ES" sz="2000" b="1" dirty="0" err="1" smtClean="0"/>
              <a:t>Europeana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Libraries</a:t>
            </a:r>
            <a:r>
              <a:rPr lang="es-ES" sz="2000" b="1" dirty="0" smtClean="0"/>
              <a:t>.</a:t>
            </a:r>
          </a:p>
          <a:p>
            <a:endParaRPr lang="es-ES" sz="1900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6" name="5 Marcador de contenido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Digital Library: </a:t>
            </a:r>
            <a:r>
              <a:rPr lang="es-ES" dirty="0" err="1" smtClean="0"/>
              <a:t>Eprints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Eprints</a:t>
            </a:r>
            <a:r>
              <a:rPr lang="es-ES" dirty="0" smtClean="0"/>
              <a:t> Complutense</a:t>
            </a:r>
          </a:p>
          <a:p>
            <a:pPr>
              <a:buNone/>
            </a:pPr>
            <a:r>
              <a:rPr lang="en-US" sz="1900" dirty="0" smtClean="0"/>
              <a:t>  It’s an open access repository of the research literature of the </a:t>
            </a:r>
            <a:r>
              <a:rPr lang="en-US" sz="1900" dirty="0" err="1" smtClean="0"/>
              <a:t>Complutense</a:t>
            </a:r>
            <a:r>
              <a:rPr lang="en-US" sz="1900" dirty="0" smtClean="0"/>
              <a:t> University of Madrid. We offer help to researchers who need or want to publish their research by OA(</a:t>
            </a:r>
            <a:r>
              <a:rPr lang="en-US" sz="1900" dirty="0" err="1" smtClean="0"/>
              <a:t>theses,papers</a:t>
            </a:r>
            <a:r>
              <a:rPr lang="en-US" sz="1900" dirty="0" smtClean="0"/>
              <a:t>, working papers, patents, conference…) </a:t>
            </a:r>
            <a:endParaRPr lang="es-ES" sz="1900" dirty="0" smtClean="0"/>
          </a:p>
          <a:p>
            <a:pPr>
              <a:buNone/>
            </a:pPr>
            <a:r>
              <a:rPr lang="es-ES" sz="1800" dirty="0" smtClean="0"/>
              <a:t>  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University</a:t>
            </a:r>
            <a:r>
              <a:rPr lang="es-ES" sz="1800" dirty="0" smtClean="0"/>
              <a:t> has </a:t>
            </a:r>
            <a:r>
              <a:rPr lang="es-ES" sz="1800" dirty="0" err="1" smtClean="0"/>
              <a:t>recently</a:t>
            </a:r>
            <a:r>
              <a:rPr lang="es-ES" sz="1800" dirty="0" smtClean="0"/>
              <a:t> </a:t>
            </a:r>
            <a:r>
              <a:rPr lang="es-ES" sz="1800" dirty="0" err="1" smtClean="0"/>
              <a:t>signed</a:t>
            </a:r>
            <a:r>
              <a:rPr lang="es-ES" sz="1800" dirty="0" smtClean="0"/>
              <a:t> a </a:t>
            </a:r>
            <a:r>
              <a:rPr lang="es-ES" sz="1800" dirty="0" err="1" smtClean="0"/>
              <a:t>commitment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green</a:t>
            </a:r>
            <a:r>
              <a:rPr lang="es-ES" sz="1800" dirty="0" smtClean="0"/>
              <a:t> </a:t>
            </a:r>
            <a:r>
              <a:rPr lang="es-ES" sz="1800" dirty="0" err="1" smtClean="0"/>
              <a:t>route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open </a:t>
            </a:r>
            <a:r>
              <a:rPr lang="es-ES" sz="1800" dirty="0" err="1" smtClean="0"/>
              <a:t>acces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b="1" dirty="0" smtClean="0"/>
              <a:t>“</a:t>
            </a:r>
            <a:r>
              <a:rPr lang="es-ES" sz="1800" b="1" dirty="0" err="1" smtClean="0"/>
              <a:t>Institutional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Policy</a:t>
            </a:r>
            <a:r>
              <a:rPr lang="es-ES" sz="1800" b="1" dirty="0" smtClean="0"/>
              <a:t> of Open Access” (2014)</a:t>
            </a:r>
            <a:endParaRPr lang="es-ES" sz="1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Digitalization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In </a:t>
            </a:r>
            <a:r>
              <a:rPr lang="es-ES" dirty="0" err="1" smtClean="0"/>
              <a:t>collaboration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Ramón </a:t>
            </a:r>
            <a:r>
              <a:rPr lang="es-ES" dirty="0" err="1" smtClean="0"/>
              <a:t>Menédez</a:t>
            </a:r>
            <a:r>
              <a:rPr lang="es-ES" dirty="0" smtClean="0"/>
              <a:t> Pidal </a:t>
            </a:r>
            <a:r>
              <a:rPr lang="es-ES" dirty="0" err="1" smtClean="0"/>
              <a:t>Foundation</a:t>
            </a:r>
            <a:r>
              <a:rPr lang="es-ES" dirty="0" smtClean="0"/>
              <a:t> (2014)of </a:t>
            </a:r>
            <a:r>
              <a:rPr lang="es-ES" dirty="0" err="1" smtClean="0"/>
              <a:t>its</a:t>
            </a:r>
            <a:r>
              <a:rPr lang="es-ES" dirty="0" smtClean="0"/>
              <a:t> holdings.</a:t>
            </a:r>
          </a:p>
          <a:p>
            <a:pPr lvl="1"/>
            <a:r>
              <a:rPr lang="es-ES" dirty="0" err="1" smtClean="0"/>
              <a:t>Ancient</a:t>
            </a:r>
            <a:r>
              <a:rPr lang="es-ES" dirty="0" smtClean="0"/>
              <a:t> “Romancero”</a:t>
            </a:r>
          </a:p>
          <a:p>
            <a:pPr lvl="1"/>
            <a:r>
              <a:rPr lang="es-ES" dirty="0" err="1" smtClean="0"/>
              <a:t>Letters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Ramón Menéndez Pidal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intellectuals</a:t>
            </a:r>
            <a:r>
              <a:rPr lang="es-ES" dirty="0" smtClean="0"/>
              <a:t> and </a:t>
            </a:r>
            <a:r>
              <a:rPr lang="es-ES" dirty="0" err="1" smtClean="0"/>
              <a:t>politicians</a:t>
            </a:r>
            <a:r>
              <a:rPr lang="es-ES" dirty="0" smtClean="0"/>
              <a:t>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Education</a:t>
            </a:r>
            <a:r>
              <a:rPr lang="es-ES" dirty="0" smtClean="0"/>
              <a:t> Library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located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campus at </a:t>
            </a:r>
            <a:r>
              <a:rPr lang="es-ES" b="1" dirty="0" smtClean="0"/>
              <a:t>Moncloa</a:t>
            </a:r>
            <a:r>
              <a:rPr lang="es-ES" dirty="0" smtClean="0"/>
              <a:t>.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heritage</a:t>
            </a:r>
            <a:r>
              <a:rPr lang="es-ES" dirty="0" smtClean="0"/>
              <a:t> </a:t>
            </a:r>
            <a:r>
              <a:rPr lang="es-ES" dirty="0" err="1" smtClean="0"/>
              <a:t>collection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composed</a:t>
            </a:r>
            <a:r>
              <a:rPr lang="es-ES" dirty="0" smtClean="0"/>
              <a:t> </a:t>
            </a:r>
            <a:r>
              <a:rPr lang="es-ES" dirty="0" err="1" smtClean="0"/>
              <a:t>mainly</a:t>
            </a:r>
            <a:r>
              <a:rPr lang="es-ES" dirty="0" smtClean="0"/>
              <a:t> </a:t>
            </a:r>
            <a:r>
              <a:rPr lang="es-ES" dirty="0" err="1" smtClean="0"/>
              <a:t>books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s. XIX,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 </a:t>
            </a:r>
            <a:r>
              <a:rPr lang="es-ES" dirty="0" err="1" smtClean="0"/>
              <a:t>Schools</a:t>
            </a:r>
            <a:r>
              <a:rPr lang="es-ES" dirty="0" smtClean="0"/>
              <a:t> of </a:t>
            </a:r>
            <a:r>
              <a:rPr lang="es-ES" dirty="0" err="1" smtClean="0"/>
              <a:t>Education</a:t>
            </a:r>
            <a:r>
              <a:rPr lang="es-ES" dirty="0" smtClean="0"/>
              <a:t> "Pablo Montesino" and "</a:t>
            </a:r>
            <a:r>
              <a:rPr lang="es-ES" dirty="0" err="1" smtClean="0"/>
              <a:t>Maria</a:t>
            </a:r>
            <a:r>
              <a:rPr lang="es-ES" dirty="0" smtClean="0"/>
              <a:t> </a:t>
            </a:r>
            <a:r>
              <a:rPr lang="es-ES" dirty="0" err="1" smtClean="0"/>
              <a:t>Diaz</a:t>
            </a:r>
            <a:r>
              <a:rPr lang="es-ES" dirty="0" smtClean="0"/>
              <a:t> </a:t>
            </a:r>
            <a:r>
              <a:rPr lang="es-ES" dirty="0" err="1" smtClean="0"/>
              <a:t>Jimenez</a:t>
            </a:r>
            <a:r>
              <a:rPr lang="es-ES" dirty="0" smtClean="0"/>
              <a:t>" in </a:t>
            </a:r>
            <a:r>
              <a:rPr lang="es-ES" dirty="0" err="1" smtClean="0"/>
              <a:t>addition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holdings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</a:t>
            </a:r>
            <a:r>
              <a:rPr lang="es-ES" dirty="0" err="1" smtClean="0"/>
              <a:t>Section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Faculty</a:t>
            </a:r>
            <a:r>
              <a:rPr lang="es-ES" dirty="0" smtClean="0"/>
              <a:t> of </a:t>
            </a:r>
            <a:r>
              <a:rPr lang="es-ES" dirty="0" err="1" smtClean="0"/>
              <a:t>Philosophy</a:t>
            </a:r>
            <a:r>
              <a:rPr lang="es-ES" dirty="0" smtClean="0"/>
              <a:t> and </a:t>
            </a:r>
            <a:r>
              <a:rPr lang="es-ES" dirty="0" err="1" smtClean="0"/>
              <a:t>Letters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has a </a:t>
            </a:r>
            <a:r>
              <a:rPr lang="es-ES" dirty="0" err="1" smtClean="0"/>
              <a:t>reading</a:t>
            </a:r>
            <a:r>
              <a:rPr lang="es-ES" dirty="0" smtClean="0"/>
              <a:t> </a:t>
            </a:r>
            <a:r>
              <a:rPr lang="es-ES" dirty="0" err="1" smtClean="0"/>
              <a:t>room</a:t>
            </a:r>
            <a:r>
              <a:rPr lang="es-ES" dirty="0" smtClean="0"/>
              <a:t>, </a:t>
            </a:r>
            <a:r>
              <a:rPr lang="es-ES" dirty="0" err="1" smtClean="0"/>
              <a:t>reference</a:t>
            </a:r>
            <a:r>
              <a:rPr lang="es-ES" dirty="0" smtClean="0"/>
              <a:t> </a:t>
            </a:r>
            <a:r>
              <a:rPr lang="es-ES" dirty="0" err="1" smtClean="0"/>
              <a:t>room</a:t>
            </a:r>
            <a:r>
              <a:rPr lang="es-ES" dirty="0" smtClean="0"/>
              <a:t>,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periodicals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r>
              <a:rPr lang="es-ES" dirty="0" smtClean="0"/>
              <a:t> </a:t>
            </a:r>
            <a:r>
              <a:rPr lang="es-ES" dirty="0" err="1" smtClean="0"/>
              <a:t>room</a:t>
            </a:r>
            <a:r>
              <a:rPr lang="es-ES" dirty="0" smtClean="0"/>
              <a:t> and </a:t>
            </a:r>
            <a:r>
              <a:rPr lang="es-ES" dirty="0" err="1" smtClean="0"/>
              <a:t>workroom</a:t>
            </a:r>
            <a:r>
              <a:rPr lang="es-ES" dirty="0" smtClean="0"/>
              <a:t>. In total 294 </a:t>
            </a:r>
            <a:r>
              <a:rPr lang="es-ES" dirty="0" err="1" smtClean="0"/>
              <a:t>seats</a:t>
            </a:r>
            <a:r>
              <a:rPr lang="es-ES" dirty="0" smtClean="0"/>
              <a:t> </a:t>
            </a:r>
            <a:r>
              <a:rPr lang="es-ES" dirty="0" err="1" smtClean="0"/>
              <a:t>provides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a </a:t>
            </a:r>
            <a:r>
              <a:rPr lang="es-ES" b="1" dirty="0" smtClean="0"/>
              <a:t>self-service </a:t>
            </a:r>
            <a:r>
              <a:rPr lang="es-ES" b="1" dirty="0" err="1" smtClean="0"/>
              <a:t>check</a:t>
            </a:r>
            <a:r>
              <a:rPr lang="es-ES" b="1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has </a:t>
            </a:r>
            <a:r>
              <a:rPr lang="es-ES" dirty="0" err="1" smtClean="0"/>
              <a:t>greatly</a:t>
            </a:r>
            <a:r>
              <a:rPr lang="es-ES" dirty="0" smtClean="0"/>
              <a:t> </a:t>
            </a:r>
            <a:r>
              <a:rPr lang="es-ES" dirty="0" err="1" smtClean="0"/>
              <a:t>facilitated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reducing</a:t>
            </a:r>
            <a:r>
              <a:rPr lang="es-ES" dirty="0" smtClean="0"/>
              <a:t> </a:t>
            </a:r>
            <a:r>
              <a:rPr lang="es-ES" dirty="0" err="1" smtClean="0"/>
              <a:t>queues</a:t>
            </a:r>
            <a:r>
              <a:rPr lang="es-ES" dirty="0" smtClean="0"/>
              <a:t> and </a:t>
            </a:r>
            <a:r>
              <a:rPr lang="es-ES" dirty="0" err="1" smtClean="0"/>
              <a:t>reducing</a:t>
            </a:r>
            <a:r>
              <a:rPr lang="es-ES" dirty="0" smtClean="0"/>
              <a:t> </a:t>
            </a:r>
            <a:r>
              <a:rPr lang="es-ES" dirty="0" err="1" smtClean="0"/>
              <a:t>pressure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staff</a:t>
            </a:r>
            <a:r>
              <a:rPr lang="es-ES" dirty="0" smtClean="0"/>
              <a:t>. </a:t>
            </a:r>
            <a:r>
              <a:rPr lang="es-ES" dirty="0" err="1" smtClean="0"/>
              <a:t>Customers</a:t>
            </a:r>
            <a:r>
              <a:rPr lang="es-ES" dirty="0" smtClean="0"/>
              <a:t> can </a:t>
            </a:r>
            <a:r>
              <a:rPr lang="es-ES" dirty="0" err="1" smtClean="0"/>
              <a:t>return</a:t>
            </a:r>
            <a:r>
              <a:rPr lang="es-ES" dirty="0" smtClean="0"/>
              <a:t> and </a:t>
            </a:r>
            <a:r>
              <a:rPr lang="es-ES" dirty="0" err="1" smtClean="0"/>
              <a:t>check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books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Some</a:t>
            </a:r>
            <a:r>
              <a:rPr lang="es-ES" dirty="0" smtClean="0"/>
              <a:t> figures of </a:t>
            </a:r>
            <a:r>
              <a:rPr lang="es-ES" dirty="0" err="1" smtClean="0"/>
              <a:t>Education</a:t>
            </a:r>
            <a:r>
              <a:rPr lang="es-ES" dirty="0" smtClean="0"/>
              <a:t> Library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Total </a:t>
            </a:r>
            <a:r>
              <a:rPr lang="es-ES" dirty="0" err="1" smtClean="0"/>
              <a:t>items</a:t>
            </a:r>
            <a:r>
              <a:rPr lang="es-ES" dirty="0" smtClean="0"/>
              <a:t>: </a:t>
            </a:r>
            <a:r>
              <a:rPr lang="es-ES" b="1" dirty="0" smtClean="0"/>
              <a:t>108.571</a:t>
            </a:r>
          </a:p>
          <a:p>
            <a:r>
              <a:rPr lang="es-ES" dirty="0" smtClean="0"/>
              <a:t>Reading </a:t>
            </a:r>
            <a:r>
              <a:rPr lang="es-ES" dirty="0" err="1" smtClean="0"/>
              <a:t>room</a:t>
            </a:r>
            <a:r>
              <a:rPr lang="es-ES" dirty="0" smtClean="0"/>
              <a:t> holdings: 25.858</a:t>
            </a:r>
          </a:p>
          <a:p>
            <a:r>
              <a:rPr lang="es-ES" dirty="0" err="1" smtClean="0"/>
              <a:t>Restricted</a:t>
            </a:r>
            <a:r>
              <a:rPr lang="es-ES" dirty="0" smtClean="0"/>
              <a:t> </a:t>
            </a:r>
            <a:r>
              <a:rPr lang="es-ES" dirty="0" err="1" smtClean="0"/>
              <a:t>collection</a:t>
            </a:r>
            <a:r>
              <a:rPr lang="es-ES" dirty="0" smtClean="0"/>
              <a:t>: 82.713</a:t>
            </a:r>
          </a:p>
          <a:p>
            <a:r>
              <a:rPr lang="es-ES" dirty="0" err="1" smtClean="0"/>
              <a:t>Heritage</a:t>
            </a:r>
            <a:r>
              <a:rPr lang="es-ES" dirty="0" smtClean="0"/>
              <a:t> </a:t>
            </a:r>
            <a:r>
              <a:rPr lang="es-ES" dirty="0" err="1" smtClean="0"/>
              <a:t>collection</a:t>
            </a:r>
            <a:r>
              <a:rPr lang="es-ES" dirty="0" smtClean="0"/>
              <a:t>: </a:t>
            </a:r>
            <a:r>
              <a:rPr lang="es-ES" b="1" dirty="0" smtClean="0"/>
              <a:t>8000</a:t>
            </a:r>
          </a:p>
          <a:p>
            <a:r>
              <a:rPr lang="es-ES" dirty="0" err="1" smtClean="0"/>
              <a:t>Journals</a:t>
            </a:r>
            <a:r>
              <a:rPr lang="es-ES" dirty="0" smtClean="0"/>
              <a:t>: 1.625</a:t>
            </a:r>
          </a:p>
          <a:p>
            <a:r>
              <a:rPr lang="es-ES" dirty="0" err="1" smtClean="0"/>
              <a:t>Psychological</a:t>
            </a:r>
            <a:r>
              <a:rPr lang="es-ES" dirty="0" smtClean="0"/>
              <a:t> </a:t>
            </a:r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collection</a:t>
            </a:r>
            <a:r>
              <a:rPr lang="es-ES" dirty="0" smtClean="0"/>
              <a:t>: 490(</a:t>
            </a:r>
            <a:r>
              <a:rPr lang="es-ES" dirty="0" err="1" smtClean="0"/>
              <a:t>avalaible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loan)</a:t>
            </a:r>
          </a:p>
          <a:p>
            <a:endParaRPr lang="es-ES" dirty="0"/>
          </a:p>
        </p:txBody>
      </p:sp>
      <p:pic>
        <p:nvPicPr>
          <p:cNvPr id="6" name="5 Marcador de contenido" descr="1salalectur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816424" cy="2587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One</a:t>
            </a:r>
            <a:r>
              <a:rPr lang="es-ES" dirty="0" smtClean="0"/>
              <a:t> of my </a:t>
            </a:r>
            <a:r>
              <a:rPr lang="es-ES" dirty="0" err="1" smtClean="0"/>
              <a:t>tasks</a:t>
            </a:r>
            <a:r>
              <a:rPr lang="es-ES" dirty="0" smtClean="0"/>
              <a:t>: Chat </a:t>
            </a:r>
            <a:r>
              <a:rPr lang="es-ES" dirty="0" err="1" smtClean="0"/>
              <a:t>Reference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held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libraries</a:t>
            </a:r>
            <a:r>
              <a:rPr lang="es-ES" dirty="0" smtClean="0"/>
              <a:t>.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organize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r>
              <a:rPr lang="es-ES" dirty="0" smtClean="0"/>
              <a:t> </a:t>
            </a:r>
            <a:r>
              <a:rPr lang="es-ES" dirty="0" err="1" smtClean="0"/>
              <a:t>shifts</a:t>
            </a:r>
            <a:r>
              <a:rPr lang="es-ES" dirty="0" smtClean="0"/>
              <a:t>, </a:t>
            </a:r>
            <a:r>
              <a:rPr lang="es-ES" dirty="0" err="1" smtClean="0"/>
              <a:t>monthly</a:t>
            </a:r>
            <a:r>
              <a:rPr lang="es-ES" dirty="0" smtClean="0"/>
              <a:t> </a:t>
            </a:r>
            <a:r>
              <a:rPr lang="es-ES" dirty="0" err="1" smtClean="0"/>
              <a:t>schedules</a:t>
            </a:r>
            <a:r>
              <a:rPr lang="es-ES" dirty="0" smtClean="0"/>
              <a:t> are </a:t>
            </a:r>
            <a:r>
              <a:rPr lang="es-ES" dirty="0" err="1" smtClean="0"/>
              <a:t>made</a:t>
            </a:r>
            <a:r>
              <a:rPr lang="es-ES" dirty="0" smtClean="0"/>
              <a:t>. In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turn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online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libraries</a:t>
            </a:r>
            <a:r>
              <a:rPr lang="es-ES" dirty="0" smtClean="0"/>
              <a:t>, </a:t>
            </a:r>
            <a:r>
              <a:rPr lang="es-ES" dirty="0" err="1" smtClean="0"/>
              <a:t>always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 of </a:t>
            </a:r>
            <a:r>
              <a:rPr lang="es-ES" dirty="0" err="1" smtClean="0"/>
              <a:t>knowledge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transfer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inquiry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another</a:t>
            </a:r>
            <a:r>
              <a:rPr lang="es-ES" dirty="0" smtClean="0"/>
              <a:t> </a:t>
            </a:r>
            <a:r>
              <a:rPr lang="es-ES" dirty="0" err="1" smtClean="0"/>
              <a:t>partner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doubts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/>
              <a:t>user</a:t>
            </a:r>
            <a:r>
              <a:rPr lang="es-ES" b="1" dirty="0" smtClean="0"/>
              <a:t> can </a:t>
            </a:r>
            <a:r>
              <a:rPr lang="es-ES" b="1" dirty="0" err="1" smtClean="0"/>
              <a:t>access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chat </a:t>
            </a:r>
            <a:r>
              <a:rPr lang="es-ES" b="1" dirty="0" err="1" smtClean="0"/>
              <a:t>from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homepage</a:t>
            </a:r>
            <a:r>
              <a:rPr lang="es-ES" b="1" dirty="0" smtClean="0"/>
              <a:t>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website</a:t>
            </a:r>
            <a:r>
              <a:rPr lang="es-ES" b="1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page.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r>
              <a:rPr lang="es-ES" dirty="0" smtClean="0"/>
              <a:t> </a:t>
            </a:r>
            <a:r>
              <a:rPr lang="es-ES" b="1" dirty="0" err="1" smtClean="0"/>
              <a:t>Monday</a:t>
            </a:r>
            <a:r>
              <a:rPr lang="es-ES" b="1" dirty="0" smtClean="0"/>
              <a:t> </a:t>
            </a:r>
            <a:r>
              <a:rPr lang="es-ES" b="1" dirty="0" err="1" smtClean="0"/>
              <a:t>through</a:t>
            </a:r>
            <a:r>
              <a:rPr lang="es-ES" b="1" dirty="0" smtClean="0"/>
              <a:t> Friday </a:t>
            </a:r>
            <a:r>
              <a:rPr lang="es-ES" dirty="0" err="1" smtClean="0"/>
              <a:t>from</a:t>
            </a:r>
            <a:r>
              <a:rPr lang="es-ES" dirty="0" smtClean="0"/>
              <a:t> 10:00 </a:t>
            </a:r>
            <a:r>
              <a:rPr lang="es-ES" dirty="0" err="1" smtClean="0"/>
              <a:t>to</a:t>
            </a:r>
            <a:r>
              <a:rPr lang="es-ES" dirty="0" smtClean="0"/>
              <a:t> 14:00 and </a:t>
            </a:r>
            <a:r>
              <a:rPr lang="es-ES" dirty="0" err="1" smtClean="0"/>
              <a:t>from</a:t>
            </a:r>
            <a:r>
              <a:rPr lang="es-ES" dirty="0" smtClean="0"/>
              <a:t> 16:00 </a:t>
            </a:r>
            <a:r>
              <a:rPr lang="es-ES" dirty="0" err="1" smtClean="0"/>
              <a:t>to</a:t>
            </a:r>
            <a:r>
              <a:rPr lang="es-ES" dirty="0" smtClean="0"/>
              <a:t> 20:00. </a:t>
            </a:r>
            <a:r>
              <a:rPr lang="es-ES" dirty="0" err="1" smtClean="0"/>
              <a:t>Libraries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two-hour</a:t>
            </a:r>
            <a:r>
              <a:rPr lang="es-ES" dirty="0" smtClean="0"/>
              <a:t> </a:t>
            </a:r>
            <a:r>
              <a:rPr lang="es-ES" dirty="0" err="1" smtClean="0"/>
              <a:t>shifts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attend</a:t>
            </a:r>
            <a:r>
              <a:rPr lang="es-ES" dirty="0" smtClean="0"/>
              <a:t> </a:t>
            </a:r>
            <a:r>
              <a:rPr lang="es-ES" b="1" dirty="0" err="1" smtClean="0"/>
              <a:t>questions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services</a:t>
            </a:r>
            <a:r>
              <a:rPr lang="es-ES" b="1" dirty="0" smtClean="0"/>
              <a:t>,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collections</a:t>
            </a:r>
            <a:r>
              <a:rPr lang="es-ES" b="1" dirty="0" smtClean="0"/>
              <a:t> and </a:t>
            </a:r>
            <a:r>
              <a:rPr lang="es-ES" b="1" dirty="0" err="1" smtClean="0"/>
              <a:t>the</a:t>
            </a:r>
            <a:r>
              <a:rPr lang="es-ES" b="1" dirty="0" smtClean="0"/>
              <a:t> use of </a:t>
            </a:r>
            <a:r>
              <a:rPr lang="es-ES" b="1" dirty="0" err="1" smtClean="0"/>
              <a:t>the</a:t>
            </a:r>
            <a:r>
              <a:rPr lang="es-ES" b="1" dirty="0" smtClean="0"/>
              <a:t> catalogue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renewals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bookings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since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advise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enter</a:t>
            </a:r>
            <a:r>
              <a:rPr lang="es-ES" dirty="0" smtClean="0"/>
              <a:t> personal </a:t>
            </a:r>
            <a:r>
              <a:rPr lang="es-ES" dirty="0" err="1" smtClean="0"/>
              <a:t>information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Library </a:t>
            </a:r>
            <a:r>
              <a:rPr lang="es-ES" dirty="0" err="1" smtClean="0"/>
              <a:t>developed</a:t>
            </a:r>
            <a:r>
              <a:rPr lang="es-ES" dirty="0" smtClean="0"/>
              <a:t> a </a:t>
            </a:r>
            <a:r>
              <a:rPr lang="es-ES" b="1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and a guide of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practices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staff</a:t>
            </a:r>
            <a:r>
              <a:rPr lang="es-ES" dirty="0" smtClean="0"/>
              <a:t> </a:t>
            </a:r>
            <a:r>
              <a:rPr lang="es-ES" dirty="0" err="1" smtClean="0"/>
              <a:t>serving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chat.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Chat </a:t>
            </a:r>
            <a:r>
              <a:rPr lang="es-ES" dirty="0" err="1" smtClean="0"/>
              <a:t>Reference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implemented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: </a:t>
            </a:r>
            <a:r>
              <a:rPr lang="es-ES" b="1" dirty="0" smtClean="0"/>
              <a:t>LibraryH3lp</a:t>
            </a:r>
            <a:r>
              <a:rPr lang="es-ES" dirty="0" smtClean="0"/>
              <a:t>,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program</a:t>
            </a:r>
            <a:r>
              <a:rPr lang="es-ES" dirty="0" smtClean="0"/>
              <a:t> </a:t>
            </a:r>
            <a:r>
              <a:rPr lang="es-ES" dirty="0" err="1" smtClean="0"/>
              <a:t>client</a:t>
            </a:r>
            <a:r>
              <a:rPr lang="es-ES" dirty="0" smtClean="0"/>
              <a:t> </a:t>
            </a:r>
            <a:r>
              <a:rPr lang="es-ES" b="1" dirty="0" smtClean="0"/>
              <a:t>Pidgin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LibraryH3lp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set of </a:t>
            </a:r>
            <a:r>
              <a:rPr lang="es-ES" dirty="0" err="1" smtClean="0"/>
              <a:t>Instant</a:t>
            </a:r>
            <a:r>
              <a:rPr lang="es-ES" dirty="0" smtClean="0"/>
              <a:t> </a:t>
            </a:r>
            <a:r>
              <a:rPr lang="es-ES" dirty="0" err="1" smtClean="0"/>
              <a:t>Messeging</a:t>
            </a:r>
            <a:r>
              <a:rPr lang="es-ES" dirty="0" smtClean="0"/>
              <a:t> (IM) </a:t>
            </a:r>
            <a:r>
              <a:rPr lang="es-ES" dirty="0" err="1" smtClean="0"/>
              <a:t>integrated</a:t>
            </a:r>
            <a:r>
              <a:rPr lang="es-ES" dirty="0" smtClean="0"/>
              <a:t> and chat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 </a:t>
            </a:r>
            <a:r>
              <a:rPr lang="es-ES" dirty="0" err="1" smtClean="0"/>
              <a:t>designed</a:t>
            </a:r>
            <a:r>
              <a:rPr lang="es-ES" dirty="0" smtClean="0"/>
              <a:t> </a:t>
            </a:r>
            <a:r>
              <a:rPr lang="es-ES" dirty="0" err="1" smtClean="0"/>
              <a:t>specifically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 of </a:t>
            </a:r>
            <a:r>
              <a:rPr lang="es-ES" dirty="0" err="1" smtClean="0"/>
              <a:t>libraries</a:t>
            </a:r>
            <a:r>
              <a:rPr lang="es-ES" dirty="0" smtClean="0"/>
              <a:t> and virtual </a:t>
            </a:r>
            <a:r>
              <a:rPr lang="es-ES" dirty="0" err="1" smtClean="0"/>
              <a:t>reference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reference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creation</a:t>
            </a:r>
            <a:r>
              <a:rPr lang="es-ES" dirty="0" smtClean="0"/>
              <a:t> of </a:t>
            </a:r>
            <a:r>
              <a:rPr lang="es-ES" dirty="0" err="1" smtClean="0"/>
              <a:t>waiting</a:t>
            </a:r>
            <a:r>
              <a:rPr lang="es-ES" dirty="0" smtClean="0"/>
              <a:t> </a:t>
            </a:r>
            <a:r>
              <a:rPr lang="es-ES" dirty="0" err="1" smtClean="0"/>
              <a:t>rows</a:t>
            </a:r>
            <a:r>
              <a:rPr lang="es-ES" dirty="0" smtClean="0"/>
              <a:t> ("</a:t>
            </a:r>
            <a:r>
              <a:rPr lang="es-ES" dirty="0" err="1" smtClean="0"/>
              <a:t>queue</a:t>
            </a:r>
            <a:r>
              <a:rPr lang="es-ES" dirty="0" smtClean="0"/>
              <a:t>") and </a:t>
            </a:r>
            <a:r>
              <a:rPr lang="es-ES" dirty="0" err="1" smtClean="0"/>
              <a:t>accounts</a:t>
            </a:r>
            <a:r>
              <a:rPr lang="es-ES" dirty="0" smtClean="0"/>
              <a:t> of </a:t>
            </a:r>
            <a:r>
              <a:rPr lang="es-ES" dirty="0" err="1" smtClean="0"/>
              <a:t>librarians</a:t>
            </a:r>
            <a:r>
              <a:rPr lang="es-ES" dirty="0" smtClean="0"/>
              <a:t> </a:t>
            </a:r>
            <a:r>
              <a:rPr lang="es-ES" dirty="0" err="1" smtClean="0"/>
              <a:t>assigned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. </a:t>
            </a:r>
            <a:r>
              <a:rPr lang="es-ES" dirty="0" err="1" smtClean="0"/>
              <a:t>Each</a:t>
            </a:r>
            <a:r>
              <a:rPr lang="es-ES" dirty="0" smtClean="0"/>
              <a:t> UCM </a:t>
            </a:r>
            <a:r>
              <a:rPr lang="es-ES" dirty="0" err="1" smtClean="0"/>
              <a:t>library</a:t>
            </a:r>
            <a:r>
              <a:rPr lang="es-ES" dirty="0" smtClean="0"/>
              <a:t> </a:t>
            </a:r>
            <a:r>
              <a:rPr lang="es-ES" dirty="0" err="1" smtClean="0"/>
              <a:t>provides</a:t>
            </a:r>
            <a:r>
              <a:rPr lang="es-ES" dirty="0" smtClean="0"/>
              <a:t> a "</a:t>
            </a:r>
            <a:r>
              <a:rPr lang="es-ES" dirty="0" err="1" smtClean="0"/>
              <a:t>queue</a:t>
            </a:r>
            <a:r>
              <a:rPr lang="es-ES" dirty="0" smtClean="0"/>
              <a:t>"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corresponding</a:t>
            </a:r>
            <a:r>
              <a:rPr lang="es-ES" dirty="0" smtClean="0"/>
              <a:t> email (</a:t>
            </a:r>
            <a:r>
              <a:rPr lang="es-ES" dirty="0" err="1" smtClean="0"/>
              <a:t>Yahoo</a:t>
            </a:r>
            <a:r>
              <a:rPr lang="es-ES" dirty="0" smtClean="0"/>
              <a:t>) </a:t>
            </a:r>
            <a:r>
              <a:rPr lang="es-ES" dirty="0" err="1" smtClean="0"/>
              <a:t>accounts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Chat </a:t>
            </a:r>
            <a:r>
              <a:rPr lang="es-ES" dirty="0" err="1" smtClean="0"/>
              <a:t>Reference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219200"/>
            <a:ext cx="7899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5004276" cy="339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699792" y="3068960"/>
            <a:ext cx="5112568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s-ES" dirty="0" smtClean="0"/>
              <a:t>Madrid (</a:t>
            </a:r>
            <a:r>
              <a:rPr lang="es-ES" dirty="0" err="1" smtClean="0"/>
              <a:t>Spain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9 Marcador de contenido" descr="https://encrypted-tbn3.gstatic.com/images?q=tbn:ANd9GcRD5z16CryIr-9OB_a82Oei8t0kC2ejCuFna3GWjEnOyivpDnGkX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24625" y="1628800"/>
            <a:ext cx="2439863" cy="17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67544" y="16288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1556792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n-lt"/>
              </a:rPr>
              <a:t>Madrid </a:t>
            </a:r>
            <a:r>
              <a:rPr lang="es-ES" dirty="0" err="1" smtClean="0">
                <a:latin typeface="+mn-lt"/>
              </a:rPr>
              <a:t>is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capital of </a:t>
            </a:r>
            <a:r>
              <a:rPr lang="es-ES" dirty="0" err="1" smtClean="0">
                <a:latin typeface="+mn-lt"/>
              </a:rPr>
              <a:t>Spain</a:t>
            </a:r>
            <a:r>
              <a:rPr lang="es-ES" dirty="0" smtClean="0">
                <a:latin typeface="+mn-lt"/>
              </a:rPr>
              <a:t>. </a:t>
            </a:r>
            <a:r>
              <a:rPr lang="es-ES" dirty="0" err="1" smtClean="0">
                <a:latin typeface="+mn-lt"/>
              </a:rPr>
              <a:t>Located</a:t>
            </a:r>
            <a:r>
              <a:rPr lang="es-ES" dirty="0" smtClean="0">
                <a:latin typeface="+mn-lt"/>
              </a:rPr>
              <a:t> in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geographical</a:t>
            </a:r>
            <a:r>
              <a:rPr lang="es-ES" dirty="0" smtClean="0">
                <a:latin typeface="+mn-lt"/>
              </a:rPr>
              <a:t> center of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country, 650 m. </a:t>
            </a:r>
            <a:r>
              <a:rPr lang="es-ES" dirty="0" err="1" smtClean="0">
                <a:latin typeface="+mn-lt"/>
              </a:rPr>
              <a:t>above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sea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, </a:t>
            </a:r>
            <a:r>
              <a:rPr lang="es-ES" dirty="0" err="1" smtClean="0">
                <a:latin typeface="+mn-lt"/>
              </a:rPr>
              <a:t>framed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by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central </a:t>
            </a:r>
            <a:r>
              <a:rPr lang="es-ES" dirty="0" err="1" smtClean="0">
                <a:latin typeface="+mn-lt"/>
              </a:rPr>
              <a:t>system</a:t>
            </a:r>
            <a:r>
              <a:rPr lang="es-ES" dirty="0" smtClean="0">
                <a:latin typeface="+mn-lt"/>
              </a:rPr>
              <a:t> and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valley</a:t>
            </a:r>
            <a:r>
              <a:rPr lang="es-ES" dirty="0" smtClean="0">
                <a:latin typeface="+mn-lt"/>
              </a:rPr>
              <a:t> of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river</a:t>
            </a:r>
            <a:r>
              <a:rPr lang="es-ES" dirty="0" smtClean="0">
                <a:latin typeface="+mn-lt"/>
              </a:rPr>
              <a:t> Tajo. As of 2013, </a:t>
            </a:r>
            <a:r>
              <a:rPr lang="es-ES" dirty="0" err="1" smtClean="0">
                <a:latin typeface="+mn-lt"/>
              </a:rPr>
              <a:t>there</a:t>
            </a:r>
            <a:r>
              <a:rPr lang="es-ES" dirty="0" smtClean="0">
                <a:latin typeface="+mn-lt"/>
              </a:rPr>
              <a:t> are </a:t>
            </a:r>
            <a:r>
              <a:rPr lang="es-ES" dirty="0" err="1" smtClean="0">
                <a:latin typeface="+mn-lt"/>
              </a:rPr>
              <a:t>over</a:t>
            </a:r>
            <a:r>
              <a:rPr lang="es-ES" dirty="0" smtClean="0">
                <a:latin typeface="+mn-lt"/>
              </a:rPr>
              <a:t> 6,000,000 </a:t>
            </a:r>
            <a:r>
              <a:rPr lang="es-ES" dirty="0" err="1" smtClean="0">
                <a:latin typeface="+mn-lt"/>
              </a:rPr>
              <a:t>people</a:t>
            </a:r>
            <a:r>
              <a:rPr lang="es-ES" dirty="0" smtClean="0">
                <a:latin typeface="+mn-lt"/>
              </a:rPr>
              <a:t>.</a:t>
            </a:r>
          </a:p>
          <a:p>
            <a:endParaRPr lang="es-ES" dirty="0" smtClean="0">
              <a:latin typeface="+mn-lt"/>
            </a:endParaRPr>
          </a:p>
          <a:p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city</a:t>
            </a:r>
            <a:r>
              <a:rPr lang="es-ES" dirty="0" smtClean="0">
                <a:latin typeface="+mn-lt"/>
              </a:rPr>
              <a:t> has </a:t>
            </a:r>
            <a:r>
              <a:rPr lang="es-ES" dirty="0" err="1" smtClean="0">
                <a:latin typeface="+mn-lt"/>
              </a:rPr>
              <a:t>one</a:t>
            </a:r>
            <a:r>
              <a:rPr lang="es-ES" dirty="0" smtClean="0">
                <a:latin typeface="+mn-lt"/>
              </a:rPr>
              <a:t> of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most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important</a:t>
            </a:r>
            <a:r>
              <a:rPr lang="es-ES" dirty="0" smtClean="0">
                <a:latin typeface="+mn-lt"/>
              </a:rPr>
              <a:t> art </a:t>
            </a:r>
            <a:r>
              <a:rPr lang="es-ES" dirty="0" err="1" smtClean="0">
                <a:latin typeface="+mn-lt"/>
              </a:rPr>
              <a:t>collections</a:t>
            </a:r>
            <a:r>
              <a:rPr lang="es-ES" dirty="0" smtClean="0">
                <a:latin typeface="+mn-lt"/>
              </a:rPr>
              <a:t> in </a:t>
            </a:r>
            <a:r>
              <a:rPr lang="es-ES" dirty="0" err="1" smtClean="0">
                <a:latin typeface="+mn-lt"/>
              </a:rPr>
              <a:t>Europe</a:t>
            </a:r>
            <a:r>
              <a:rPr lang="es-ES" dirty="0" smtClean="0">
                <a:latin typeface="+mn-lt"/>
              </a:rPr>
              <a:t>: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Prado, Reina </a:t>
            </a:r>
            <a:r>
              <a:rPr lang="es-ES" dirty="0" err="1" smtClean="0">
                <a:latin typeface="+mn-lt"/>
              </a:rPr>
              <a:t>Sofia</a:t>
            </a:r>
            <a:r>
              <a:rPr lang="es-ES" dirty="0" smtClean="0">
                <a:latin typeface="+mn-lt"/>
              </a:rPr>
              <a:t> and Thyssen </a:t>
            </a:r>
            <a:r>
              <a:rPr lang="es-ES" dirty="0" err="1" smtClean="0">
                <a:latin typeface="+mn-lt"/>
              </a:rPr>
              <a:t>Bornemiza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museums</a:t>
            </a:r>
            <a:r>
              <a:rPr lang="es-ES" dirty="0" smtClean="0">
                <a:latin typeface="+mn-lt"/>
              </a:rPr>
              <a:t>.</a:t>
            </a:r>
          </a:p>
          <a:p>
            <a:endParaRPr lang="es-ES" dirty="0" smtClean="0">
              <a:latin typeface="+mn-lt"/>
            </a:endParaRPr>
          </a:p>
          <a:p>
            <a:r>
              <a:rPr lang="es-ES" dirty="0" err="1" smtClean="0">
                <a:latin typeface="+mn-lt"/>
              </a:rPr>
              <a:t>It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is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close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to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important</a:t>
            </a:r>
            <a:r>
              <a:rPr lang="es-ES" dirty="0" smtClean="0">
                <a:latin typeface="+mn-lt"/>
              </a:rPr>
              <a:t> cultural </a:t>
            </a:r>
            <a:r>
              <a:rPr lang="es-ES" dirty="0" err="1" smtClean="0">
                <a:latin typeface="+mn-lt"/>
              </a:rPr>
              <a:t>cities</a:t>
            </a:r>
            <a:r>
              <a:rPr lang="es-ES" dirty="0" smtClean="0">
                <a:latin typeface="+mn-lt"/>
              </a:rPr>
              <a:t>: Aranjuez, Alcalá de Henares, Segovia and Toledo.</a:t>
            </a:r>
          </a:p>
          <a:p>
            <a:endParaRPr lang="es-ES" dirty="0" smtClean="0">
              <a:latin typeface="+mn-lt"/>
            </a:endParaRPr>
          </a:p>
          <a:p>
            <a:r>
              <a:rPr lang="es-ES" dirty="0" err="1" smtClean="0">
                <a:latin typeface="+mn-lt"/>
              </a:rPr>
              <a:t>Is</a:t>
            </a:r>
            <a:r>
              <a:rPr lang="es-ES" dirty="0" smtClean="0">
                <a:latin typeface="+mn-lt"/>
              </a:rPr>
              <a:t> a </a:t>
            </a:r>
            <a:r>
              <a:rPr lang="es-ES" dirty="0" err="1" smtClean="0">
                <a:latin typeface="+mn-lt"/>
              </a:rPr>
              <a:t>welcoming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city</a:t>
            </a:r>
            <a:r>
              <a:rPr lang="es-ES" dirty="0" smtClean="0">
                <a:latin typeface="+mn-lt"/>
              </a:rPr>
              <a:t>, active and </a:t>
            </a:r>
            <a:r>
              <a:rPr lang="es-ES" dirty="0" err="1" smtClean="0">
                <a:latin typeface="+mn-lt"/>
              </a:rPr>
              <a:t>cheerful</a:t>
            </a:r>
            <a:r>
              <a:rPr lang="es-ES" dirty="0" smtClean="0">
                <a:latin typeface="+mn-lt"/>
              </a:rPr>
              <a:t>, </a:t>
            </a:r>
            <a:r>
              <a:rPr lang="es-ES" dirty="0" err="1" smtClean="0">
                <a:latin typeface="+mn-lt"/>
              </a:rPr>
              <a:t>highlighted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by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its</a:t>
            </a:r>
            <a:r>
              <a:rPr lang="es-ES" dirty="0" smtClean="0">
                <a:latin typeface="+mn-lt"/>
              </a:rPr>
              <a:t> cultural </a:t>
            </a:r>
            <a:r>
              <a:rPr lang="es-ES" dirty="0" err="1" smtClean="0">
                <a:latin typeface="+mn-lt"/>
              </a:rPr>
              <a:t>offer</a:t>
            </a:r>
            <a:r>
              <a:rPr lang="es-ES" dirty="0" smtClean="0">
                <a:latin typeface="+mn-lt"/>
              </a:rPr>
              <a:t>.</a:t>
            </a:r>
          </a:p>
          <a:p>
            <a:r>
              <a:rPr lang="es-ES" dirty="0" smtClean="0">
                <a:latin typeface="+mn-lt"/>
              </a:rPr>
              <a:t>“Tapas” and </a:t>
            </a:r>
            <a:r>
              <a:rPr lang="es-ES" dirty="0" err="1" smtClean="0">
                <a:latin typeface="+mn-lt"/>
              </a:rPr>
              <a:t>the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nightlife</a:t>
            </a:r>
            <a:r>
              <a:rPr lang="es-ES" dirty="0" smtClean="0">
                <a:latin typeface="+mn-lt"/>
              </a:rPr>
              <a:t> are </a:t>
            </a:r>
            <a:r>
              <a:rPr lang="es-ES" dirty="0" err="1" smtClean="0">
                <a:latin typeface="+mn-lt"/>
              </a:rPr>
              <a:t>some</a:t>
            </a:r>
            <a:r>
              <a:rPr lang="es-ES" dirty="0" smtClean="0">
                <a:latin typeface="+mn-lt"/>
              </a:rPr>
              <a:t> of </a:t>
            </a:r>
            <a:r>
              <a:rPr lang="es-ES" dirty="0" err="1" smtClean="0">
                <a:latin typeface="+mn-lt"/>
              </a:rPr>
              <a:t>its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main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attractions</a:t>
            </a:r>
            <a:r>
              <a:rPr lang="es-ES" dirty="0" smtClean="0">
                <a:latin typeface="+mn-lt"/>
              </a:rPr>
              <a:t>.</a:t>
            </a:r>
          </a:p>
          <a:p>
            <a:endParaRPr lang="es-ES" dirty="0"/>
          </a:p>
        </p:txBody>
      </p:sp>
      <p:pic>
        <p:nvPicPr>
          <p:cNvPr id="9" name="irc_mi" descr="http://www.guiaxmadrid.com/wp-content/uploads/2012/02/Madri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89040"/>
            <a:ext cx="2412776" cy="173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More </a:t>
            </a:r>
            <a:r>
              <a:rPr lang="es-ES" dirty="0" err="1" smtClean="0"/>
              <a:t>information</a:t>
            </a:r>
            <a:r>
              <a:rPr lang="es-ES" dirty="0" smtClean="0"/>
              <a:t>: videos (</a:t>
            </a:r>
            <a:r>
              <a:rPr lang="es-ES" dirty="0" err="1" smtClean="0"/>
              <a:t>Youtube</a:t>
            </a:r>
            <a:r>
              <a:rPr lang="es-ES" dirty="0" smtClean="0"/>
              <a:t> </a:t>
            </a:r>
            <a:r>
              <a:rPr lang="es-ES" dirty="0" err="1" smtClean="0"/>
              <a:t>chanel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1600" dirty="0" err="1" smtClean="0"/>
              <a:t>Brief</a:t>
            </a:r>
            <a:r>
              <a:rPr lang="es-ES" sz="1600" dirty="0" smtClean="0"/>
              <a:t> </a:t>
            </a:r>
            <a:r>
              <a:rPr lang="es-ES" sz="1600" dirty="0" err="1" smtClean="0"/>
              <a:t>history</a:t>
            </a:r>
            <a:r>
              <a:rPr lang="es-ES" sz="1600" dirty="0" smtClean="0"/>
              <a:t> of Complutense </a:t>
            </a:r>
            <a:r>
              <a:rPr lang="es-ES" sz="1600" dirty="0" err="1" smtClean="0"/>
              <a:t>University</a:t>
            </a:r>
            <a:endParaRPr lang="es-ES" sz="1600" dirty="0" smtClean="0"/>
          </a:p>
          <a:p>
            <a:pPr>
              <a:buNone/>
            </a:pPr>
            <a:r>
              <a:rPr lang="es-ES" sz="1600" u="sng" dirty="0" smtClean="0">
                <a:hlinkClick r:id="rId2"/>
              </a:rPr>
              <a:t>http://www.youtube.com/watch?v=NJqMHdBImak&amp;list=FLFljXfsQ5Nnmsgf23nWeRYQ</a:t>
            </a:r>
            <a:endParaRPr lang="es-ES" sz="1600" u="sng" dirty="0" smtClean="0"/>
          </a:p>
          <a:p>
            <a:r>
              <a:rPr lang="es-ES" sz="1600" dirty="0" err="1" smtClean="0"/>
              <a:t>Brief</a:t>
            </a:r>
            <a:r>
              <a:rPr lang="es-ES" sz="1600" dirty="0" smtClean="0"/>
              <a:t> </a:t>
            </a:r>
            <a:r>
              <a:rPr lang="es-ES" sz="1600" dirty="0" err="1" smtClean="0"/>
              <a:t>history</a:t>
            </a:r>
            <a:r>
              <a:rPr lang="es-ES" sz="1600" dirty="0" smtClean="0"/>
              <a:t> of Library </a:t>
            </a:r>
          </a:p>
          <a:p>
            <a:pPr>
              <a:buNone/>
            </a:pPr>
            <a:r>
              <a:rPr lang="es-ES" sz="1600" u="sng" dirty="0" smtClean="0">
                <a:hlinkClick r:id="rId3"/>
              </a:rPr>
              <a:t>http://www.youtube.com/watch?v=710R4qxbug8&amp;list=FLFljXfsQ5Nnmsgf23nWeRYQ</a:t>
            </a:r>
            <a:endParaRPr lang="es-ES" sz="1600" u="sng" dirty="0" smtClean="0"/>
          </a:p>
          <a:p>
            <a:pPr>
              <a:buNone/>
            </a:pPr>
            <a:r>
              <a:rPr lang="es-ES" sz="1600" u="sng" dirty="0" smtClean="0">
                <a:hlinkClick r:id="rId4"/>
              </a:rPr>
              <a:t>http://www.youtube.com/watch?v=CyOtcwDuEK0&amp;list=FLFljXfsQ5Nnmsgf23nWeRYQ</a:t>
            </a:r>
            <a:endParaRPr lang="es-ES" sz="1600" u="sng" dirty="0" smtClean="0"/>
          </a:p>
          <a:p>
            <a:r>
              <a:rPr lang="es-ES" sz="1600" dirty="0" err="1" smtClean="0"/>
              <a:t>Heritage</a:t>
            </a:r>
            <a:r>
              <a:rPr lang="es-ES" sz="1600" dirty="0" smtClean="0"/>
              <a:t> </a:t>
            </a:r>
            <a:r>
              <a:rPr lang="es-ES" sz="1600" dirty="0" err="1" smtClean="0"/>
              <a:t>collection</a:t>
            </a:r>
            <a:r>
              <a:rPr lang="es-ES" sz="1600" dirty="0" smtClean="0"/>
              <a:t>: Biblia Políglota</a:t>
            </a:r>
          </a:p>
          <a:p>
            <a:pPr>
              <a:buNone/>
            </a:pPr>
            <a:r>
              <a:rPr lang="es-ES" sz="1600" u="sng" dirty="0" smtClean="0">
                <a:hlinkClick r:id="rId5"/>
              </a:rPr>
              <a:t>http://www.youtube.com/watch?v=ABsgljCcBUA&amp;list=UUjQQ05hXkKokuGULJRvxiUA</a:t>
            </a:r>
            <a:endParaRPr lang="es-ES" sz="1600" u="sng" dirty="0" smtClean="0"/>
          </a:p>
          <a:p>
            <a:r>
              <a:rPr lang="es-ES" sz="1600" dirty="0" err="1" smtClean="0"/>
              <a:t>Cronology</a:t>
            </a:r>
            <a:r>
              <a:rPr lang="es-ES" sz="1600" dirty="0" smtClean="0"/>
              <a:t> of Cisneros:  V </a:t>
            </a:r>
            <a:r>
              <a:rPr lang="es-ES" sz="1600" dirty="0" err="1" smtClean="0"/>
              <a:t>aniversary</a:t>
            </a:r>
            <a:r>
              <a:rPr lang="es-ES" sz="1600" dirty="0" smtClean="0"/>
              <a:t> of Biblia Políglota</a:t>
            </a:r>
          </a:p>
          <a:p>
            <a:pPr>
              <a:buNone/>
            </a:pPr>
            <a:r>
              <a:rPr lang="es-ES" sz="1600" u="sng" dirty="0" smtClean="0">
                <a:hlinkClick r:id="rId6"/>
              </a:rPr>
              <a:t>http://www.youtube.com/watch?v=ttuydbNWhpY</a:t>
            </a:r>
            <a:endParaRPr lang="es-ES" sz="1600" dirty="0" smtClean="0"/>
          </a:p>
          <a:p>
            <a:r>
              <a:rPr lang="es-ES" sz="1600" dirty="0" err="1" smtClean="0"/>
              <a:t>Exhibition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astronomy</a:t>
            </a:r>
            <a:r>
              <a:rPr lang="es-ES" sz="1600" dirty="0" smtClean="0"/>
              <a:t> </a:t>
            </a:r>
            <a:r>
              <a:rPr lang="es-ES" sz="1600" dirty="0" err="1" smtClean="0"/>
              <a:t>books</a:t>
            </a:r>
            <a:r>
              <a:rPr lang="es-ES" sz="1600" dirty="0" smtClean="0"/>
              <a:t>: “</a:t>
            </a:r>
            <a:r>
              <a:rPr lang="es-ES" sz="1600" dirty="0" err="1" smtClean="0"/>
              <a:t>From</a:t>
            </a:r>
            <a:r>
              <a:rPr lang="es-ES" sz="1600" dirty="0" smtClean="0"/>
              <a:t> </a:t>
            </a:r>
            <a:r>
              <a:rPr lang="es-ES" sz="1600" dirty="0" err="1" smtClean="0"/>
              <a:t>knowledge</a:t>
            </a:r>
            <a:r>
              <a:rPr lang="es-ES" sz="1600" dirty="0" smtClean="0"/>
              <a:t> of </a:t>
            </a:r>
            <a:r>
              <a:rPr lang="es-ES" sz="1600" dirty="0" err="1" smtClean="0"/>
              <a:t>stars</a:t>
            </a:r>
            <a:r>
              <a:rPr lang="es-ES" sz="1600" dirty="0" smtClean="0"/>
              <a:t>”</a:t>
            </a:r>
          </a:p>
          <a:p>
            <a:pPr>
              <a:buNone/>
            </a:pPr>
            <a:r>
              <a:rPr lang="es-ES" sz="1600" u="sng" dirty="0" smtClean="0">
                <a:hlinkClick r:id="rId7"/>
              </a:rPr>
              <a:t>http://www.youtube.com/watch?v=aEMghUcI1IM&amp;list=FLFljXfsQ5Nnmsgf23nWeRYQ</a:t>
            </a:r>
            <a:endParaRPr lang="es-ES" sz="1600" dirty="0" smtClean="0"/>
          </a:p>
          <a:p>
            <a:r>
              <a:rPr lang="es-ES" sz="1600" dirty="0" err="1" smtClean="0"/>
              <a:t>Discovery</a:t>
            </a:r>
            <a:r>
              <a:rPr lang="es-ES" sz="1600" dirty="0" smtClean="0"/>
              <a:t> </a:t>
            </a:r>
            <a:r>
              <a:rPr lang="es-ES" sz="1600" dirty="0" err="1" smtClean="0"/>
              <a:t>tool</a:t>
            </a:r>
            <a:r>
              <a:rPr lang="es-ES" sz="1600" dirty="0" smtClean="0"/>
              <a:t>: Bucea</a:t>
            </a:r>
          </a:p>
          <a:p>
            <a:pPr>
              <a:buNone/>
            </a:pPr>
            <a:r>
              <a:rPr lang="es-ES" sz="1600" u="sng" dirty="0" smtClean="0">
                <a:hlinkClick r:id="rId8"/>
              </a:rPr>
              <a:t>http://www.youtube.com/watch?v=qVqXdiaVzpQ</a:t>
            </a:r>
            <a:endParaRPr lang="es-ES" sz="1600" dirty="0" smtClean="0"/>
          </a:p>
          <a:p>
            <a:r>
              <a:rPr lang="es-ES" sz="1600" dirty="0" smtClean="0"/>
              <a:t>Archive E-</a:t>
            </a:r>
            <a:r>
              <a:rPr lang="es-ES" sz="1600" dirty="0" err="1" smtClean="0"/>
              <a:t>prints</a:t>
            </a:r>
            <a:endParaRPr lang="es-ES" sz="1600" dirty="0" smtClean="0"/>
          </a:p>
          <a:p>
            <a:pPr>
              <a:buNone/>
            </a:pPr>
            <a:r>
              <a:rPr lang="es-ES" sz="1600" u="sng" dirty="0" smtClean="0">
                <a:hlinkClick r:id="rId9"/>
              </a:rPr>
              <a:t>http://www.youtube.com/watch?v=FajOoABihvs&amp;list=PL1548EADE3F13CB11</a:t>
            </a:r>
            <a:endParaRPr lang="es-ES" sz="1600" dirty="0" smtClean="0"/>
          </a:p>
          <a:p>
            <a:pPr>
              <a:buNone/>
            </a:pPr>
            <a:endParaRPr lang="es-ES" sz="1600" u="sng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dirty="0" smtClean="0"/>
          </a:p>
          <a:p>
            <a:endParaRPr lang="es-ES" u="sng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atention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Děkuji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l-GR" dirty="0" smtClean="0"/>
              <a:t> </a:t>
            </a:r>
            <a:br>
              <a:rPr lang="el-GR" dirty="0" smtClean="0"/>
            </a:br>
            <a:endParaRPr lang="es-ES" u="sng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Rommy</a:t>
            </a:r>
            <a:r>
              <a:rPr lang="es-ES" dirty="0" smtClean="0"/>
              <a:t> Arce Legua</a:t>
            </a:r>
          </a:p>
          <a:p>
            <a:r>
              <a:rPr lang="es-ES" dirty="0" smtClean="0"/>
              <a:t>rarceleg@ucm.es</a:t>
            </a:r>
          </a:p>
          <a:p>
            <a:r>
              <a:rPr lang="es-ES" dirty="0" smtClean="0"/>
              <a:t>Complutense </a:t>
            </a:r>
            <a:r>
              <a:rPr lang="es-ES" dirty="0" err="1" smtClean="0"/>
              <a:t>University</a:t>
            </a:r>
            <a:r>
              <a:rPr lang="es-ES" dirty="0" smtClean="0"/>
              <a:t> of Madrid Library</a:t>
            </a:r>
          </a:p>
          <a:p>
            <a:endParaRPr lang="es-ES" dirty="0"/>
          </a:p>
        </p:txBody>
      </p:sp>
      <p:pic>
        <p:nvPicPr>
          <p:cNvPr id="8" name="7 Imagen" descr="http://www.ucm.es/centros/webs/d195/media/uc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160240" cy="24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04692" y="391852"/>
            <a:ext cx="1781944" cy="25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764704"/>
            <a:ext cx="228217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Complutense </a:t>
            </a:r>
            <a:r>
              <a:rPr lang="es-ES" dirty="0" err="1" smtClean="0"/>
              <a:t>University</a:t>
            </a:r>
            <a:r>
              <a:rPr lang="es-ES" dirty="0" smtClean="0"/>
              <a:t> of Madrid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294967295"/>
          </p:nvPr>
        </p:nvSpPr>
        <p:spPr>
          <a:xfrm>
            <a:off x="611560" y="1484784"/>
            <a:ext cx="8280920" cy="4896544"/>
          </a:xfrm>
        </p:spPr>
        <p:txBody>
          <a:bodyPr>
            <a:normAutofit fontScale="55000" lnSpcReduction="20000"/>
          </a:bodyPr>
          <a:lstStyle/>
          <a:p>
            <a:r>
              <a:rPr lang="es-ES" sz="3500" dirty="0" err="1" smtClean="0"/>
              <a:t>The</a:t>
            </a:r>
            <a:r>
              <a:rPr lang="es-ES" sz="3500" dirty="0" smtClean="0"/>
              <a:t> Complutense </a:t>
            </a:r>
            <a:r>
              <a:rPr lang="es-ES" sz="3500" dirty="0" err="1" smtClean="0"/>
              <a:t>University</a:t>
            </a:r>
            <a:r>
              <a:rPr lang="es-ES" sz="3500" dirty="0" smtClean="0"/>
              <a:t> </a:t>
            </a:r>
            <a:r>
              <a:rPr lang="es-ES" sz="3500" dirty="0" err="1" smtClean="0"/>
              <a:t>is</a:t>
            </a:r>
            <a:r>
              <a:rPr lang="es-ES" sz="3500" dirty="0" smtClean="0"/>
              <a:t> </a:t>
            </a:r>
            <a:r>
              <a:rPr lang="es-ES" sz="3500" dirty="0" err="1" smtClean="0"/>
              <a:t>heir</a:t>
            </a:r>
            <a:r>
              <a:rPr lang="es-ES" sz="3500" dirty="0" smtClean="0"/>
              <a:t> of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Studium</a:t>
            </a:r>
            <a:r>
              <a:rPr lang="es-ES" sz="3500" dirty="0" smtClean="0"/>
              <a:t> </a:t>
            </a:r>
            <a:r>
              <a:rPr lang="es-ES" sz="3500" dirty="0" err="1" smtClean="0"/>
              <a:t>Generale</a:t>
            </a:r>
            <a:r>
              <a:rPr lang="es-ES" sz="3500" dirty="0" smtClean="0"/>
              <a:t> </a:t>
            </a:r>
            <a:r>
              <a:rPr lang="es-ES" sz="3500" dirty="0" err="1" smtClean="0"/>
              <a:t>founded</a:t>
            </a:r>
            <a:r>
              <a:rPr lang="es-ES" sz="3500" dirty="0" smtClean="0"/>
              <a:t> in </a:t>
            </a:r>
            <a:r>
              <a:rPr lang="es-ES" sz="3500" b="1" dirty="0" smtClean="0"/>
              <a:t>1293</a:t>
            </a:r>
            <a:r>
              <a:rPr lang="es-ES" sz="3500" dirty="0" smtClean="0"/>
              <a:t> in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city</a:t>
            </a:r>
            <a:r>
              <a:rPr lang="es-ES" sz="3500" dirty="0" smtClean="0"/>
              <a:t> of </a:t>
            </a:r>
            <a:r>
              <a:rPr lang="es-ES" sz="3500" b="1" dirty="0" smtClean="0"/>
              <a:t>Alcalá de Henares</a:t>
            </a:r>
            <a:r>
              <a:rPr lang="es-ES" sz="3500" dirty="0" smtClean="0"/>
              <a:t>. </a:t>
            </a:r>
            <a:r>
              <a:rPr lang="es-ES" sz="3500" dirty="0" err="1" smtClean="0"/>
              <a:t>Later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Archbishop</a:t>
            </a:r>
            <a:r>
              <a:rPr lang="es-ES" sz="3500" dirty="0" smtClean="0"/>
              <a:t> of Toledo </a:t>
            </a:r>
            <a:r>
              <a:rPr lang="es-ES" sz="3500" b="1" dirty="0" smtClean="0"/>
              <a:t>Francisco Jiménez de Cisneros </a:t>
            </a:r>
            <a:r>
              <a:rPr lang="es-ES" sz="3500" dirty="0" err="1" smtClean="0"/>
              <a:t>established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“</a:t>
            </a:r>
            <a:r>
              <a:rPr lang="es-ES" sz="3500" dirty="0" err="1" smtClean="0"/>
              <a:t>Complutensis</a:t>
            </a:r>
            <a:r>
              <a:rPr lang="es-ES" sz="3500" dirty="0" smtClean="0"/>
              <a:t> </a:t>
            </a:r>
            <a:r>
              <a:rPr lang="es-ES" sz="3500" dirty="0" err="1" smtClean="0"/>
              <a:t>Universitas</a:t>
            </a:r>
            <a:r>
              <a:rPr lang="es-ES" sz="3500" dirty="0" smtClean="0"/>
              <a:t>” in </a:t>
            </a:r>
            <a:r>
              <a:rPr lang="es-ES" sz="3500" b="1" dirty="0" smtClean="0"/>
              <a:t>1499.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first</a:t>
            </a:r>
            <a:r>
              <a:rPr lang="es-ES" sz="3500" dirty="0" smtClean="0"/>
              <a:t> </a:t>
            </a:r>
            <a:r>
              <a:rPr lang="es-ES" sz="3500" dirty="0" err="1" smtClean="0"/>
              <a:t>faculties</a:t>
            </a:r>
            <a:r>
              <a:rPr lang="es-ES" sz="3500" dirty="0" smtClean="0"/>
              <a:t> </a:t>
            </a:r>
            <a:r>
              <a:rPr lang="es-ES" sz="3500" dirty="0" err="1" smtClean="0"/>
              <a:t>were</a:t>
            </a:r>
            <a:r>
              <a:rPr lang="es-ES" sz="3500" dirty="0" smtClean="0"/>
              <a:t>: </a:t>
            </a:r>
            <a:r>
              <a:rPr lang="es-ES" sz="3500" dirty="0" err="1" smtClean="0"/>
              <a:t>Arts</a:t>
            </a:r>
            <a:r>
              <a:rPr lang="es-ES" sz="3500" dirty="0" smtClean="0"/>
              <a:t> and </a:t>
            </a:r>
            <a:r>
              <a:rPr lang="es-ES" sz="3500" dirty="0" err="1" smtClean="0"/>
              <a:t>Philosophy</a:t>
            </a:r>
            <a:r>
              <a:rPr lang="es-ES" sz="3500" dirty="0" smtClean="0"/>
              <a:t>, </a:t>
            </a:r>
            <a:r>
              <a:rPr lang="es-ES" sz="3500" dirty="0" err="1" smtClean="0"/>
              <a:t>Theology</a:t>
            </a:r>
            <a:r>
              <a:rPr lang="es-ES" sz="3500" dirty="0" smtClean="0"/>
              <a:t>, Canon </a:t>
            </a:r>
            <a:r>
              <a:rPr lang="es-ES" sz="3500" dirty="0" err="1" smtClean="0"/>
              <a:t>law</a:t>
            </a:r>
            <a:r>
              <a:rPr lang="es-ES" sz="3500" dirty="0" smtClean="0"/>
              <a:t> and Medicine. </a:t>
            </a:r>
            <a:r>
              <a:rPr lang="es-ES" sz="3500" dirty="0" err="1" smtClean="0"/>
              <a:t>Its</a:t>
            </a:r>
            <a:r>
              <a:rPr lang="es-ES" sz="3500" dirty="0" smtClean="0"/>
              <a:t> time of </a:t>
            </a:r>
            <a:r>
              <a:rPr lang="es-ES" sz="3500" dirty="0" err="1" smtClean="0"/>
              <a:t>splendor</a:t>
            </a:r>
            <a:r>
              <a:rPr lang="es-ES" sz="3500" dirty="0" smtClean="0"/>
              <a:t> </a:t>
            </a:r>
            <a:r>
              <a:rPr lang="es-ES" sz="3500" dirty="0" err="1" smtClean="0"/>
              <a:t>lasts</a:t>
            </a:r>
            <a:r>
              <a:rPr lang="es-ES" sz="3500" dirty="0" smtClean="0"/>
              <a:t> </a:t>
            </a:r>
            <a:r>
              <a:rPr lang="es-ES" sz="3500" dirty="0" err="1" smtClean="0"/>
              <a:t>until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17th </a:t>
            </a:r>
            <a:r>
              <a:rPr lang="es-ES" sz="3500" dirty="0" err="1" smtClean="0"/>
              <a:t>century</a:t>
            </a:r>
            <a:r>
              <a:rPr lang="es-ES" sz="3500" dirty="0" smtClean="0"/>
              <a:t> </a:t>
            </a:r>
            <a:r>
              <a:rPr lang="es-ES" sz="3500" dirty="0" err="1" smtClean="0"/>
              <a:t>when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Counter</a:t>
            </a:r>
            <a:r>
              <a:rPr lang="es-ES" sz="3500" dirty="0" smtClean="0"/>
              <a:t> </a:t>
            </a:r>
            <a:r>
              <a:rPr lang="es-ES" sz="3500" dirty="0" err="1" smtClean="0"/>
              <a:t>Reformation</a:t>
            </a:r>
            <a:r>
              <a:rPr lang="es-ES" sz="3500" dirty="0" smtClean="0"/>
              <a:t> </a:t>
            </a:r>
            <a:r>
              <a:rPr lang="es-ES" sz="3500" dirty="0" err="1" smtClean="0"/>
              <a:t>ends</a:t>
            </a:r>
            <a:r>
              <a:rPr lang="es-ES" sz="3500" dirty="0" smtClean="0"/>
              <a:t> </a:t>
            </a:r>
            <a:r>
              <a:rPr lang="es-ES" sz="3500" dirty="0" err="1" smtClean="0"/>
              <a:t>with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humanist</a:t>
            </a:r>
            <a:r>
              <a:rPr lang="es-ES" sz="3500" dirty="0" smtClean="0"/>
              <a:t> </a:t>
            </a:r>
            <a:r>
              <a:rPr lang="es-ES" sz="3500" dirty="0" err="1" smtClean="0"/>
              <a:t>University</a:t>
            </a:r>
            <a:r>
              <a:rPr lang="es-ES" sz="3500" dirty="0" smtClean="0"/>
              <a:t>. </a:t>
            </a:r>
          </a:p>
          <a:p>
            <a:r>
              <a:rPr lang="es-ES" sz="3500" dirty="0" smtClean="0"/>
              <a:t>In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middle</a:t>
            </a:r>
            <a:r>
              <a:rPr lang="es-ES" sz="3500" dirty="0" smtClean="0"/>
              <a:t> of 19th </a:t>
            </a:r>
            <a:r>
              <a:rPr lang="es-ES" sz="3500" dirty="0" err="1" smtClean="0"/>
              <a:t>century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University</a:t>
            </a:r>
            <a:r>
              <a:rPr lang="es-ES" sz="3500" dirty="0" smtClean="0"/>
              <a:t> moved </a:t>
            </a:r>
            <a:r>
              <a:rPr lang="es-ES" sz="3500" dirty="0" err="1" smtClean="0"/>
              <a:t>definitively</a:t>
            </a:r>
            <a:r>
              <a:rPr lang="es-ES" sz="3500" dirty="0" smtClean="0"/>
              <a:t> </a:t>
            </a:r>
            <a:r>
              <a:rPr lang="es-ES" sz="3500" dirty="0" err="1" smtClean="0"/>
              <a:t>to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city</a:t>
            </a:r>
            <a:r>
              <a:rPr lang="es-ES" sz="3500" dirty="0" smtClean="0"/>
              <a:t> of Madrid, </a:t>
            </a:r>
            <a:r>
              <a:rPr lang="es-ES" sz="3500" dirty="0" err="1" smtClean="0"/>
              <a:t>thereafter</a:t>
            </a:r>
            <a:r>
              <a:rPr lang="es-ES" sz="3500" dirty="0" smtClean="0"/>
              <a:t> </a:t>
            </a:r>
            <a:r>
              <a:rPr lang="es-ES" sz="3500" dirty="0" err="1" smtClean="0"/>
              <a:t>known</a:t>
            </a:r>
            <a:r>
              <a:rPr lang="es-ES" sz="3500" dirty="0" smtClean="0"/>
              <a:t> as Central </a:t>
            </a:r>
            <a:r>
              <a:rPr lang="es-ES" sz="3500" dirty="0" err="1" smtClean="0"/>
              <a:t>University</a:t>
            </a:r>
            <a:r>
              <a:rPr lang="es-ES" sz="3500" dirty="0" smtClean="0"/>
              <a:t>. </a:t>
            </a:r>
            <a:r>
              <a:rPr lang="es-ES" sz="3500" dirty="0" err="1" smtClean="0"/>
              <a:t>From</a:t>
            </a:r>
            <a:r>
              <a:rPr lang="es-ES" sz="3500" dirty="0" smtClean="0"/>
              <a:t> </a:t>
            </a:r>
            <a:r>
              <a:rPr lang="es-ES" sz="3500" b="1" dirty="0" smtClean="0"/>
              <a:t>1929</a:t>
            </a:r>
            <a:r>
              <a:rPr lang="es-ES" sz="3500" dirty="0" smtClean="0"/>
              <a:t> </a:t>
            </a:r>
            <a:r>
              <a:rPr lang="es-ES" sz="3500" dirty="0" err="1" smtClean="0"/>
              <a:t>it</a:t>
            </a:r>
            <a:r>
              <a:rPr lang="es-ES" sz="3500" dirty="0" smtClean="0"/>
              <a:t> </a:t>
            </a:r>
            <a:r>
              <a:rPr lang="es-ES" sz="3500" dirty="0" err="1" smtClean="0"/>
              <a:t>starts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construction</a:t>
            </a:r>
            <a:r>
              <a:rPr lang="es-ES" sz="3500" dirty="0" smtClean="0"/>
              <a:t> of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current</a:t>
            </a:r>
            <a:r>
              <a:rPr lang="es-ES" sz="3500" dirty="0" smtClean="0"/>
              <a:t> </a:t>
            </a:r>
            <a:r>
              <a:rPr lang="es-ES" sz="3500" b="1" dirty="0" err="1" smtClean="0"/>
              <a:t>University</a:t>
            </a:r>
            <a:r>
              <a:rPr lang="es-ES" sz="3500" b="1" dirty="0" smtClean="0"/>
              <a:t> City of Madrid.</a:t>
            </a:r>
          </a:p>
          <a:p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b="1" dirty="0" smtClean="0"/>
              <a:t>civil </a:t>
            </a:r>
            <a:r>
              <a:rPr lang="es-ES" sz="3500" b="1" dirty="0" err="1" smtClean="0"/>
              <a:t>war</a:t>
            </a:r>
            <a:r>
              <a:rPr lang="es-ES" sz="3500" b="1" dirty="0" smtClean="0"/>
              <a:t> (1936-1939) </a:t>
            </a:r>
            <a:r>
              <a:rPr lang="es-ES" sz="3500" dirty="0" smtClean="0"/>
              <a:t>and </a:t>
            </a:r>
            <a:r>
              <a:rPr lang="es-ES" sz="3500" dirty="0" err="1" smtClean="0"/>
              <a:t>subsequent</a:t>
            </a:r>
            <a:r>
              <a:rPr lang="es-ES" sz="3500" dirty="0" smtClean="0"/>
              <a:t> </a:t>
            </a:r>
            <a:r>
              <a:rPr lang="es-ES" sz="3500" dirty="0" err="1" smtClean="0"/>
              <a:t>dictatorship</a:t>
            </a:r>
            <a:r>
              <a:rPr lang="es-ES" sz="3500" dirty="0" smtClean="0"/>
              <a:t> </a:t>
            </a:r>
            <a:r>
              <a:rPr lang="es-ES" sz="3500" dirty="0" err="1" smtClean="0"/>
              <a:t>wounded</a:t>
            </a:r>
            <a:r>
              <a:rPr lang="es-ES" sz="3500" dirty="0" smtClean="0"/>
              <a:t> </a:t>
            </a:r>
            <a:r>
              <a:rPr lang="es-ES" sz="3500" dirty="0" err="1" smtClean="0"/>
              <a:t>her</a:t>
            </a:r>
            <a:r>
              <a:rPr lang="es-ES" sz="3500" dirty="0" smtClean="0"/>
              <a:t> </a:t>
            </a:r>
            <a:r>
              <a:rPr lang="es-ES" sz="3500" dirty="0" err="1" smtClean="0"/>
              <a:t>death</a:t>
            </a:r>
            <a:r>
              <a:rPr lang="es-ES" sz="3500" dirty="0" smtClean="0"/>
              <a:t>. </a:t>
            </a:r>
            <a:r>
              <a:rPr lang="es-ES" sz="3500" dirty="0" err="1" smtClean="0"/>
              <a:t>First</a:t>
            </a:r>
            <a:r>
              <a:rPr lang="es-ES" sz="3500" dirty="0" smtClean="0"/>
              <a:t> as a </a:t>
            </a:r>
            <a:r>
              <a:rPr lang="es-ES" sz="3500" dirty="0" err="1" smtClean="0"/>
              <a:t>front</a:t>
            </a:r>
            <a:r>
              <a:rPr lang="es-ES" sz="3500" dirty="0" smtClean="0"/>
              <a:t> of </a:t>
            </a:r>
            <a:r>
              <a:rPr lang="es-ES" sz="3500" dirty="0" err="1" smtClean="0"/>
              <a:t>war</a:t>
            </a:r>
            <a:r>
              <a:rPr lang="es-ES" sz="3500" dirty="0" smtClean="0"/>
              <a:t> and </a:t>
            </a:r>
            <a:r>
              <a:rPr lang="es-ES" sz="3500" dirty="0" err="1" smtClean="0"/>
              <a:t>after</a:t>
            </a:r>
            <a:r>
              <a:rPr lang="es-ES" sz="3500" dirty="0" smtClean="0"/>
              <a:t> </a:t>
            </a:r>
            <a:r>
              <a:rPr lang="es-ES" sz="3500" dirty="0" err="1" smtClean="0"/>
              <a:t>with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exile and </a:t>
            </a:r>
            <a:r>
              <a:rPr lang="es-ES" sz="3500" dirty="0" err="1" smtClean="0"/>
              <a:t>debugging</a:t>
            </a:r>
            <a:r>
              <a:rPr lang="es-ES" sz="3500" dirty="0" smtClean="0"/>
              <a:t> of </a:t>
            </a:r>
            <a:r>
              <a:rPr lang="es-ES" sz="3500" dirty="0" err="1" smtClean="0"/>
              <a:t>its</a:t>
            </a:r>
            <a:r>
              <a:rPr lang="es-ES" sz="3500" dirty="0" smtClean="0"/>
              <a:t> </a:t>
            </a:r>
            <a:r>
              <a:rPr lang="es-ES" sz="3500" dirty="0" err="1" smtClean="0"/>
              <a:t>teaching</a:t>
            </a:r>
            <a:r>
              <a:rPr lang="es-ES" sz="3500" dirty="0" smtClean="0"/>
              <a:t> </a:t>
            </a:r>
            <a:r>
              <a:rPr lang="es-ES" sz="3500" dirty="0" err="1" smtClean="0"/>
              <a:t>staff</a:t>
            </a:r>
            <a:r>
              <a:rPr lang="es-ES" sz="3500" dirty="0" smtClean="0"/>
              <a:t>.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centralist</a:t>
            </a:r>
            <a:r>
              <a:rPr lang="es-ES" sz="3500" dirty="0" smtClean="0"/>
              <a:t> </a:t>
            </a:r>
            <a:r>
              <a:rPr lang="es-ES" sz="3500" dirty="0" err="1" smtClean="0"/>
              <a:t>structure</a:t>
            </a:r>
            <a:r>
              <a:rPr lang="es-ES" sz="3500" dirty="0" smtClean="0"/>
              <a:t> of </a:t>
            </a:r>
            <a:r>
              <a:rPr lang="es-ES" sz="3500" dirty="0" err="1" smtClean="0"/>
              <a:t>Spanish</a:t>
            </a:r>
            <a:r>
              <a:rPr lang="es-ES" sz="3500" dirty="0" smtClean="0"/>
              <a:t> </a:t>
            </a:r>
            <a:r>
              <a:rPr lang="es-ES" sz="3500" dirty="0" err="1" smtClean="0"/>
              <a:t>University</a:t>
            </a:r>
            <a:r>
              <a:rPr lang="es-ES" sz="3500" dirty="0" smtClean="0"/>
              <a:t> and </a:t>
            </a:r>
            <a:r>
              <a:rPr lang="es-ES" sz="3500" dirty="0" err="1" smtClean="0"/>
              <a:t>lack</a:t>
            </a:r>
            <a:r>
              <a:rPr lang="es-ES" sz="3500" dirty="0" smtClean="0"/>
              <a:t> of </a:t>
            </a:r>
            <a:r>
              <a:rPr lang="es-ES" sz="3500" dirty="0" err="1" smtClean="0"/>
              <a:t>autonomy</a:t>
            </a:r>
            <a:r>
              <a:rPr lang="es-ES" sz="3500" dirty="0" smtClean="0"/>
              <a:t> </a:t>
            </a:r>
            <a:r>
              <a:rPr lang="es-ES" sz="3500" dirty="0" err="1" smtClean="0"/>
              <a:t>will</a:t>
            </a:r>
            <a:r>
              <a:rPr lang="es-ES" sz="3500" dirty="0" smtClean="0"/>
              <a:t> </a:t>
            </a:r>
            <a:r>
              <a:rPr lang="es-ES" sz="3500" dirty="0" err="1" smtClean="0"/>
              <a:t>be</a:t>
            </a:r>
            <a:r>
              <a:rPr lang="es-ES" sz="3500" dirty="0" smtClean="0"/>
              <a:t> </a:t>
            </a:r>
            <a:r>
              <a:rPr lang="es-ES" sz="3500" dirty="0" err="1" smtClean="0"/>
              <a:t>maintained</a:t>
            </a:r>
            <a:r>
              <a:rPr lang="es-ES" sz="3500" dirty="0" smtClean="0"/>
              <a:t> </a:t>
            </a:r>
            <a:r>
              <a:rPr lang="es-ES" sz="3500" dirty="0" err="1" smtClean="0"/>
              <a:t>until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end</a:t>
            </a:r>
            <a:r>
              <a:rPr lang="es-ES" sz="3500" dirty="0" smtClean="0"/>
              <a:t> of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dictatorship</a:t>
            </a:r>
            <a:r>
              <a:rPr lang="es-ES" sz="3500" dirty="0" smtClean="0"/>
              <a:t>. In 1970 </a:t>
            </a:r>
            <a:r>
              <a:rPr lang="es-ES" sz="3500" dirty="0" err="1" smtClean="0"/>
              <a:t>it</a:t>
            </a:r>
            <a:r>
              <a:rPr lang="es-ES" sz="3500" dirty="0" smtClean="0"/>
              <a:t> </a:t>
            </a:r>
            <a:r>
              <a:rPr lang="es-ES" sz="3500" dirty="0" err="1" smtClean="0"/>
              <a:t>acquired</a:t>
            </a:r>
            <a:r>
              <a:rPr lang="es-ES" sz="3500" dirty="0" smtClean="0"/>
              <a:t> </a:t>
            </a:r>
            <a:r>
              <a:rPr lang="es-ES" sz="3500" dirty="0" err="1" smtClean="0"/>
              <a:t>its</a:t>
            </a:r>
            <a:r>
              <a:rPr lang="es-ES" sz="3500" dirty="0" smtClean="0"/>
              <a:t> </a:t>
            </a:r>
            <a:r>
              <a:rPr lang="es-ES" sz="3500" dirty="0" err="1" smtClean="0"/>
              <a:t>current</a:t>
            </a:r>
            <a:r>
              <a:rPr lang="es-ES" sz="3500" dirty="0" smtClean="0"/>
              <a:t> </a:t>
            </a:r>
            <a:r>
              <a:rPr lang="es-ES" sz="3500" dirty="0" err="1" smtClean="0"/>
              <a:t>name</a:t>
            </a:r>
            <a:r>
              <a:rPr lang="es-ES" sz="3500" dirty="0" smtClean="0"/>
              <a:t>. </a:t>
            </a:r>
            <a:r>
              <a:rPr lang="es-ES" sz="3500" dirty="0" err="1" smtClean="0"/>
              <a:t>University</a:t>
            </a:r>
            <a:r>
              <a:rPr lang="es-ES" sz="3500" dirty="0" smtClean="0"/>
              <a:t> </a:t>
            </a:r>
            <a:r>
              <a:rPr lang="es-ES" sz="3500" dirty="0" err="1" smtClean="0"/>
              <a:t>autonomy</a:t>
            </a:r>
            <a:r>
              <a:rPr lang="es-ES" sz="3500" dirty="0" smtClean="0"/>
              <a:t> </a:t>
            </a:r>
            <a:r>
              <a:rPr lang="es-ES" sz="3500" dirty="0" err="1" smtClean="0"/>
              <a:t>will</a:t>
            </a:r>
            <a:r>
              <a:rPr lang="es-ES" sz="3500" dirty="0" smtClean="0"/>
              <a:t> </a:t>
            </a:r>
            <a:r>
              <a:rPr lang="es-ES" sz="3500" dirty="0" err="1" smtClean="0"/>
              <a:t>be</a:t>
            </a:r>
            <a:r>
              <a:rPr lang="es-ES" sz="3500" dirty="0" smtClean="0"/>
              <a:t> </a:t>
            </a:r>
            <a:r>
              <a:rPr lang="es-ES" sz="3500" dirty="0" err="1" smtClean="0"/>
              <a:t>finally</a:t>
            </a:r>
            <a:r>
              <a:rPr lang="es-ES" sz="3500" dirty="0" smtClean="0"/>
              <a:t> </a:t>
            </a:r>
            <a:r>
              <a:rPr lang="es-ES" sz="3500" dirty="0" err="1" smtClean="0"/>
              <a:t>approved</a:t>
            </a:r>
            <a:r>
              <a:rPr lang="es-ES" sz="3500" dirty="0" smtClean="0"/>
              <a:t> in</a:t>
            </a:r>
            <a:r>
              <a:rPr lang="es-ES" sz="3500" b="1" dirty="0" smtClean="0"/>
              <a:t> 1983</a:t>
            </a:r>
            <a:r>
              <a:rPr lang="es-ES" sz="3500" dirty="0" smtClean="0"/>
              <a:t>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History</a:t>
            </a:r>
            <a:r>
              <a:rPr lang="es-ES" dirty="0" smtClean="0"/>
              <a:t>: XV - XVII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08176">
            <a:off x="4016563" y="1870164"/>
            <a:ext cx="4518025" cy="3548063"/>
          </a:xfrm>
          <a:prstGeom prst="rect">
            <a:avLst/>
          </a:prstGeom>
        </p:spPr>
      </p:pic>
      <p:pic>
        <p:nvPicPr>
          <p:cNvPr id="7" name="Picture 4" descr="poliglo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263763" cy="4536504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611560" y="5949281"/>
            <a:ext cx="304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Biblia Políglota Complutense </a:t>
            </a:r>
            <a:r>
              <a:rPr lang="es-ES" sz="1400" dirty="0" smtClean="0"/>
              <a:t>(1514)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355976" y="5589240"/>
            <a:ext cx="300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Imperial </a:t>
            </a:r>
            <a:r>
              <a:rPr lang="es-ES" sz="1400" dirty="0" err="1" smtClean="0"/>
              <a:t>College</a:t>
            </a:r>
            <a:r>
              <a:rPr lang="es-ES" sz="1400" dirty="0" smtClean="0"/>
              <a:t> (Madrid) – S. XVII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Civil </a:t>
            </a:r>
            <a:r>
              <a:rPr lang="es-ES" dirty="0" err="1" smtClean="0"/>
              <a:t>war</a:t>
            </a:r>
            <a:r>
              <a:rPr lang="es-ES" dirty="0" smtClean="0"/>
              <a:t> (1936-1939)</a:t>
            </a:r>
            <a:endParaRPr lang="es-ES" dirty="0"/>
          </a:p>
        </p:txBody>
      </p:sp>
      <p:pic>
        <p:nvPicPr>
          <p:cNvPr id="8" name="Picture 7" descr="destroz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340768"/>
            <a:ext cx="5779008" cy="3371088"/>
          </a:xfrm>
          <a:noFill/>
        </p:spPr>
      </p:pic>
      <p:pic>
        <p:nvPicPr>
          <p:cNvPr id="9" name="Picture 8" descr="r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2636912"/>
            <a:ext cx="2616920" cy="356125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187624" y="5445224"/>
            <a:ext cx="3300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err="1" smtClean="0"/>
              <a:t>Breviarium</a:t>
            </a:r>
            <a:r>
              <a:rPr lang="es-ES" sz="1400" i="1" dirty="0" smtClean="0"/>
              <a:t>  </a:t>
            </a:r>
            <a:r>
              <a:rPr lang="es-ES" sz="1400" i="1" dirty="0" err="1" smtClean="0"/>
              <a:t>Historiae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Catholicae</a:t>
            </a:r>
            <a:r>
              <a:rPr lang="es-ES" sz="1400" dirty="0" smtClean="0"/>
              <a:t>, s. XIII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Some</a:t>
            </a:r>
            <a:r>
              <a:rPr lang="es-ES" dirty="0" smtClean="0"/>
              <a:t> figures </a:t>
            </a:r>
            <a:r>
              <a:rPr lang="es-ES" dirty="0" err="1" smtClean="0"/>
              <a:t>about</a:t>
            </a:r>
            <a:r>
              <a:rPr lang="es-ES" dirty="0" smtClean="0"/>
              <a:t> UCM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85.000 </a:t>
            </a:r>
            <a:r>
              <a:rPr lang="es-ES" b="1" dirty="0" err="1" smtClean="0"/>
              <a:t>Students</a:t>
            </a:r>
            <a:endParaRPr lang="es-ES" b="1" dirty="0" smtClean="0"/>
          </a:p>
          <a:p>
            <a:r>
              <a:rPr lang="es-ES" dirty="0" smtClean="0"/>
              <a:t>6.289 </a:t>
            </a:r>
            <a:r>
              <a:rPr lang="es-ES" dirty="0" err="1" smtClean="0"/>
              <a:t>Teachers</a:t>
            </a:r>
            <a:endParaRPr lang="es-ES" dirty="0" smtClean="0"/>
          </a:p>
          <a:p>
            <a:r>
              <a:rPr lang="es-ES" dirty="0" smtClean="0"/>
              <a:t>745 </a:t>
            </a:r>
            <a:r>
              <a:rPr lang="es-ES" dirty="0" err="1" smtClean="0"/>
              <a:t>Researchers</a:t>
            </a:r>
            <a:endParaRPr lang="es-ES" dirty="0" smtClean="0"/>
          </a:p>
          <a:p>
            <a:r>
              <a:rPr lang="es-ES" dirty="0" smtClean="0"/>
              <a:t>4.189 </a:t>
            </a:r>
            <a:r>
              <a:rPr lang="es-ES" dirty="0" err="1" smtClean="0"/>
              <a:t>Staff</a:t>
            </a:r>
            <a:endParaRPr lang="es-ES" dirty="0" smtClean="0"/>
          </a:p>
          <a:p>
            <a:r>
              <a:rPr lang="es-ES" dirty="0" smtClean="0"/>
              <a:t>76 </a:t>
            </a:r>
            <a:r>
              <a:rPr lang="es-ES" dirty="0" err="1" smtClean="0"/>
              <a:t>Degrees</a:t>
            </a:r>
            <a:endParaRPr lang="es-ES" dirty="0" smtClean="0"/>
          </a:p>
          <a:p>
            <a:r>
              <a:rPr lang="es-ES" dirty="0" smtClean="0"/>
              <a:t>133 </a:t>
            </a:r>
            <a:r>
              <a:rPr lang="es-ES" dirty="0" err="1" smtClean="0"/>
              <a:t>Postgraduate</a:t>
            </a:r>
            <a:r>
              <a:rPr lang="es-ES" dirty="0" smtClean="0"/>
              <a:t> </a:t>
            </a:r>
            <a:r>
              <a:rPr lang="es-ES" dirty="0" err="1" smtClean="0"/>
              <a:t>studies</a:t>
            </a:r>
            <a:endParaRPr lang="es-ES" dirty="0" smtClean="0"/>
          </a:p>
          <a:p>
            <a:r>
              <a:rPr lang="es-ES" dirty="0" smtClean="0"/>
              <a:t>83 </a:t>
            </a:r>
            <a:r>
              <a:rPr lang="es-ES" dirty="0" err="1" smtClean="0"/>
              <a:t>Doctorate</a:t>
            </a:r>
            <a:r>
              <a:rPr lang="es-ES" dirty="0" smtClean="0"/>
              <a:t> </a:t>
            </a:r>
            <a:r>
              <a:rPr lang="es-ES" dirty="0" err="1" smtClean="0"/>
              <a:t>studies</a:t>
            </a:r>
            <a:endParaRPr lang="es-ES" dirty="0" smtClean="0"/>
          </a:p>
          <a:p>
            <a:r>
              <a:rPr lang="es-ES" b="1" dirty="0" smtClean="0"/>
              <a:t>21 </a:t>
            </a:r>
            <a:r>
              <a:rPr lang="es-ES" b="1" dirty="0" err="1" smtClean="0"/>
              <a:t>Faculties</a:t>
            </a:r>
            <a:endParaRPr lang="es-ES" b="1" dirty="0" smtClean="0"/>
          </a:p>
          <a:p>
            <a:r>
              <a:rPr lang="es-ES" b="1" dirty="0" smtClean="0"/>
              <a:t>5 </a:t>
            </a:r>
            <a:r>
              <a:rPr lang="es-ES" b="1" dirty="0" err="1" smtClean="0"/>
              <a:t>Schools</a:t>
            </a:r>
            <a:endParaRPr lang="es-ES" b="1" dirty="0" smtClean="0"/>
          </a:p>
          <a:p>
            <a:r>
              <a:rPr lang="es-ES" b="1" dirty="0" smtClean="0"/>
              <a:t>40 </a:t>
            </a:r>
            <a:r>
              <a:rPr lang="es-ES" b="1" dirty="0" err="1" smtClean="0"/>
              <a:t>Institutes</a:t>
            </a:r>
            <a:endParaRPr lang="es-ES" b="1" dirty="0" smtClean="0"/>
          </a:p>
          <a:p>
            <a:endParaRPr lang="es-ES" dirty="0"/>
          </a:p>
        </p:txBody>
      </p:sp>
      <p:pic>
        <p:nvPicPr>
          <p:cNvPr id="8" name="4 Marcador de contenido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26642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Complutense </a:t>
            </a:r>
            <a:r>
              <a:rPr lang="es-ES" dirty="0" err="1" smtClean="0"/>
              <a:t>University</a:t>
            </a:r>
            <a:r>
              <a:rPr lang="es-ES" dirty="0" smtClean="0"/>
              <a:t> of Madrid Library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library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Complutense </a:t>
            </a:r>
            <a:r>
              <a:rPr lang="es-ES" dirty="0" err="1" smtClean="0"/>
              <a:t>University</a:t>
            </a:r>
            <a:r>
              <a:rPr lang="es-ES" dirty="0" smtClean="0"/>
              <a:t> (BUC)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heir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, </a:t>
            </a:r>
            <a:r>
              <a:rPr lang="es-ES" dirty="0" err="1" smtClean="0"/>
              <a:t>Renaissance</a:t>
            </a:r>
            <a:r>
              <a:rPr lang="es-ES" dirty="0" smtClean="0"/>
              <a:t> and </a:t>
            </a:r>
            <a:r>
              <a:rPr lang="es-ES" dirty="0" err="1" smtClean="0"/>
              <a:t>humanist</a:t>
            </a:r>
            <a:r>
              <a:rPr lang="es-ES" dirty="0" smtClean="0"/>
              <a:t> </a:t>
            </a:r>
            <a:r>
              <a:rPr lang="es-ES" dirty="0" err="1" smtClean="0"/>
              <a:t>University</a:t>
            </a:r>
            <a:r>
              <a:rPr lang="es-ES" dirty="0" smtClean="0"/>
              <a:t> of Alcalá, </a:t>
            </a:r>
            <a:r>
              <a:rPr lang="es-ES" dirty="0" err="1" smtClean="0"/>
              <a:t>founded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Cardinal Cisneros in 1499.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currently</a:t>
            </a:r>
            <a:r>
              <a:rPr lang="es-ES" dirty="0" smtClean="0"/>
              <a:t> </a:t>
            </a:r>
            <a:r>
              <a:rPr lang="es-ES" dirty="0" err="1" smtClean="0"/>
              <a:t>considered</a:t>
            </a:r>
            <a:r>
              <a:rPr lang="es-ES" dirty="0" smtClean="0"/>
              <a:t> </a:t>
            </a:r>
            <a:r>
              <a:rPr lang="es-ES" b="1" dirty="0" err="1" smtClean="0"/>
              <a:t>one</a:t>
            </a:r>
            <a:r>
              <a:rPr lang="es-ES" b="1" dirty="0" smtClean="0"/>
              <a:t>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first</a:t>
            </a:r>
            <a:r>
              <a:rPr lang="es-ES" b="1" dirty="0" smtClean="0"/>
              <a:t> </a:t>
            </a:r>
            <a:r>
              <a:rPr lang="es-ES" b="1" dirty="0" err="1" smtClean="0"/>
              <a:t>libraries</a:t>
            </a:r>
            <a:r>
              <a:rPr lang="es-ES" b="1" dirty="0" smtClean="0"/>
              <a:t> of </a:t>
            </a:r>
            <a:r>
              <a:rPr lang="es-ES" b="1" dirty="0" err="1" smtClean="0"/>
              <a:t>the</a:t>
            </a:r>
            <a:r>
              <a:rPr lang="es-ES" b="1" dirty="0" smtClean="0"/>
              <a:t> country.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Complutense </a:t>
            </a:r>
            <a:r>
              <a:rPr lang="es-ES" dirty="0" err="1" smtClean="0"/>
              <a:t>library</a:t>
            </a:r>
            <a:r>
              <a:rPr lang="es-ES" dirty="0" smtClean="0"/>
              <a:t> has a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collection</a:t>
            </a:r>
            <a:r>
              <a:rPr lang="es-ES" dirty="0" smtClean="0"/>
              <a:t> of </a:t>
            </a:r>
            <a:r>
              <a:rPr lang="es-ES" dirty="0" err="1" smtClean="0"/>
              <a:t>book</a:t>
            </a:r>
            <a:r>
              <a:rPr lang="es-ES" dirty="0" smtClean="0"/>
              <a:t> and </a:t>
            </a:r>
            <a:r>
              <a:rPr lang="es-ES" dirty="0" err="1" smtClean="0"/>
              <a:t>document</a:t>
            </a:r>
            <a:r>
              <a:rPr lang="es-ES" dirty="0" smtClean="0"/>
              <a:t> holdings.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bibliographic</a:t>
            </a:r>
            <a:r>
              <a:rPr lang="es-ES" dirty="0" smtClean="0"/>
              <a:t> </a:t>
            </a:r>
            <a:r>
              <a:rPr lang="es-ES" dirty="0" err="1" smtClean="0"/>
              <a:t>heritage</a:t>
            </a:r>
            <a:r>
              <a:rPr lang="es-ES" dirty="0" smtClean="0"/>
              <a:t> </a:t>
            </a:r>
            <a:r>
              <a:rPr lang="es-ES" dirty="0" err="1" smtClean="0"/>
              <a:t>consists</a:t>
            </a:r>
            <a:r>
              <a:rPr lang="es-ES" dirty="0" smtClean="0"/>
              <a:t> </a:t>
            </a:r>
            <a:r>
              <a:rPr lang="es-ES" dirty="0" err="1" smtClean="0"/>
              <a:t>mainly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collection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smtClean="0"/>
              <a:t>Marques of </a:t>
            </a:r>
            <a:r>
              <a:rPr lang="es-ES" b="1" dirty="0" err="1" smtClean="0"/>
              <a:t>Valdecilla</a:t>
            </a:r>
            <a:r>
              <a:rPr lang="es-ES" b="1" dirty="0" smtClean="0"/>
              <a:t> </a:t>
            </a:r>
            <a:r>
              <a:rPr lang="es-ES" b="1" dirty="0" err="1" smtClean="0"/>
              <a:t>historical</a:t>
            </a:r>
            <a:r>
              <a:rPr lang="es-ES" b="1" dirty="0" smtClean="0"/>
              <a:t> </a:t>
            </a:r>
            <a:r>
              <a:rPr lang="es-ES" b="1" dirty="0" err="1" smtClean="0"/>
              <a:t>library</a:t>
            </a:r>
            <a:r>
              <a:rPr lang="es-ES" b="1" dirty="0" smtClean="0"/>
              <a:t> (16.732 </a:t>
            </a:r>
            <a:r>
              <a:rPr lang="es-ES" b="1" dirty="0" err="1" smtClean="0"/>
              <a:t>manuscripts</a:t>
            </a:r>
            <a:r>
              <a:rPr lang="es-ES" b="1" dirty="0" smtClean="0"/>
              <a:t> of </a:t>
            </a:r>
            <a:r>
              <a:rPr lang="es-ES" b="1" dirty="0" err="1" smtClean="0"/>
              <a:t>all</a:t>
            </a:r>
            <a:r>
              <a:rPr lang="es-ES" b="1" dirty="0" smtClean="0"/>
              <a:t> </a:t>
            </a:r>
            <a:r>
              <a:rPr lang="es-ES" b="1" dirty="0" err="1" smtClean="0"/>
              <a:t>ages</a:t>
            </a:r>
            <a:r>
              <a:rPr lang="es-ES" b="1" dirty="0" smtClean="0"/>
              <a:t>, 184.521 </a:t>
            </a:r>
            <a:r>
              <a:rPr lang="es-ES" b="1" dirty="0" err="1" smtClean="0"/>
              <a:t>printed</a:t>
            </a:r>
            <a:r>
              <a:rPr lang="es-ES" b="1" dirty="0" smtClean="0"/>
              <a:t> </a:t>
            </a:r>
            <a:r>
              <a:rPr lang="es-ES" b="1" dirty="0" err="1" smtClean="0"/>
              <a:t>books</a:t>
            </a:r>
            <a:r>
              <a:rPr lang="es-ES" b="1" dirty="0" smtClean="0"/>
              <a:t> </a:t>
            </a:r>
            <a:r>
              <a:rPr lang="es-ES" b="1" dirty="0" err="1" smtClean="0"/>
              <a:t>from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16th </a:t>
            </a:r>
            <a:r>
              <a:rPr lang="es-ES" b="1" dirty="0" err="1" smtClean="0"/>
              <a:t>to</a:t>
            </a:r>
            <a:r>
              <a:rPr lang="es-ES" b="1" dirty="0" smtClean="0"/>
              <a:t> 19th </a:t>
            </a:r>
            <a:r>
              <a:rPr lang="es-ES" b="1" dirty="0" err="1" smtClean="0"/>
              <a:t>centuries</a:t>
            </a:r>
            <a:r>
              <a:rPr lang="es-ES" b="1" dirty="0" smtClean="0"/>
              <a:t> and 734 </a:t>
            </a:r>
            <a:r>
              <a:rPr lang="es-ES" b="1" dirty="0" err="1" smtClean="0"/>
              <a:t>incunabula</a:t>
            </a:r>
            <a:r>
              <a:rPr lang="es-ES" b="1" dirty="0" smtClean="0"/>
              <a:t>)</a:t>
            </a:r>
            <a:r>
              <a:rPr lang="es-ES" dirty="0" smtClean="0"/>
              <a:t>,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bibliographic</a:t>
            </a:r>
            <a:r>
              <a:rPr lang="es-ES" dirty="0" smtClean="0"/>
              <a:t> </a:t>
            </a:r>
            <a:r>
              <a:rPr lang="es-ES" dirty="0" err="1" smtClean="0"/>
              <a:t>heritage</a:t>
            </a:r>
            <a:r>
              <a:rPr lang="es-ES" dirty="0" smtClean="0"/>
              <a:t> </a:t>
            </a:r>
            <a:r>
              <a:rPr lang="es-ES" dirty="0" err="1" smtClean="0"/>
              <a:t>housed</a:t>
            </a:r>
            <a:r>
              <a:rPr lang="es-ES" dirty="0" smtClean="0"/>
              <a:t> in </a:t>
            </a:r>
            <a:r>
              <a:rPr lang="es-ES" dirty="0" err="1" smtClean="0"/>
              <a:t>faculty</a:t>
            </a:r>
            <a:r>
              <a:rPr lang="es-ES" dirty="0" smtClean="0"/>
              <a:t> </a:t>
            </a:r>
            <a:r>
              <a:rPr lang="es-ES" dirty="0" err="1" smtClean="0"/>
              <a:t>libraries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: </a:t>
            </a:r>
            <a:r>
              <a:rPr lang="es-ES" b="1" dirty="0" smtClean="0"/>
              <a:t>Libros del Saber de Astronomía </a:t>
            </a:r>
            <a:r>
              <a:rPr lang="es-ES" dirty="0" smtClean="0"/>
              <a:t>(</a:t>
            </a:r>
            <a:r>
              <a:rPr lang="es-ES" dirty="0" err="1" smtClean="0"/>
              <a:t>s.XIII</a:t>
            </a:r>
            <a:r>
              <a:rPr lang="es-ES" dirty="0" smtClean="0"/>
              <a:t>), </a:t>
            </a:r>
            <a:r>
              <a:rPr lang="es-ES" b="1" dirty="0" smtClean="0"/>
              <a:t>Gramática Castellana </a:t>
            </a:r>
            <a:r>
              <a:rPr lang="es-ES" dirty="0" smtClean="0"/>
              <a:t>(1492) </a:t>
            </a:r>
            <a:r>
              <a:rPr lang="es-ES" dirty="0" err="1" smtClean="0"/>
              <a:t>or</a:t>
            </a:r>
            <a:r>
              <a:rPr lang="es-ES" dirty="0" smtClean="0"/>
              <a:t> La </a:t>
            </a:r>
            <a:r>
              <a:rPr lang="es-ES" b="1" dirty="0" smtClean="0"/>
              <a:t>Biblia Políglota Complutense (1514).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modern</a:t>
            </a:r>
            <a:r>
              <a:rPr lang="es-ES" dirty="0" smtClean="0"/>
              <a:t> holdings, </a:t>
            </a:r>
            <a:r>
              <a:rPr lang="es-ES" dirty="0" err="1" smtClean="0"/>
              <a:t>housed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faculty</a:t>
            </a:r>
            <a:r>
              <a:rPr lang="es-ES" dirty="0" smtClean="0"/>
              <a:t> </a:t>
            </a:r>
            <a:r>
              <a:rPr lang="es-ES" dirty="0" err="1" smtClean="0"/>
              <a:t>libraries</a:t>
            </a:r>
            <a:r>
              <a:rPr lang="es-ES" dirty="0" smtClean="0"/>
              <a:t>, </a:t>
            </a:r>
            <a:r>
              <a:rPr lang="es-ES" dirty="0" err="1" smtClean="0"/>
              <a:t>collects</a:t>
            </a:r>
            <a:r>
              <a:rPr lang="es-ES" dirty="0" smtClean="0"/>
              <a:t> </a:t>
            </a:r>
            <a:r>
              <a:rPr lang="es-ES" dirty="0" err="1" smtClean="0"/>
              <a:t>documents</a:t>
            </a:r>
            <a:r>
              <a:rPr lang="es-ES" dirty="0" smtClean="0"/>
              <a:t> </a:t>
            </a:r>
            <a:r>
              <a:rPr lang="es-ES" dirty="0" err="1" smtClean="0"/>
              <a:t>specialized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fields</a:t>
            </a:r>
            <a:r>
              <a:rPr lang="es-ES" dirty="0" smtClean="0"/>
              <a:t> of </a:t>
            </a:r>
            <a:r>
              <a:rPr lang="es-ES" dirty="0" err="1" smtClean="0"/>
              <a:t>knowledge</a:t>
            </a:r>
            <a:r>
              <a:rPr lang="es-ES" dirty="0" smtClean="0"/>
              <a:t> </a:t>
            </a:r>
            <a:r>
              <a:rPr lang="es-ES" dirty="0" err="1" smtClean="0"/>
              <a:t>taught</a:t>
            </a:r>
            <a:r>
              <a:rPr lang="es-ES" dirty="0" smtClean="0"/>
              <a:t> in </a:t>
            </a:r>
            <a:r>
              <a:rPr lang="es-ES" dirty="0" err="1" smtClean="0"/>
              <a:t>each</a:t>
            </a:r>
            <a:r>
              <a:rPr lang="es-ES" dirty="0" smtClean="0"/>
              <a:t> of </a:t>
            </a:r>
            <a:r>
              <a:rPr lang="es-ES" dirty="0" err="1" smtClean="0"/>
              <a:t>them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Some</a:t>
            </a:r>
            <a:r>
              <a:rPr lang="es-ES" dirty="0" smtClean="0"/>
              <a:t> figures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library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/>
              <a:t>34 </a:t>
            </a:r>
            <a:r>
              <a:rPr lang="es-ES" b="1" dirty="0" err="1" smtClean="0"/>
              <a:t>Libraries</a:t>
            </a:r>
            <a:endParaRPr lang="es-ES" b="1" dirty="0" smtClean="0"/>
          </a:p>
          <a:p>
            <a:r>
              <a:rPr lang="es-ES" b="1" dirty="0" smtClean="0"/>
              <a:t>411 </a:t>
            </a:r>
            <a:r>
              <a:rPr lang="es-ES" b="1" dirty="0" err="1" smtClean="0"/>
              <a:t>Librarians</a:t>
            </a:r>
            <a:endParaRPr lang="es-ES" b="1" dirty="0" smtClean="0"/>
          </a:p>
          <a:p>
            <a:r>
              <a:rPr lang="es-ES" b="1" dirty="0" smtClean="0"/>
              <a:t>106.289 </a:t>
            </a:r>
            <a:r>
              <a:rPr lang="es-ES" b="1" dirty="0" err="1" smtClean="0"/>
              <a:t>Users</a:t>
            </a:r>
            <a:endParaRPr lang="es-ES" b="1" dirty="0" smtClean="0"/>
          </a:p>
          <a:p>
            <a:r>
              <a:rPr lang="es-ES" b="1" dirty="0" smtClean="0"/>
              <a:t>1.040.851 </a:t>
            </a:r>
            <a:r>
              <a:rPr lang="es-ES" b="1" dirty="0" err="1" smtClean="0"/>
              <a:t>Loans</a:t>
            </a:r>
            <a:r>
              <a:rPr lang="es-ES" b="1" dirty="0" smtClean="0"/>
              <a:t> per </a:t>
            </a:r>
            <a:r>
              <a:rPr lang="es-ES" b="1" dirty="0" err="1" smtClean="0"/>
              <a:t>year</a:t>
            </a:r>
            <a:endParaRPr lang="es-ES" b="1" dirty="0" smtClean="0"/>
          </a:p>
          <a:p>
            <a:r>
              <a:rPr lang="es-ES" dirty="0" smtClean="0"/>
              <a:t>5.535.347 </a:t>
            </a:r>
            <a:r>
              <a:rPr lang="es-ES" dirty="0" err="1" smtClean="0"/>
              <a:t>Website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endParaRPr lang="es-ES" dirty="0" smtClean="0"/>
          </a:p>
          <a:p>
            <a:r>
              <a:rPr lang="es-ES" dirty="0" smtClean="0"/>
              <a:t>11.300 </a:t>
            </a:r>
            <a:r>
              <a:rPr lang="es-ES" dirty="0" err="1" smtClean="0"/>
              <a:t>Seats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endParaRPr lang="es-ES" dirty="0" smtClean="0"/>
          </a:p>
          <a:p>
            <a:r>
              <a:rPr lang="es-ES" dirty="0" smtClean="0"/>
              <a:t>1.596 </a:t>
            </a:r>
            <a:r>
              <a:rPr lang="es-ES" dirty="0" err="1" smtClean="0"/>
              <a:t>Computers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endParaRPr lang="es-ES" dirty="0" smtClean="0"/>
          </a:p>
          <a:p>
            <a:r>
              <a:rPr lang="es-ES" b="1" dirty="0" smtClean="0"/>
              <a:t>2.856.500 </a:t>
            </a:r>
            <a:r>
              <a:rPr lang="es-ES" b="1" dirty="0" err="1" smtClean="0"/>
              <a:t>Books</a:t>
            </a:r>
            <a:endParaRPr lang="es-ES" b="1" dirty="0" smtClean="0"/>
          </a:p>
          <a:p>
            <a:r>
              <a:rPr lang="es-ES" dirty="0" smtClean="0"/>
              <a:t>100.000 E-</a:t>
            </a:r>
            <a:r>
              <a:rPr lang="es-ES" dirty="0" err="1" smtClean="0"/>
              <a:t>books</a:t>
            </a:r>
            <a:endParaRPr lang="es-ES" dirty="0" smtClean="0"/>
          </a:p>
          <a:p>
            <a:r>
              <a:rPr lang="es-ES" dirty="0" smtClean="0"/>
              <a:t>63.000 </a:t>
            </a:r>
            <a:r>
              <a:rPr lang="es-ES" dirty="0" err="1" smtClean="0"/>
              <a:t>Journals</a:t>
            </a:r>
            <a:endParaRPr lang="es-ES" dirty="0" smtClean="0"/>
          </a:p>
          <a:p>
            <a:r>
              <a:rPr lang="es-ES" dirty="0" smtClean="0"/>
              <a:t>196.733 </a:t>
            </a:r>
            <a:r>
              <a:rPr lang="es-ES" dirty="0" err="1" smtClean="0"/>
              <a:t>Ancient</a:t>
            </a:r>
            <a:r>
              <a:rPr lang="es-ES" dirty="0" smtClean="0"/>
              <a:t> </a:t>
            </a:r>
            <a:r>
              <a:rPr lang="es-ES" dirty="0" err="1" smtClean="0"/>
              <a:t>books</a:t>
            </a:r>
            <a:endParaRPr lang="es-ES" dirty="0" smtClean="0"/>
          </a:p>
          <a:p>
            <a:r>
              <a:rPr lang="es-ES" dirty="0" smtClean="0"/>
              <a:t>24.000 DVD</a:t>
            </a:r>
          </a:p>
          <a:p>
            <a:r>
              <a:rPr lang="es-ES" dirty="0" smtClean="0"/>
              <a:t>40.000 </a:t>
            </a:r>
            <a:r>
              <a:rPr lang="es-ES" dirty="0" err="1" smtClean="0"/>
              <a:t>Maps</a:t>
            </a:r>
            <a:endParaRPr lang="es-ES" dirty="0" smtClean="0"/>
          </a:p>
          <a:p>
            <a:r>
              <a:rPr lang="es-ES" dirty="0" smtClean="0"/>
              <a:t>8.700 </a:t>
            </a:r>
            <a:r>
              <a:rPr lang="es-ES" dirty="0" err="1" smtClean="0"/>
              <a:t>Digitalized</a:t>
            </a:r>
            <a:r>
              <a:rPr lang="es-ES" dirty="0" smtClean="0"/>
              <a:t> </a:t>
            </a:r>
            <a:r>
              <a:rPr lang="es-ES" dirty="0" err="1" smtClean="0"/>
              <a:t>dissertations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6 Marcador de contenido" descr="gramaticacastellan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399770"/>
            <a:ext cx="3240360" cy="4477502"/>
          </a:xfrm>
        </p:spPr>
      </p:pic>
      <p:sp>
        <p:nvSpPr>
          <p:cNvPr id="8" name="7 CuadroTexto"/>
          <p:cNvSpPr txBox="1"/>
          <p:nvPr/>
        </p:nvSpPr>
        <p:spPr>
          <a:xfrm>
            <a:off x="4860032" y="59492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Gramática castellana </a:t>
            </a:r>
            <a:r>
              <a:rPr lang="es-ES" sz="1400" dirty="0" smtClean="0"/>
              <a:t>of Antonio de Nebrija (1492)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Organization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000" dirty="0" err="1" smtClean="0"/>
              <a:t>The</a:t>
            </a:r>
            <a:r>
              <a:rPr lang="es-ES" sz="2000" dirty="0" smtClean="0"/>
              <a:t> BUC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structured</a:t>
            </a:r>
            <a:r>
              <a:rPr lang="es-ES" sz="2000" dirty="0" smtClean="0"/>
              <a:t> in </a:t>
            </a:r>
            <a:r>
              <a:rPr lang="es-ES" sz="2000" dirty="0" err="1" smtClean="0"/>
              <a:t>only</a:t>
            </a:r>
            <a:r>
              <a:rPr lang="es-ES" sz="2000" dirty="0" smtClean="0"/>
              <a:t> </a:t>
            </a:r>
            <a:r>
              <a:rPr lang="es-ES" sz="2000" dirty="0" err="1" smtClean="0"/>
              <a:t>system</a:t>
            </a:r>
            <a:r>
              <a:rPr lang="es-ES" sz="2000" dirty="0" smtClean="0"/>
              <a:t>, </a:t>
            </a:r>
            <a:r>
              <a:rPr lang="es-ES" sz="2000" dirty="0" err="1" smtClean="0"/>
              <a:t>decentralized</a:t>
            </a:r>
            <a:r>
              <a:rPr lang="es-ES" sz="2000" dirty="0" smtClean="0"/>
              <a:t> in </a:t>
            </a:r>
            <a:r>
              <a:rPr lang="es-ES" sz="2000" dirty="0" err="1" smtClean="0"/>
              <a:t>branch</a:t>
            </a:r>
            <a:r>
              <a:rPr lang="es-ES" sz="2000" dirty="0" smtClean="0"/>
              <a:t> </a:t>
            </a:r>
            <a:r>
              <a:rPr lang="es-ES" sz="2000" dirty="0" err="1" smtClean="0"/>
              <a:t>libraries</a:t>
            </a:r>
            <a:r>
              <a:rPr lang="es-ES" sz="2000" dirty="0" smtClean="0"/>
              <a:t> and </a:t>
            </a:r>
            <a:r>
              <a:rPr lang="es-ES" sz="2000" dirty="0" err="1" smtClean="0"/>
              <a:t>coordinated</a:t>
            </a:r>
            <a:r>
              <a:rPr lang="es-ES" sz="2000" dirty="0" smtClean="0"/>
              <a:t> </a:t>
            </a:r>
            <a:r>
              <a:rPr lang="es-ES" sz="2000" dirty="0" err="1" smtClean="0"/>
              <a:t>through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technical</a:t>
            </a:r>
            <a:r>
              <a:rPr lang="es-ES" sz="2000" dirty="0" smtClean="0"/>
              <a:t> </a:t>
            </a:r>
            <a:r>
              <a:rPr lang="es-ES" sz="2000" dirty="0" err="1" smtClean="0"/>
              <a:t>management</a:t>
            </a:r>
            <a:r>
              <a:rPr lang="es-ES" sz="2000" dirty="0" smtClean="0"/>
              <a:t>. </a:t>
            </a:r>
            <a:r>
              <a:rPr lang="es-ES" sz="2000" dirty="0" err="1" smtClean="0"/>
              <a:t>Headquarters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responsibility</a:t>
            </a:r>
            <a:r>
              <a:rPr lang="es-ES" sz="2000" dirty="0" smtClean="0"/>
              <a:t> of </a:t>
            </a:r>
            <a:r>
              <a:rPr lang="es-ES" sz="2000" dirty="0" err="1" smtClean="0"/>
              <a:t>unifying</a:t>
            </a:r>
            <a:r>
              <a:rPr lang="es-ES" sz="2000" dirty="0" smtClean="0"/>
              <a:t> </a:t>
            </a:r>
            <a:r>
              <a:rPr lang="es-ES" sz="2000" dirty="0" err="1" smtClean="0"/>
              <a:t>criteria</a:t>
            </a:r>
            <a:r>
              <a:rPr lang="es-ES" sz="2000" dirty="0" smtClean="0"/>
              <a:t>, </a:t>
            </a:r>
            <a:r>
              <a:rPr lang="es-ES" sz="2000" dirty="0" err="1" smtClean="0"/>
              <a:t>coordination</a:t>
            </a:r>
            <a:r>
              <a:rPr lang="es-ES" sz="2000" dirty="0" smtClean="0"/>
              <a:t> and </a:t>
            </a:r>
            <a:r>
              <a:rPr lang="es-ES" sz="2000" dirty="0" err="1" smtClean="0"/>
              <a:t>standardization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processes</a:t>
            </a:r>
            <a:r>
              <a:rPr lang="es-ES" sz="2000" dirty="0" smtClean="0"/>
              <a:t> and </a:t>
            </a:r>
            <a:r>
              <a:rPr lang="es-ES" sz="2000" dirty="0" err="1" smtClean="0"/>
              <a:t>services</a:t>
            </a:r>
            <a:r>
              <a:rPr lang="es-ES" sz="2000" dirty="0" smtClean="0"/>
              <a:t> of </a:t>
            </a:r>
            <a:r>
              <a:rPr lang="es-ES" sz="2000" dirty="0" err="1" smtClean="0"/>
              <a:t>branch</a:t>
            </a:r>
            <a:r>
              <a:rPr lang="es-ES" sz="2000" dirty="0" smtClean="0"/>
              <a:t> </a:t>
            </a:r>
            <a:r>
              <a:rPr lang="es-ES" sz="2000" dirty="0" err="1" smtClean="0"/>
              <a:t>libraries</a:t>
            </a:r>
            <a:r>
              <a:rPr lang="es-ES" sz="2000" dirty="0" smtClean="0"/>
              <a:t>.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library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comprised</a:t>
            </a:r>
            <a:r>
              <a:rPr lang="es-ES" sz="2000" dirty="0" smtClean="0"/>
              <a:t> of </a:t>
            </a:r>
            <a:r>
              <a:rPr lang="es-ES" sz="2000" b="1" dirty="0" smtClean="0"/>
              <a:t>34 </a:t>
            </a:r>
            <a:r>
              <a:rPr lang="es-ES" sz="2000" b="1" dirty="0" err="1" smtClean="0"/>
              <a:t>libraries</a:t>
            </a:r>
            <a:r>
              <a:rPr lang="es-ES" sz="2000" b="1" dirty="0" smtClean="0"/>
              <a:t>.</a:t>
            </a:r>
          </a:p>
          <a:p>
            <a:pPr>
              <a:buNone/>
            </a:pPr>
            <a:r>
              <a:rPr lang="es-ES" sz="2000" b="1" dirty="0" err="1" smtClean="0"/>
              <a:t>Branch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libraries</a:t>
            </a:r>
            <a:endParaRPr lang="es-ES" sz="2000" b="1" dirty="0" smtClean="0"/>
          </a:p>
          <a:p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 has </a:t>
            </a:r>
            <a:r>
              <a:rPr lang="es-ES" sz="2000" dirty="0" err="1" smtClean="0"/>
              <a:t>two</a:t>
            </a:r>
            <a:r>
              <a:rPr lang="es-ES" sz="2000" dirty="0" smtClean="0"/>
              <a:t> </a:t>
            </a:r>
            <a:r>
              <a:rPr lang="es-ES" sz="2000" dirty="0" err="1" smtClean="0"/>
              <a:t>campuses</a:t>
            </a:r>
            <a:r>
              <a:rPr lang="es-ES" sz="2000" dirty="0" smtClean="0"/>
              <a:t>: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main</a:t>
            </a:r>
            <a:r>
              <a:rPr lang="es-ES" sz="2000" dirty="0" smtClean="0"/>
              <a:t> campus City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located</a:t>
            </a:r>
            <a:r>
              <a:rPr lang="es-ES" sz="2000" dirty="0" smtClean="0"/>
              <a:t> in </a:t>
            </a:r>
            <a:r>
              <a:rPr lang="es-ES" sz="2000" b="1" dirty="0" smtClean="0"/>
              <a:t>Moncloa</a:t>
            </a:r>
            <a:r>
              <a:rPr lang="es-ES" sz="2000" dirty="0" smtClean="0"/>
              <a:t> (Madrid). </a:t>
            </a:r>
            <a:r>
              <a:rPr lang="es-ES" sz="2000" dirty="0" err="1" smtClean="0"/>
              <a:t>There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also</a:t>
            </a:r>
            <a:r>
              <a:rPr lang="es-ES" sz="2000" dirty="0" smtClean="0"/>
              <a:t> a </a:t>
            </a:r>
            <a:r>
              <a:rPr lang="es-ES" sz="2000" dirty="0" err="1" smtClean="0"/>
              <a:t>small</a:t>
            </a:r>
            <a:r>
              <a:rPr lang="es-ES" sz="2000" dirty="0" smtClean="0"/>
              <a:t> campus, </a:t>
            </a:r>
            <a:r>
              <a:rPr lang="es-ES" sz="2000" b="1" dirty="0" err="1" smtClean="0"/>
              <a:t>Somosaguas</a:t>
            </a:r>
            <a:r>
              <a:rPr lang="es-ES" sz="2000" b="1" dirty="0" smtClean="0"/>
              <a:t> </a:t>
            </a:r>
            <a:r>
              <a:rPr lang="es-ES" sz="2000" dirty="0" smtClean="0"/>
              <a:t>(Pozuelo de Alarcón - Madrid).</a:t>
            </a:r>
          </a:p>
          <a:p>
            <a:r>
              <a:rPr lang="es-ES" sz="2000" dirty="0" err="1" smtClean="0"/>
              <a:t>Branch</a:t>
            </a:r>
            <a:r>
              <a:rPr lang="es-ES" sz="2000" dirty="0" smtClean="0"/>
              <a:t> </a:t>
            </a:r>
            <a:r>
              <a:rPr lang="es-ES" sz="2000" dirty="0" err="1" smtClean="0"/>
              <a:t>libraries</a:t>
            </a:r>
            <a:r>
              <a:rPr lang="es-ES" sz="2000" dirty="0" smtClean="0"/>
              <a:t> are </a:t>
            </a:r>
            <a:r>
              <a:rPr lang="es-ES" sz="2000" dirty="0" err="1" smtClean="0"/>
              <a:t>responsible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direct</a:t>
            </a:r>
            <a:r>
              <a:rPr lang="es-ES" sz="2000" dirty="0" smtClean="0"/>
              <a:t> </a:t>
            </a:r>
            <a:r>
              <a:rPr lang="es-ES" sz="2000" dirty="0" err="1" smtClean="0"/>
              <a:t>impact</a:t>
            </a:r>
            <a:r>
              <a:rPr lang="es-ES" sz="2000" dirty="0" smtClean="0"/>
              <a:t> of </a:t>
            </a:r>
            <a:r>
              <a:rPr lang="es-ES" sz="2000" dirty="0" err="1" smtClean="0"/>
              <a:t>services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University</a:t>
            </a:r>
            <a:r>
              <a:rPr lang="es-ES" sz="2000" dirty="0" smtClean="0"/>
              <a:t> </a:t>
            </a:r>
            <a:r>
              <a:rPr lang="es-ES" sz="2000" dirty="0" err="1" smtClean="0"/>
              <a:t>community</a:t>
            </a:r>
            <a:r>
              <a:rPr lang="es-ES" sz="2000" dirty="0" smtClean="0"/>
              <a:t>. </a:t>
            </a:r>
            <a:r>
              <a:rPr lang="es-ES" sz="2000" dirty="0" err="1" smtClean="0"/>
              <a:t>They</a:t>
            </a:r>
            <a:r>
              <a:rPr lang="es-ES" sz="2000" dirty="0" smtClean="0"/>
              <a:t> are </a:t>
            </a:r>
            <a:r>
              <a:rPr lang="es-ES" sz="2000" dirty="0" err="1" smtClean="0"/>
              <a:t>distributed</a:t>
            </a:r>
            <a:r>
              <a:rPr lang="es-ES" sz="2000" dirty="0" smtClean="0"/>
              <a:t> </a:t>
            </a:r>
            <a:r>
              <a:rPr lang="es-ES" sz="2000" dirty="0" err="1" smtClean="0"/>
              <a:t>between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two</a:t>
            </a:r>
            <a:r>
              <a:rPr lang="es-ES" sz="2000" dirty="0" smtClean="0"/>
              <a:t> </a:t>
            </a:r>
            <a:r>
              <a:rPr lang="es-ES" sz="2000" dirty="0" err="1" smtClean="0"/>
              <a:t>campuses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In 2012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signed</a:t>
            </a:r>
            <a:r>
              <a:rPr lang="es-ES" sz="2000" dirty="0" smtClean="0"/>
              <a:t>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agreement</a:t>
            </a:r>
            <a:r>
              <a:rPr lang="es-ES" sz="2000" dirty="0" smtClean="0"/>
              <a:t> of </a:t>
            </a:r>
            <a:r>
              <a:rPr lang="es-ES" sz="2000" dirty="0" err="1" smtClean="0"/>
              <a:t>collaboration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library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b="1" dirty="0" smtClean="0"/>
              <a:t>AECID</a:t>
            </a:r>
            <a:r>
              <a:rPr lang="es-ES" sz="2000" dirty="0" smtClean="0"/>
              <a:t> (</a:t>
            </a:r>
            <a:r>
              <a:rPr lang="es-ES" sz="2000" dirty="0" err="1" smtClean="0"/>
              <a:t>Spanish</a:t>
            </a:r>
            <a:r>
              <a:rPr lang="es-ES" sz="2000" dirty="0" smtClean="0"/>
              <a:t> </a:t>
            </a:r>
            <a:r>
              <a:rPr lang="es-ES" sz="2000" dirty="0" err="1" smtClean="0"/>
              <a:t>Agency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international</a:t>
            </a:r>
            <a:r>
              <a:rPr lang="es-ES" sz="2000" dirty="0" smtClean="0"/>
              <a:t> </a:t>
            </a:r>
            <a:r>
              <a:rPr lang="es-ES" sz="2000" dirty="0" err="1" smtClean="0"/>
              <a:t>cooperation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development</a:t>
            </a:r>
            <a:r>
              <a:rPr lang="es-ES" sz="2000" dirty="0" smtClean="0"/>
              <a:t>) </a:t>
            </a:r>
            <a:r>
              <a:rPr lang="es-ES" sz="2000" dirty="0" err="1" smtClean="0"/>
              <a:t>which</a:t>
            </a:r>
            <a:r>
              <a:rPr lang="es-ES" sz="2000" dirty="0" smtClean="0"/>
              <a:t> has come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be</a:t>
            </a:r>
            <a:r>
              <a:rPr lang="es-ES" sz="2000" dirty="0" smtClean="0"/>
              <a:t> </a:t>
            </a:r>
            <a:r>
              <a:rPr lang="es-ES" sz="2000" dirty="0" err="1" smtClean="0"/>
              <a:t>associated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library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1573</Words>
  <Application>Microsoft Office PowerPoint</Application>
  <PresentationFormat>Presentación en pantalla (4:3)</PresentationFormat>
  <Paragraphs>167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Origen</vt:lpstr>
      <vt:lpstr>Complutense University Library of Madrid</vt:lpstr>
      <vt:lpstr>Madrid (Spain)</vt:lpstr>
      <vt:lpstr>Complutense University of Madrid</vt:lpstr>
      <vt:lpstr>History: XV - XVII</vt:lpstr>
      <vt:lpstr>Civil war (1936-1939)</vt:lpstr>
      <vt:lpstr>Some figures about UCM</vt:lpstr>
      <vt:lpstr>Complutense University of Madrid Library</vt:lpstr>
      <vt:lpstr>Some figures about library</vt:lpstr>
      <vt:lpstr>Organization</vt:lpstr>
      <vt:lpstr>Library services</vt:lpstr>
      <vt:lpstr>Library Cooperation</vt:lpstr>
      <vt:lpstr>Digital Library</vt:lpstr>
      <vt:lpstr>Digital Library: Complutense- Google</vt:lpstr>
      <vt:lpstr>Digital Library: Eprints…</vt:lpstr>
      <vt:lpstr>Education Library </vt:lpstr>
      <vt:lpstr>Some figures of Education Library</vt:lpstr>
      <vt:lpstr>One of my tasks: Chat Reference</vt:lpstr>
      <vt:lpstr>Chat Reference</vt:lpstr>
      <vt:lpstr>Chat Reference</vt:lpstr>
      <vt:lpstr>More information: videos (Youtube chanel)</vt:lpstr>
      <vt:lpstr>Thank you for your atention Děkuji   </vt:lpstr>
    </vt:vector>
  </TitlesOfParts>
  <Company>UCM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 Moreno Cañizares</dc:creator>
  <cp:lastModifiedBy>RommyArce</cp:lastModifiedBy>
  <cp:revision>213</cp:revision>
  <dcterms:created xsi:type="dcterms:W3CDTF">2009-05-13T12:07:38Z</dcterms:created>
  <dcterms:modified xsi:type="dcterms:W3CDTF">2014-09-02T23:09:43Z</dcterms:modified>
</cp:coreProperties>
</file>