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55" autoAdjust="0"/>
  </p:normalViewPr>
  <p:slideViewPr>
    <p:cSldViewPr>
      <p:cViewPr varScale="1">
        <p:scale>
          <a:sx n="80" d="100"/>
          <a:sy n="80" d="100"/>
        </p:scale>
        <p:origin x="-84" y="-3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6C2A2-BBF1-4292-AE54-53DBAA159B32}" type="datetimeFigureOut">
              <a:rPr lang="sv-SE" smtClean="0"/>
              <a:t>2014-09-03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512AF-CC7C-40FF-A4C0-0A8AC692CA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61778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0B407-8A39-401B-A0DD-9046A6CC51DF}" type="datetimeFigureOut">
              <a:rPr lang="sv-SE" smtClean="0"/>
              <a:pPr/>
              <a:t>2014-09-03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BF130-02C6-4E0D-B712-24E45B9F673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1176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BF130-02C6-4E0D-B712-24E45B9F6736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4280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BF130-02C6-4E0D-B712-24E45B9F6736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8177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BF130-02C6-4E0D-B712-24E45B9F6736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805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 smtClean="0"/>
              <a:t>We</a:t>
            </a:r>
            <a:r>
              <a:rPr lang="sv-SE" dirty="0" smtClean="0"/>
              <a:t> got a new campus 2008 so </a:t>
            </a:r>
            <a:r>
              <a:rPr lang="sv-SE" dirty="0" err="1" smtClean="0"/>
              <a:t>it´s</a:t>
            </a:r>
            <a:r>
              <a:rPr lang="sv-SE" dirty="0" smtClean="0"/>
              <a:t> a real new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female</a:t>
            </a:r>
            <a:r>
              <a:rPr lang="sv-SE" baseline="0" dirty="0" smtClean="0"/>
              <a:t> vice </a:t>
            </a:r>
            <a:r>
              <a:rPr lang="sv-SE" baseline="0" dirty="0" err="1" smtClean="0"/>
              <a:t>chancellor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BF130-02C6-4E0D-B712-24E45B9F6736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589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BF130-02C6-4E0D-B712-24E45B9F6736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4924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BF130-02C6-4E0D-B712-24E45B9F6736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520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 err="1" smtClean="0"/>
              <a:t>Subjects</a:t>
            </a:r>
            <a:endParaRPr lang="sv-S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BF130-02C6-4E0D-B712-24E45B9F6736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731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100 new  </a:t>
            </a:r>
            <a:r>
              <a:rPr lang="sv-SE" dirty="0" err="1" smtClean="0"/>
              <a:t>nurses</a:t>
            </a:r>
            <a:r>
              <a:rPr lang="sv-SE" baseline="0" dirty="0" smtClean="0"/>
              <a:t> student </a:t>
            </a:r>
            <a:r>
              <a:rPr lang="sv-SE" baseline="0" dirty="0" err="1" smtClean="0"/>
              <a:t>every</a:t>
            </a:r>
            <a:r>
              <a:rPr lang="sv-SE" baseline="0" dirty="0" smtClean="0"/>
              <a:t> semester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BF130-02C6-4E0D-B712-24E45B9F6736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174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WIL and PT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 smtClean="0"/>
              <a:t>Welding</a:t>
            </a:r>
            <a:r>
              <a:rPr lang="sv-SE" dirty="0" smtClean="0"/>
              <a:t> and </a:t>
            </a:r>
            <a:r>
              <a:rPr lang="sv-SE" dirty="0" err="1" smtClean="0"/>
              <a:t>robotics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BF130-02C6-4E0D-B712-24E45B9F6736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9357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BF130-02C6-4E0D-B712-24E45B9F6736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306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BF130-02C6-4E0D-B712-24E45B9F6736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042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816" y="35078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29816" y="459581"/>
            <a:ext cx="5486400" cy="30482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9816" y="386789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7158" y="4726798"/>
            <a:ext cx="571504" cy="273844"/>
          </a:xfrm>
          <a:prstGeom prst="rect">
            <a:avLst/>
          </a:prstGeom>
        </p:spPr>
        <p:txBody>
          <a:bodyPr/>
          <a:lstStyle/>
          <a:p>
            <a:fld id="{A09EB5E6-DD9B-4E55-B380-279BADA08FC6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16" y="1419622"/>
            <a:ext cx="7113984" cy="2932397"/>
          </a:xfrm>
        </p:spPr>
        <p:txBody>
          <a:bodyPr/>
          <a:lstStyle>
            <a:lvl1pPr>
              <a:spcBef>
                <a:spcPts val="200"/>
              </a:spcBef>
              <a:defRPr sz="1800"/>
            </a:lvl1pPr>
            <a:lvl2pPr>
              <a:spcBef>
                <a:spcPts val="200"/>
              </a:spcBef>
              <a:defRPr sz="1700"/>
            </a:lvl2pPr>
            <a:lvl3pPr>
              <a:spcBef>
                <a:spcPts val="200"/>
              </a:spcBef>
              <a:defRPr sz="1700"/>
            </a:lvl3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29812" y="627534"/>
            <a:ext cx="714258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7158" y="4726798"/>
            <a:ext cx="571504" cy="273844"/>
          </a:xfrm>
          <a:prstGeom prst="rect">
            <a:avLst/>
          </a:prstGeom>
        </p:spPr>
        <p:txBody>
          <a:bodyPr/>
          <a:lstStyle/>
          <a:p>
            <a:fld id="{A09EB5E6-DD9B-4E55-B380-279BADA08FC6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16" y="1419623"/>
            <a:ext cx="7113984" cy="2932397"/>
          </a:xfrm>
        </p:spPr>
        <p:txBody>
          <a:bodyPr/>
          <a:lstStyle>
            <a:lvl1pPr>
              <a:spcBef>
                <a:spcPts val="200"/>
              </a:spcBef>
              <a:defRPr sz="1800"/>
            </a:lvl1pPr>
            <a:lvl2pPr>
              <a:spcBef>
                <a:spcPts val="200"/>
              </a:spcBef>
              <a:defRPr sz="1700"/>
            </a:lvl2pPr>
            <a:lvl3pPr>
              <a:spcBef>
                <a:spcPts val="200"/>
              </a:spcBef>
              <a:defRPr sz="17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029813" y="627534"/>
            <a:ext cx="714258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7159" y="4726799"/>
            <a:ext cx="571504" cy="273844"/>
          </a:xfrm>
          <a:prstGeom prst="rect">
            <a:avLst/>
          </a:prstGeom>
        </p:spPr>
        <p:txBody>
          <a:bodyPr/>
          <a:lstStyle/>
          <a:p>
            <a:fld id="{A09EB5E6-DD9B-4E55-B380-279BADA08FC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8820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084DE6B-5427-4C98-8077-E654347EF96E}" type="datetimeFigureOut">
              <a:rPr lang="sv-SE" smtClean="0"/>
              <a:t>2014-09-03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CF6FA-9760-4982-90EE-51107CF269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29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991B906-0B0D-486D-8780-7F5F10CD8191}" type="datetimeFigureOut">
              <a:rPr lang="sv-SE" smtClean="0"/>
              <a:t>2014-09-03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A7F6D-0FCE-49FC-8D73-752BD789B4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168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5004" y="627534"/>
            <a:ext cx="698477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608" y="1419622"/>
            <a:ext cx="6984776" cy="2932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7158" y="4726798"/>
            <a:ext cx="571504" cy="273844"/>
          </a:xfrm>
          <a:prstGeom prst="rect">
            <a:avLst/>
          </a:prstGeom>
        </p:spPr>
        <p:txBody>
          <a:bodyPr/>
          <a:lstStyle>
            <a:lvl1pPr>
              <a:defRPr sz="1000" i="1" u="none">
                <a:latin typeface="Arial" pitchFamily="34" charset="0"/>
                <a:cs typeface="Arial" pitchFamily="34" charset="0"/>
              </a:defRPr>
            </a:lvl1pPr>
          </a:lstStyle>
          <a:p>
            <a:fld id="{A09EB5E6-DD9B-4E55-B380-279BADA08FC6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8" r:id="rId3"/>
    <p:sldLayoutId id="2147483659" r:id="rId4"/>
    <p:sldLayoutId id="2147483660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"/>
        </a:spcBef>
        <a:buClr>
          <a:srgbClr val="3CA7D8"/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200"/>
        </a:spcBef>
        <a:buClr>
          <a:srgbClr val="3CA7D8"/>
        </a:buClr>
        <a:buFont typeface="Courier New" pitchFamily="49" charset="0"/>
        <a:buChar char="o"/>
        <a:defRPr sz="17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200"/>
        </a:spcBef>
        <a:buClr>
          <a:srgbClr val="3CA7D8"/>
        </a:buClr>
        <a:buFont typeface="Arial" pitchFamily="34" charset="0"/>
        <a:buChar char="•"/>
        <a:defRPr sz="17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3CA7D8"/>
        </a:buClr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3CA7D8"/>
        </a:buClr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youtube.com/watch?v=2-0xqC77Xk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hv.se.libguides.com/engineeri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8"/>
            <a:ext cx="1714500" cy="2571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64" y="2355726"/>
            <a:ext cx="1796819" cy="2695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0" b="33567"/>
          <a:stretch/>
        </p:blipFill>
        <p:spPr>
          <a:xfrm>
            <a:off x="1957563" y="123478"/>
            <a:ext cx="3622549" cy="2102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0" b="3599"/>
          <a:stretch/>
        </p:blipFill>
        <p:spPr>
          <a:xfrm>
            <a:off x="107504" y="2817092"/>
            <a:ext cx="1714500" cy="2233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"/>
          <a:stretch/>
        </p:blipFill>
        <p:spPr>
          <a:xfrm>
            <a:off x="3865613" y="2355726"/>
            <a:ext cx="1714499" cy="26952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b="2838"/>
          <a:stretch/>
        </p:blipFill>
        <p:spPr>
          <a:xfrm>
            <a:off x="5717310" y="123480"/>
            <a:ext cx="3315746" cy="49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2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8"/>
            <a:ext cx="4320480" cy="2880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32684"/>
          <a:stretch/>
        </p:blipFill>
        <p:spPr>
          <a:xfrm>
            <a:off x="107505" y="3113346"/>
            <a:ext cx="3786119" cy="19186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50" y="3122016"/>
            <a:ext cx="2864917" cy="1909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"/>
          <a:stretch/>
        </p:blipFill>
        <p:spPr>
          <a:xfrm>
            <a:off x="4564299" y="123478"/>
            <a:ext cx="4472198" cy="2880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1594" y="3391698"/>
            <a:ext cx="1775770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b="1" dirty="0"/>
              <a:t>Trollhättan</a:t>
            </a:r>
          </a:p>
          <a:p>
            <a:r>
              <a:rPr lang="sv-SE" sz="1200" dirty="0"/>
              <a:t>A small </a:t>
            </a:r>
            <a:r>
              <a:rPr lang="sv-SE" sz="1200" dirty="0" err="1"/>
              <a:t>town</a:t>
            </a:r>
            <a:r>
              <a:rPr lang="sv-SE" sz="1200" dirty="0"/>
              <a:t> in the </a:t>
            </a:r>
            <a:r>
              <a:rPr lang="sv-SE" sz="1200" dirty="0" err="1"/>
              <a:t>south</a:t>
            </a:r>
            <a:r>
              <a:rPr lang="sv-SE" sz="1200" dirty="0"/>
              <a:t> central </a:t>
            </a:r>
            <a:r>
              <a:rPr lang="sv-SE" sz="1200" dirty="0" err="1" smtClean="0"/>
              <a:t>of</a:t>
            </a:r>
            <a:r>
              <a:rPr lang="sv-SE" sz="1200" smtClean="0"/>
              <a:t> Sweden</a:t>
            </a:r>
            <a:r>
              <a:rPr lang="sv-SE" sz="1200" dirty="0"/>
              <a:t>, </a:t>
            </a:r>
            <a:r>
              <a:rPr lang="sv-SE" sz="1200" dirty="0" err="1"/>
              <a:t>approximately</a:t>
            </a:r>
            <a:r>
              <a:rPr lang="sv-SE" sz="1200" dirty="0"/>
              <a:t> 60.000 </a:t>
            </a:r>
            <a:r>
              <a:rPr lang="sv-SE" sz="1200" dirty="0" err="1"/>
              <a:t>inhabitants</a:t>
            </a:r>
            <a:endParaRPr lang="sv-SE" sz="1200" dirty="0"/>
          </a:p>
          <a:p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22973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100" dirty="0" smtClean="0"/>
              <a:t/>
            </a:r>
            <a:br>
              <a:rPr lang="sv-SE" sz="3100" dirty="0" smtClean="0"/>
            </a:br>
            <a:r>
              <a:rPr lang="sv-SE" sz="3100" dirty="0" err="1" smtClean="0"/>
              <a:t>Our</a:t>
            </a:r>
            <a:r>
              <a:rPr lang="sv-SE" sz="3100" dirty="0" smtClean="0"/>
              <a:t> </a:t>
            </a:r>
            <a:r>
              <a:rPr lang="sv-SE" sz="3100" dirty="0" err="1" smtClean="0"/>
              <a:t>library</a:t>
            </a:r>
            <a:r>
              <a:rPr lang="sv-SE" sz="3100" dirty="0" smtClean="0"/>
              <a:t> </a:t>
            </a:r>
            <a:r>
              <a:rPr lang="sv-SE" sz="3100" dirty="0"/>
              <a:t>-</a:t>
            </a:r>
            <a:r>
              <a:rPr lang="sv-SE" sz="3100" dirty="0" smtClean="0"/>
              <a:t>  				in short   </a:t>
            </a:r>
            <a:r>
              <a:rPr lang="sv-SE" dirty="0" smtClean="0"/>
              <a:t>	</a:t>
            </a:r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1058416" y="1419622"/>
            <a:ext cx="7113984" cy="3528392"/>
          </a:xfrm>
        </p:spPr>
        <p:txBody>
          <a:bodyPr>
            <a:normAutofit fontScale="55000" lnSpcReduction="20000"/>
          </a:bodyPr>
          <a:lstStyle/>
          <a:p>
            <a:r>
              <a:rPr lang="sv-SE" sz="4000" dirty="0" err="1"/>
              <a:t>Two</a:t>
            </a:r>
            <a:r>
              <a:rPr lang="sv-SE" sz="4000" dirty="0"/>
              <a:t> </a:t>
            </a:r>
            <a:r>
              <a:rPr lang="sv-SE" sz="4000" dirty="0" err="1"/>
              <a:t>floors</a:t>
            </a:r>
            <a:r>
              <a:rPr lang="sv-SE" sz="4000" dirty="0"/>
              <a:t> in the </a:t>
            </a:r>
            <a:r>
              <a:rPr lang="sv-SE" sz="4000" dirty="0" err="1"/>
              <a:t>middle</a:t>
            </a:r>
            <a:r>
              <a:rPr lang="sv-SE" sz="4000" dirty="0"/>
              <a:t> </a:t>
            </a:r>
            <a:r>
              <a:rPr lang="sv-SE" sz="4000" dirty="0" err="1"/>
              <a:t>of</a:t>
            </a:r>
            <a:r>
              <a:rPr lang="sv-SE" sz="4000" dirty="0"/>
              <a:t> the </a:t>
            </a:r>
            <a:r>
              <a:rPr lang="sv-SE" sz="4000" dirty="0" err="1"/>
              <a:t>building</a:t>
            </a:r>
            <a:r>
              <a:rPr lang="sv-SE" sz="4000" dirty="0"/>
              <a:t>.</a:t>
            </a:r>
          </a:p>
          <a:p>
            <a:r>
              <a:rPr lang="sv-SE" sz="4000" dirty="0"/>
              <a:t>11 </a:t>
            </a:r>
            <a:r>
              <a:rPr lang="sv-SE" sz="4000" dirty="0" err="1"/>
              <a:t>librarians</a:t>
            </a:r>
            <a:r>
              <a:rPr lang="sv-SE" sz="4000" dirty="0"/>
              <a:t> and </a:t>
            </a:r>
            <a:r>
              <a:rPr lang="sv-SE" sz="4000" dirty="0" smtClean="0"/>
              <a:t>4 </a:t>
            </a:r>
            <a:r>
              <a:rPr lang="sv-SE" sz="4000" dirty="0" err="1" smtClean="0"/>
              <a:t>library</a:t>
            </a:r>
            <a:r>
              <a:rPr lang="sv-SE" sz="4000" dirty="0" smtClean="0"/>
              <a:t> </a:t>
            </a:r>
            <a:r>
              <a:rPr lang="sv-SE" sz="4000" dirty="0" err="1" smtClean="0"/>
              <a:t>assistants</a:t>
            </a:r>
            <a:endParaRPr lang="sv-SE" sz="4000" dirty="0"/>
          </a:p>
          <a:p>
            <a:r>
              <a:rPr lang="sv-SE" sz="4000" dirty="0"/>
              <a:t>Aleph </a:t>
            </a:r>
            <a:r>
              <a:rPr lang="cs-CZ" sz="4000" dirty="0" smtClean="0"/>
              <a:t>and Primo</a:t>
            </a:r>
            <a:endParaRPr lang="sv-SE" sz="4000" dirty="0"/>
          </a:p>
          <a:p>
            <a:r>
              <a:rPr lang="sv-SE" sz="4000" dirty="0"/>
              <a:t>Dewey </a:t>
            </a:r>
            <a:r>
              <a:rPr lang="sv-SE" sz="4000" dirty="0" smtClean="0"/>
              <a:t>our classification system – also on shelf</a:t>
            </a:r>
            <a:endParaRPr lang="sv-SE" sz="4000" dirty="0"/>
          </a:p>
          <a:p>
            <a:r>
              <a:rPr lang="sv-SE" sz="4000" dirty="0"/>
              <a:t>About </a:t>
            </a:r>
            <a:r>
              <a:rPr lang="cs-CZ" sz="4000" dirty="0" smtClean="0"/>
              <a:t>5</a:t>
            </a:r>
            <a:r>
              <a:rPr lang="sv-SE" sz="4000" dirty="0" smtClean="0"/>
              <a:t>0 </a:t>
            </a:r>
            <a:r>
              <a:rPr lang="sv-SE" sz="4000" dirty="0"/>
              <a:t>000 titles in </a:t>
            </a:r>
            <a:r>
              <a:rPr lang="sv-SE" sz="4000" dirty="0" smtClean="0"/>
              <a:t>physical items</a:t>
            </a:r>
            <a:endParaRPr lang="sv-SE" sz="4000" dirty="0"/>
          </a:p>
          <a:p>
            <a:r>
              <a:rPr lang="sv-SE" sz="4000" dirty="0" err="1"/>
              <a:t>We</a:t>
            </a:r>
            <a:r>
              <a:rPr lang="sv-SE" sz="4000" dirty="0"/>
              <a:t> </a:t>
            </a:r>
            <a:r>
              <a:rPr lang="sv-SE" sz="4000" dirty="0" err="1"/>
              <a:t>invest</a:t>
            </a:r>
            <a:r>
              <a:rPr lang="sv-SE" sz="4000" dirty="0"/>
              <a:t> in </a:t>
            </a:r>
            <a:r>
              <a:rPr lang="sv-SE" sz="4000" dirty="0" err="1"/>
              <a:t>electronic</a:t>
            </a:r>
            <a:r>
              <a:rPr lang="sv-SE" sz="4000" dirty="0"/>
              <a:t> media, E-journals and E-</a:t>
            </a:r>
            <a:r>
              <a:rPr lang="sv-SE" sz="4000" dirty="0" err="1"/>
              <a:t>books</a:t>
            </a:r>
            <a:endParaRPr lang="sv-SE" sz="4000" b="1" dirty="0"/>
          </a:p>
          <a:p>
            <a:r>
              <a:rPr lang="sv-SE" sz="4000" dirty="0" err="1"/>
              <a:t>We</a:t>
            </a:r>
            <a:r>
              <a:rPr lang="sv-SE" sz="4000" dirty="0"/>
              <a:t> </a:t>
            </a:r>
            <a:r>
              <a:rPr lang="sv-SE" sz="4000" dirty="0" err="1"/>
              <a:t>subscribe</a:t>
            </a:r>
            <a:r>
              <a:rPr lang="sv-SE" sz="4000" dirty="0"/>
              <a:t> to 50-60 </a:t>
            </a:r>
            <a:r>
              <a:rPr lang="sv-SE" sz="4000" dirty="0" err="1"/>
              <a:t>databases</a:t>
            </a:r>
            <a:r>
              <a:rPr lang="sv-SE" sz="4000" dirty="0"/>
              <a:t> in different </a:t>
            </a:r>
            <a:r>
              <a:rPr lang="sv-SE" sz="4000" dirty="0" err="1"/>
              <a:t>subjects</a:t>
            </a:r>
            <a:endParaRPr lang="sv-SE" sz="4000" dirty="0"/>
          </a:p>
          <a:p>
            <a:r>
              <a:rPr lang="sv-SE" sz="4000" dirty="0" smtClean="0"/>
              <a:t>We teach information literacy about 300 hours per year</a:t>
            </a:r>
            <a:r>
              <a:rPr lang="sv-SE" sz="2400" dirty="0" smtClean="0"/>
              <a:t>  </a:t>
            </a:r>
            <a:endParaRPr lang="cs-CZ" sz="2400" dirty="0" smtClean="0"/>
          </a:p>
          <a:p>
            <a:r>
              <a:rPr lang="cs-CZ" sz="2400" dirty="0" smtClean="0"/>
              <a:t>BB  </a:t>
            </a:r>
            <a:r>
              <a:rPr lang="cs-CZ" sz="2400" dirty="0" err="1" smtClean="0"/>
              <a:t>twitter</a:t>
            </a:r>
            <a:r>
              <a:rPr lang="cs-CZ" sz="2400" dirty="0" smtClean="0"/>
              <a:t>  </a:t>
            </a:r>
            <a:r>
              <a:rPr lang="cs-CZ" sz="2400" dirty="0" err="1" smtClean="0"/>
              <a:t>fb</a:t>
            </a:r>
            <a:r>
              <a:rPr lang="cs-CZ" sz="2400" smtClean="0"/>
              <a:t>  chat  ezproxy</a:t>
            </a:r>
            <a:endParaRPr lang="cs-CZ" sz="2400" dirty="0" smtClean="0"/>
          </a:p>
          <a:p>
            <a:endParaRPr lang="sv-SE" sz="2400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720714"/>
            <a:ext cx="2769535" cy="57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29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5576" y="627534"/>
            <a:ext cx="7416824" cy="857250"/>
          </a:xfrm>
        </p:spPr>
        <p:txBody>
          <a:bodyPr>
            <a:normAutofit/>
          </a:bodyPr>
          <a:lstStyle/>
          <a:p>
            <a:r>
              <a:rPr lang="sv-SE" dirty="0" smtClean="0"/>
              <a:t>A visit to </a:t>
            </a:r>
            <a:r>
              <a:rPr lang="sv-SE" dirty="0" err="1" smtClean="0"/>
              <a:t>our</a:t>
            </a:r>
            <a:r>
              <a:rPr lang="sv-SE" dirty="0" smtClean="0"/>
              <a:t> </a:t>
            </a:r>
            <a:r>
              <a:rPr lang="sv-SE" dirty="0" err="1" smtClean="0"/>
              <a:t>library</a:t>
            </a:r>
            <a:r>
              <a:rPr lang="sv-SE" dirty="0" smtClean="0"/>
              <a:t> 	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>
              <a:hlinkClick r:id=""/>
            </a:endParaRPr>
          </a:p>
          <a:p>
            <a:r>
              <a:rPr lang="sv-SE" dirty="0" smtClean="0">
                <a:hlinkClick r:id=""/>
              </a:rPr>
              <a:t>https</a:t>
            </a:r>
            <a:r>
              <a:rPr lang="sv-SE" dirty="0">
                <a:hlinkClick r:id="rId2"/>
              </a:rPr>
              <a:t>://</a:t>
            </a:r>
            <a:r>
              <a:rPr lang="sv-SE" dirty="0" smtClean="0">
                <a:hlinkClick r:id="rId2"/>
              </a:rPr>
              <a:t>www.youtube.com/watch?v=2-0xqC77Xk4</a:t>
            </a:r>
            <a:endParaRPr lang="sv-SE" dirty="0" smtClean="0"/>
          </a:p>
          <a:p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06" y="477440"/>
            <a:ext cx="2426494" cy="50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43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628650" y="627534"/>
            <a:ext cx="7371130" cy="8572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Use </a:t>
            </a:r>
            <a:r>
              <a:rPr lang="en-US" sz="2400" dirty="0"/>
              <a:t>your mobile device academically</a:t>
            </a:r>
            <a:r>
              <a:rPr lang="en-US" sz="2400" dirty="0" smtClean="0"/>
              <a:t>! </a:t>
            </a:r>
            <a:r>
              <a:rPr lang="en-US" sz="1800" dirty="0"/>
              <a:t>New project</a:t>
            </a:r>
            <a:endParaRPr lang="sv-SE" sz="1800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University </a:t>
            </a:r>
            <a:r>
              <a:rPr lang="en-US" dirty="0" smtClean="0"/>
              <a:t>library </a:t>
            </a:r>
            <a:r>
              <a:rPr lang="en-US" dirty="0"/>
              <a:t>regularly arranges seminars on usage of tablets and smartphones in the academic life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/>
              <a:t>We demonstrate ways to read articles and books on mobile devices, and give off tips on useful apps to use for example note-taking. We also discuss the usage of cloud-services and the problematic usage rights around e-books</a:t>
            </a:r>
            <a:r>
              <a:rPr lang="en-US" sz="1400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latshållare för innehåll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7769" y="1800999"/>
            <a:ext cx="3128963" cy="2543175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5007769" y="1524000"/>
            <a:ext cx="1276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err="1"/>
              <a:t>such</a:t>
            </a:r>
            <a:r>
              <a:rPr lang="sv-SE" sz="1350" dirty="0"/>
              <a:t> as</a:t>
            </a:r>
          </a:p>
        </p:txBody>
      </p:sp>
    </p:spTree>
    <p:extLst>
      <p:ext uri="{BB962C8B-B14F-4D97-AF65-F5344CB8AC3E}">
        <p14:creationId xmlns:p14="http://schemas.microsoft.com/office/powerpoint/2010/main" val="3640811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975" y="371197"/>
            <a:ext cx="4933950" cy="452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71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>
                <a:hlinkClick r:id="rId2"/>
              </a:rPr>
              <a:t>http://</a:t>
            </a:r>
            <a:r>
              <a:rPr lang="sv-SE" dirty="0" smtClean="0">
                <a:hlinkClick r:id="rId2"/>
              </a:rPr>
              <a:t>hv.se.libguides.com/engineering</a:t>
            </a:r>
            <a:endParaRPr lang="sv-SE" dirty="0" smtClean="0"/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73844"/>
            <a:ext cx="7008019" cy="11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60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3569" y="3154380"/>
            <a:ext cx="5486400" cy="425054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University West</a:t>
            </a:r>
            <a:endParaRPr lang="sv-SE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b="4120"/>
          <a:stretch>
            <a:fillRect/>
          </a:stretch>
        </p:blipFill>
        <p:spPr>
          <a:xfrm>
            <a:off x="769300" y="461060"/>
            <a:ext cx="4882821" cy="2712921"/>
          </a:xfrm>
        </p:spPr>
      </p:pic>
      <p:sp>
        <p:nvSpPr>
          <p:cNvPr id="6" name="Content Placeholder 5"/>
          <p:cNvSpPr>
            <a:spLocks noGrp="1"/>
          </p:cNvSpPr>
          <p:nvPr>
            <p:ph type="body" sz="half" idx="2"/>
          </p:nvPr>
        </p:nvSpPr>
        <p:spPr>
          <a:xfrm>
            <a:off x="683569" y="3514420"/>
            <a:ext cx="7835149" cy="1152128"/>
          </a:xfrm>
        </p:spPr>
        <p:txBody>
          <a:bodyPr>
            <a:noAutofit/>
          </a:bodyPr>
          <a:lstStyle/>
          <a:p>
            <a:r>
              <a:rPr lang="sv-SE" dirty="0" err="1"/>
              <a:t>Founded</a:t>
            </a:r>
            <a:r>
              <a:rPr lang="sv-SE" dirty="0"/>
              <a:t> in 1990</a:t>
            </a:r>
          </a:p>
          <a:p>
            <a:r>
              <a:rPr lang="sv-SE" dirty="0"/>
              <a:t>Vice Chancellor: Professor Kerstin </a:t>
            </a:r>
            <a:r>
              <a:rPr lang="sv-SE" dirty="0" smtClean="0"/>
              <a:t>Norén</a:t>
            </a:r>
            <a:endParaRPr lang="sv-SE" dirty="0"/>
          </a:p>
          <a:p>
            <a:r>
              <a:rPr lang="sv-SE" dirty="0"/>
              <a:t>Pro-Vice Chancellor: Jan </a:t>
            </a:r>
            <a:r>
              <a:rPr lang="sv-SE" dirty="0" err="1"/>
              <a:t>Theliander</a:t>
            </a:r>
            <a:endParaRPr lang="sv-SE" dirty="0"/>
          </a:p>
          <a:p>
            <a:r>
              <a:rPr lang="sv-SE" dirty="0" err="1"/>
              <a:t>Chairman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board: </a:t>
            </a:r>
            <a:r>
              <a:rPr lang="sv-SE" dirty="0" smtClean="0"/>
              <a:t>Eva Eriksson, </a:t>
            </a:r>
            <a:r>
              <a:rPr lang="sv-SE" dirty="0"/>
              <a:t>former </a:t>
            </a:r>
            <a:r>
              <a:rPr lang="sv-SE" dirty="0" err="1"/>
              <a:t>Member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smtClean="0"/>
              <a:t>Parlament</a:t>
            </a:r>
            <a:endParaRPr lang="sv-SE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42890" y="4726799"/>
            <a:ext cx="571504" cy="273844"/>
          </a:xfrm>
        </p:spPr>
        <p:txBody>
          <a:bodyPr/>
          <a:lstStyle/>
          <a:p>
            <a:fld id="{A09EB5E6-DD9B-4E55-B380-279BADA08FC6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11938" r="12068" b="11938"/>
          <a:stretch/>
        </p:blipFill>
        <p:spPr bwMode="auto">
          <a:xfrm>
            <a:off x="5940154" y="459580"/>
            <a:ext cx="1910831" cy="27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7" r="18214" b="14658"/>
          <a:stretch/>
        </p:blipFill>
        <p:spPr>
          <a:xfrm>
            <a:off x="755577" y="459580"/>
            <a:ext cx="4896544" cy="27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0" b="19673"/>
          <a:stretch/>
        </p:blipFill>
        <p:spPr>
          <a:xfrm>
            <a:off x="755577" y="459580"/>
            <a:ext cx="4896544" cy="27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59153" y="2879888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Kerstin Norén</a:t>
            </a:r>
          </a:p>
        </p:txBody>
      </p:sp>
    </p:spTree>
    <p:extLst>
      <p:ext uri="{BB962C8B-B14F-4D97-AF65-F5344CB8AC3E}">
        <p14:creationId xmlns:p14="http://schemas.microsoft.com/office/powerpoint/2010/main" val="1125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408" y="1923678"/>
            <a:ext cx="7113984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600" dirty="0"/>
              <a:t>The </a:t>
            </a:r>
            <a:r>
              <a:rPr lang="sv-SE" sz="1600" dirty="0" err="1"/>
              <a:t>identity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the </a:t>
            </a:r>
            <a:r>
              <a:rPr lang="sv-SE" sz="1600" dirty="0" err="1"/>
              <a:t>university</a:t>
            </a:r>
            <a:r>
              <a:rPr lang="sv-SE" sz="1600" dirty="0"/>
              <a:t> is </a:t>
            </a:r>
            <a:r>
              <a:rPr lang="sv-SE" sz="1600" dirty="0" err="1"/>
              <a:t>based</a:t>
            </a:r>
            <a:r>
              <a:rPr lang="sv-SE" sz="1600" dirty="0"/>
              <a:t> on a </a:t>
            </a:r>
            <a:r>
              <a:rPr lang="sv-SE" sz="1600" dirty="0" err="1"/>
              <a:t>clear</a:t>
            </a:r>
            <a:r>
              <a:rPr lang="sv-SE" sz="1600" dirty="0"/>
              <a:t> focus on </a:t>
            </a:r>
            <a:r>
              <a:rPr lang="sv-SE" sz="1600" dirty="0" err="1"/>
              <a:t>education</a:t>
            </a:r>
            <a:r>
              <a:rPr lang="sv-SE" sz="1600" dirty="0"/>
              <a:t>, </a:t>
            </a:r>
            <a:r>
              <a:rPr lang="sv-SE" sz="1600" dirty="0" err="1"/>
              <a:t>work</a:t>
            </a:r>
            <a:r>
              <a:rPr lang="sv-SE" sz="1600" dirty="0"/>
              <a:t> </a:t>
            </a:r>
            <a:r>
              <a:rPr lang="sv-SE" sz="1600" dirty="0" err="1"/>
              <a:t>integrated</a:t>
            </a:r>
            <a:r>
              <a:rPr lang="sv-SE" sz="1600" dirty="0"/>
              <a:t> </a:t>
            </a:r>
            <a:r>
              <a:rPr lang="sv-SE" sz="1600" dirty="0" err="1"/>
              <a:t>learning</a:t>
            </a:r>
            <a:r>
              <a:rPr lang="sv-SE" sz="1600" dirty="0"/>
              <a:t> and research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high</a:t>
            </a:r>
            <a:r>
              <a:rPr lang="sv-SE" sz="1600" dirty="0"/>
              <a:t> international </a:t>
            </a:r>
            <a:r>
              <a:rPr lang="sv-SE" sz="1600" dirty="0" err="1"/>
              <a:t>quality</a:t>
            </a:r>
            <a:r>
              <a:rPr lang="sv-SE" sz="1600" dirty="0"/>
              <a:t> </a:t>
            </a:r>
            <a:r>
              <a:rPr lang="sv-SE" sz="1600" dirty="0" err="1"/>
              <a:t>which</a:t>
            </a:r>
            <a:r>
              <a:rPr lang="sv-SE" sz="1600" dirty="0"/>
              <a:t> is </a:t>
            </a:r>
            <a:r>
              <a:rPr lang="sv-SE" sz="1600" dirty="0" err="1"/>
              <a:t>both</a:t>
            </a:r>
            <a:r>
              <a:rPr lang="sv-SE" sz="1600" dirty="0"/>
              <a:t> </a:t>
            </a:r>
            <a:r>
              <a:rPr lang="sv-SE" sz="1600" dirty="0" err="1"/>
              <a:t>applicable</a:t>
            </a:r>
            <a:r>
              <a:rPr lang="sv-SE" sz="1600" dirty="0"/>
              <a:t> and </a:t>
            </a:r>
            <a:r>
              <a:rPr lang="sv-SE" sz="1600" dirty="0" err="1"/>
              <a:t>close</a:t>
            </a:r>
            <a:r>
              <a:rPr lang="sv-SE" sz="1600" dirty="0"/>
              <a:t> </a:t>
            </a:r>
            <a:r>
              <a:rPr lang="sv-SE" sz="1600" dirty="0" err="1"/>
              <a:t>to</a:t>
            </a:r>
            <a:r>
              <a:rPr lang="sv-SE" sz="1600" dirty="0"/>
              <a:t> the </a:t>
            </a:r>
            <a:r>
              <a:rPr lang="sv-SE" sz="1600" dirty="0" err="1"/>
              <a:t>labour</a:t>
            </a:r>
            <a:r>
              <a:rPr lang="sv-SE" sz="1600" dirty="0"/>
              <a:t> market.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B5E6-DD9B-4E55-B380-279BADA08FC6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971601" y="987574"/>
            <a:ext cx="7142588" cy="857250"/>
          </a:xfrm>
        </p:spPr>
        <p:txBody>
          <a:bodyPr>
            <a:normAutofit/>
          </a:bodyPr>
          <a:lstStyle/>
          <a:p>
            <a:r>
              <a:rPr lang="sv-SE" sz="3200" dirty="0">
                <a:cs typeface="Arial" pitchFamily="34" charset="0"/>
              </a:rPr>
              <a:t>A </a:t>
            </a:r>
            <a:r>
              <a:rPr lang="sv-SE" sz="3200" dirty="0" err="1">
                <a:cs typeface="Arial" pitchFamily="34" charset="0"/>
              </a:rPr>
              <a:t>dynamic</a:t>
            </a:r>
            <a:r>
              <a:rPr lang="sv-SE" sz="3200" dirty="0">
                <a:cs typeface="Arial" pitchFamily="34" charset="0"/>
              </a:rPr>
              <a:t> </a:t>
            </a:r>
            <a:r>
              <a:rPr lang="sv-SE" sz="3200" dirty="0" err="1">
                <a:cs typeface="Arial" pitchFamily="34" charset="0"/>
              </a:rPr>
              <a:t>university</a:t>
            </a:r>
            <a:endParaRPr lang="sv-SE" sz="3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4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9813" y="627534"/>
            <a:ext cx="7358612" cy="857250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profile</a:t>
            </a:r>
            <a:r>
              <a:rPr lang="sv-SE" dirty="0"/>
              <a:t> </a:t>
            </a:r>
            <a:r>
              <a:rPr lang="sv-SE" dirty="0" smtClean="0"/>
              <a:t>- </a:t>
            </a:r>
            <a:r>
              <a:rPr lang="sv-SE" dirty="0" err="1"/>
              <a:t>W</a:t>
            </a:r>
            <a:r>
              <a:rPr lang="sv-SE" b="0" dirty="0" err="1"/>
              <a:t>ork</a:t>
            </a:r>
            <a:r>
              <a:rPr lang="sv-SE" dirty="0"/>
              <a:t> </a:t>
            </a:r>
            <a:r>
              <a:rPr lang="sv-SE" dirty="0" err="1"/>
              <a:t>I</a:t>
            </a:r>
            <a:r>
              <a:rPr lang="sv-SE" b="0" dirty="0" err="1"/>
              <a:t>ntegrated</a:t>
            </a:r>
            <a:r>
              <a:rPr lang="sv-SE" dirty="0"/>
              <a:t> L</a:t>
            </a:r>
            <a:r>
              <a:rPr lang="sv-SE" b="0" dirty="0"/>
              <a:t>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53" y="1583570"/>
            <a:ext cx="4176464" cy="199629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sv-SE" sz="1600" dirty="0" err="1"/>
              <a:t>Since</a:t>
            </a:r>
            <a:r>
              <a:rPr lang="sv-SE" sz="1600" dirty="0"/>
              <a:t> 2002, the </a:t>
            </a:r>
            <a:r>
              <a:rPr lang="sv-SE" sz="1600" dirty="0" err="1"/>
              <a:t>university</a:t>
            </a:r>
            <a:r>
              <a:rPr lang="sv-SE" sz="1600" dirty="0"/>
              <a:t> has </a:t>
            </a:r>
            <a:r>
              <a:rPr lang="sv-SE" sz="1600" dirty="0" err="1"/>
              <a:t>been</a:t>
            </a:r>
            <a:r>
              <a:rPr lang="sv-SE" sz="1600" dirty="0"/>
              <a:t> </a:t>
            </a:r>
            <a:r>
              <a:rPr lang="sv-SE" sz="1600" dirty="0" err="1"/>
              <a:t>commissioned</a:t>
            </a:r>
            <a:r>
              <a:rPr lang="sv-SE" sz="1600" dirty="0"/>
              <a:t> by the Swedish </a:t>
            </a:r>
            <a:r>
              <a:rPr lang="sv-SE" sz="1600" dirty="0" err="1"/>
              <a:t>government</a:t>
            </a:r>
            <a:r>
              <a:rPr lang="sv-SE" sz="1600" dirty="0"/>
              <a:t> </a:t>
            </a:r>
            <a:r>
              <a:rPr lang="sv-SE" sz="1600" dirty="0" err="1"/>
              <a:t>to</a:t>
            </a:r>
            <a:r>
              <a:rPr lang="sv-SE" sz="1600" dirty="0"/>
              <a:t> </a:t>
            </a:r>
            <a:r>
              <a:rPr lang="sv-SE" sz="1600" dirty="0" err="1"/>
              <a:t>develop</a:t>
            </a:r>
            <a:r>
              <a:rPr lang="sv-SE" sz="1600" dirty="0"/>
              <a:t> </a:t>
            </a:r>
            <a:r>
              <a:rPr lang="sv-SE" sz="1600" dirty="0" err="1"/>
              <a:t>educational</a:t>
            </a:r>
            <a:r>
              <a:rPr lang="sv-SE" sz="1600" dirty="0"/>
              <a:t> </a:t>
            </a:r>
            <a:r>
              <a:rPr lang="sv-SE" sz="1600" dirty="0" err="1"/>
              <a:t>methods</a:t>
            </a:r>
            <a:r>
              <a:rPr lang="sv-SE" sz="1600" dirty="0"/>
              <a:t> for </a:t>
            </a:r>
            <a:r>
              <a:rPr lang="sv-SE" sz="1600" dirty="0" err="1"/>
              <a:t>work</a:t>
            </a:r>
            <a:r>
              <a:rPr lang="sv-SE" sz="1600" dirty="0"/>
              <a:t> </a:t>
            </a:r>
            <a:r>
              <a:rPr lang="sv-SE" sz="1600" dirty="0" err="1"/>
              <a:t>integrated</a:t>
            </a:r>
            <a:r>
              <a:rPr lang="sv-SE" sz="1600" dirty="0"/>
              <a:t> </a:t>
            </a:r>
            <a:r>
              <a:rPr lang="sv-SE" sz="1600" dirty="0" err="1"/>
              <a:t>learning</a:t>
            </a:r>
            <a:r>
              <a:rPr lang="sv-SE" sz="1600" dirty="0"/>
              <a:t> </a:t>
            </a:r>
            <a:r>
              <a:rPr lang="sv-SE" sz="1600" dirty="0" err="1"/>
              <a:t>within</a:t>
            </a:r>
            <a:r>
              <a:rPr lang="sv-SE" sz="1600" dirty="0"/>
              <a:t> </a:t>
            </a:r>
            <a:r>
              <a:rPr lang="sv-SE" sz="1600" dirty="0" err="1"/>
              <a:t>higher</a:t>
            </a:r>
            <a:r>
              <a:rPr lang="sv-SE" sz="1600" dirty="0"/>
              <a:t> </a:t>
            </a:r>
            <a:r>
              <a:rPr lang="sv-SE" sz="1600" dirty="0" err="1"/>
              <a:t>education</a:t>
            </a:r>
            <a:r>
              <a:rPr lang="sv-SE" sz="1600" dirty="0"/>
              <a:t>, </a:t>
            </a:r>
            <a:r>
              <a:rPr lang="sv-SE" sz="1600" dirty="0" err="1"/>
              <a:t>coordinated</a:t>
            </a:r>
            <a:r>
              <a:rPr lang="sv-SE" sz="1600" dirty="0"/>
              <a:t> </a:t>
            </a:r>
            <a:r>
              <a:rPr lang="sv-SE" sz="1600" dirty="0" err="1"/>
              <a:t>through</a:t>
            </a:r>
            <a:r>
              <a:rPr lang="sv-SE" sz="1600" dirty="0"/>
              <a:t> the Forum for </a:t>
            </a:r>
            <a:r>
              <a:rPr lang="en-US" sz="1600" dirty="0"/>
              <a:t>Work Integrated Learning and Educational Development.</a:t>
            </a:r>
          </a:p>
          <a:p>
            <a:pPr marL="0" indent="0">
              <a:buNone/>
            </a:pPr>
            <a:endParaRPr lang="sv-SE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26612" r="9805" b="36694"/>
          <a:stretch/>
        </p:blipFill>
        <p:spPr>
          <a:xfrm>
            <a:off x="1115617" y="1618356"/>
            <a:ext cx="2918691" cy="196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04048" y="1062862"/>
            <a:ext cx="3888432" cy="1152128"/>
          </a:xfrm>
        </p:spPr>
        <p:txBody>
          <a:bodyPr>
            <a:normAutofit/>
          </a:bodyPr>
          <a:lstStyle/>
          <a:p>
            <a:r>
              <a:rPr lang="sv-SE" sz="1600" dirty="0"/>
              <a:t>University West has </a:t>
            </a:r>
            <a:r>
              <a:rPr lang="sv-SE" sz="1600" dirty="0" err="1"/>
              <a:t>more</a:t>
            </a:r>
            <a:r>
              <a:rPr lang="sv-SE" sz="1600" dirty="0"/>
              <a:t> </a:t>
            </a:r>
            <a:r>
              <a:rPr lang="sv-SE" sz="1600" dirty="0" err="1"/>
              <a:t>than</a:t>
            </a:r>
            <a:r>
              <a:rPr lang="sv-SE" sz="1600" dirty="0"/>
              <a:t> 11 500 students and </a:t>
            </a:r>
            <a:r>
              <a:rPr lang="sv-SE" sz="1600" dirty="0" err="1"/>
              <a:t>more</a:t>
            </a:r>
            <a:r>
              <a:rPr lang="sv-SE" sz="1600" dirty="0"/>
              <a:t> </a:t>
            </a:r>
            <a:r>
              <a:rPr lang="sv-SE" sz="1600" dirty="0" err="1"/>
              <a:t>than</a:t>
            </a:r>
            <a:r>
              <a:rPr lang="sv-SE" sz="1600" dirty="0"/>
              <a:t> 5 000 full-</a:t>
            </a:r>
            <a:r>
              <a:rPr lang="sv-SE" sz="1600" dirty="0" err="1"/>
              <a:t>time</a:t>
            </a:r>
            <a:r>
              <a:rPr lang="sv-SE" sz="1600" dirty="0"/>
              <a:t> </a:t>
            </a:r>
            <a:r>
              <a:rPr lang="sv-SE" sz="1600" dirty="0" err="1"/>
              <a:t>equivalents</a:t>
            </a:r>
            <a:r>
              <a:rPr lang="sv-SE" sz="16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42890" y="4726799"/>
            <a:ext cx="571504" cy="273844"/>
          </a:xfrm>
        </p:spPr>
        <p:txBody>
          <a:bodyPr/>
          <a:lstStyle/>
          <a:p>
            <a:fld id="{A09EB5E6-DD9B-4E55-B380-279BADA08FC6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90251" y="630814"/>
            <a:ext cx="361419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sv-SE" sz="3200" dirty="0" err="1"/>
              <a:t>Our</a:t>
            </a:r>
            <a:r>
              <a:rPr lang="sv-SE" sz="3200" dirty="0"/>
              <a:t> students</a:t>
            </a:r>
            <a:endParaRPr lang="sv-SE" sz="3200" b="0" dirty="0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630814"/>
            <a:ext cx="3888433" cy="37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87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1600" y="2067694"/>
            <a:ext cx="3028608" cy="2232248"/>
          </a:xfrm>
        </p:spPr>
        <p:txBody>
          <a:bodyPr>
            <a:normAutofit fontScale="92500"/>
          </a:bodyPr>
          <a:lstStyle/>
          <a:p>
            <a:r>
              <a:rPr lang="sv-SE" dirty="0" err="1"/>
              <a:t>Computing</a:t>
            </a:r>
            <a:r>
              <a:rPr lang="sv-SE" dirty="0"/>
              <a:t> and IT</a:t>
            </a:r>
          </a:p>
          <a:p>
            <a:r>
              <a:rPr lang="sv-SE" dirty="0" err="1"/>
              <a:t>Economy</a:t>
            </a:r>
            <a:r>
              <a:rPr lang="sv-SE" dirty="0"/>
              <a:t> and </a:t>
            </a:r>
            <a:r>
              <a:rPr lang="sv-SE" dirty="0" err="1"/>
              <a:t>Leadership</a:t>
            </a:r>
            <a:endParaRPr lang="sv-SE" dirty="0"/>
          </a:p>
          <a:p>
            <a:r>
              <a:rPr lang="sv-SE" dirty="0"/>
              <a:t>Health and Care</a:t>
            </a:r>
          </a:p>
          <a:p>
            <a:r>
              <a:rPr lang="sv-SE" dirty="0" err="1"/>
              <a:t>Education</a:t>
            </a:r>
            <a:r>
              <a:rPr lang="sv-SE" dirty="0"/>
              <a:t> and </a:t>
            </a:r>
            <a:r>
              <a:rPr lang="sv-SE" dirty="0" err="1"/>
              <a:t>Language</a:t>
            </a:r>
            <a:endParaRPr lang="sv-SE" dirty="0"/>
          </a:p>
          <a:p>
            <a:r>
              <a:rPr lang="sv-SE" dirty="0"/>
              <a:t>Media</a:t>
            </a:r>
          </a:p>
          <a:p>
            <a:r>
              <a:rPr lang="sv-SE" dirty="0" err="1"/>
              <a:t>Individual</a:t>
            </a:r>
            <a:r>
              <a:rPr lang="sv-SE" dirty="0"/>
              <a:t> and </a:t>
            </a:r>
            <a:r>
              <a:rPr lang="sv-SE" dirty="0" err="1"/>
              <a:t>Society</a:t>
            </a:r>
            <a:endParaRPr lang="sv-SE" dirty="0"/>
          </a:p>
          <a:p>
            <a:r>
              <a:rPr lang="sv-SE" dirty="0" err="1"/>
              <a:t>Technology</a:t>
            </a:r>
            <a:endParaRPr lang="sv-SE" dirty="0"/>
          </a:p>
          <a:p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9593" y="627534"/>
            <a:ext cx="7142588" cy="648072"/>
          </a:xfrm>
        </p:spPr>
        <p:txBody>
          <a:bodyPr>
            <a:normAutofit/>
          </a:bodyPr>
          <a:lstStyle/>
          <a:p>
            <a:r>
              <a:rPr lang="sv-SE" sz="3200" dirty="0" err="1"/>
              <a:t>Our</a:t>
            </a:r>
            <a:r>
              <a:rPr lang="sv-SE" sz="3200" dirty="0"/>
              <a:t> </a:t>
            </a:r>
            <a:r>
              <a:rPr lang="sv-SE" sz="3200" dirty="0" err="1"/>
              <a:t>education</a:t>
            </a:r>
            <a:endParaRPr lang="sv-SE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B5E6-DD9B-4E55-B380-279BADA08FC6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9" t="16252" r="5191" b="4778"/>
          <a:stretch/>
        </p:blipFill>
        <p:spPr>
          <a:xfrm>
            <a:off x="4831612" y="2116342"/>
            <a:ext cx="2620709" cy="201622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43898" y="1275606"/>
            <a:ext cx="6652439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"/>
              </a:spcBef>
              <a:buClr>
                <a:srgbClr val="3CA7D8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200"/>
              </a:spcBef>
              <a:buClr>
                <a:srgbClr val="3CA7D8"/>
              </a:buClr>
              <a:buFont typeface="Courier New" pitchFamily="49" charset="0"/>
              <a:buChar char="o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200"/>
              </a:spcBef>
              <a:buClr>
                <a:srgbClr val="3CA7D8"/>
              </a:buClr>
              <a:buFont typeface="Arial" pitchFamily="34" charset="0"/>
              <a:buChar char="•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3CA7D8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3CA7D8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dirty="0"/>
              <a:t>University West offers </a:t>
            </a:r>
            <a:r>
              <a:rPr lang="sv-SE" sz="1600" dirty="0" err="1"/>
              <a:t>undergraduate</a:t>
            </a:r>
            <a:r>
              <a:rPr lang="sv-SE" sz="1600" dirty="0"/>
              <a:t>- and post </a:t>
            </a:r>
            <a:r>
              <a:rPr lang="sv-SE" sz="1600" dirty="0" err="1"/>
              <a:t>graduate</a:t>
            </a:r>
            <a:r>
              <a:rPr lang="sv-SE" sz="1600" dirty="0"/>
              <a:t> studies </a:t>
            </a:r>
            <a:r>
              <a:rPr lang="sv-SE" sz="1600" dirty="0" err="1"/>
              <a:t>within</a:t>
            </a:r>
            <a:r>
              <a:rPr lang="sv-SE" sz="1600" dirty="0"/>
              <a:t> the </a:t>
            </a:r>
            <a:r>
              <a:rPr lang="sv-SE" sz="1600" dirty="0" err="1"/>
              <a:t>following</a:t>
            </a:r>
            <a:r>
              <a:rPr lang="sv-SE" sz="1600" dirty="0"/>
              <a:t> areas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interest</a:t>
            </a:r>
            <a:r>
              <a:rPr lang="sv-SE" sz="1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047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58416" y="1563638"/>
            <a:ext cx="7113984" cy="1564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Authorized to issue doctorates in two areas – </a:t>
            </a:r>
            <a:r>
              <a:rPr lang="en-US" sz="1600" b="1" dirty="0"/>
              <a:t>WIL</a:t>
            </a:r>
            <a:r>
              <a:rPr lang="en-US" sz="1600" dirty="0"/>
              <a:t> and </a:t>
            </a:r>
            <a:r>
              <a:rPr lang="en-US" sz="1600" b="1" dirty="0"/>
              <a:t>production technology</a:t>
            </a:r>
          </a:p>
          <a:p>
            <a:pPr marL="0" indent="0">
              <a:buNone/>
            </a:pPr>
            <a:endParaRPr lang="sv-SE" sz="1600" dirty="0"/>
          </a:p>
          <a:p>
            <a:pPr marL="0" indent="0">
              <a:buNone/>
            </a:pPr>
            <a:r>
              <a:rPr lang="sv-SE" sz="1600" dirty="0" smtClean="0"/>
              <a:t>Research </a:t>
            </a:r>
            <a:r>
              <a:rPr lang="sv-SE" sz="1600" dirty="0"/>
              <a:t>is </a:t>
            </a:r>
            <a:r>
              <a:rPr lang="sv-SE" sz="1600" dirty="0" err="1"/>
              <a:t>conducted</a:t>
            </a:r>
            <a:r>
              <a:rPr lang="sv-SE" sz="1600" dirty="0"/>
              <a:t> in </a:t>
            </a:r>
            <a:r>
              <a:rPr lang="sv-SE" sz="1600" dirty="0" err="1"/>
              <a:t>cooperation</a:t>
            </a:r>
            <a:r>
              <a:rPr lang="sv-SE" sz="1600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the </a:t>
            </a:r>
            <a:r>
              <a:rPr lang="sv-SE" sz="1600" dirty="0" err="1"/>
              <a:t>surrounding</a:t>
            </a:r>
            <a:r>
              <a:rPr lang="sv-SE" sz="1600" dirty="0"/>
              <a:t> </a:t>
            </a:r>
            <a:r>
              <a:rPr lang="sv-SE" sz="1600" dirty="0" err="1"/>
              <a:t>community</a:t>
            </a:r>
            <a:r>
              <a:rPr lang="sv-SE" sz="1600" dirty="0"/>
              <a:t> and is dominated by </a:t>
            </a:r>
            <a:r>
              <a:rPr lang="sv-SE" sz="1600" dirty="0" err="1"/>
              <a:t>technology</a:t>
            </a:r>
            <a:r>
              <a:rPr lang="sv-SE" sz="1600" dirty="0"/>
              <a:t> and social science.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 smtClean="0"/>
              <a:t>Research</a:t>
            </a:r>
            <a:endParaRPr lang="sv-SE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B5E6-DD9B-4E55-B380-279BADA08FC6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61" b="20342"/>
          <a:stretch/>
        </p:blipFill>
        <p:spPr>
          <a:xfrm>
            <a:off x="1187624" y="3003799"/>
            <a:ext cx="3647506" cy="1996844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508104" y="3003799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Robotics</a:t>
            </a:r>
            <a:endParaRPr lang="sv-SE" dirty="0" smtClean="0"/>
          </a:p>
          <a:p>
            <a:r>
              <a:rPr lang="sv-SE" dirty="0" err="1" smtClean="0"/>
              <a:t>Welding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464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5800" y="3363838"/>
            <a:ext cx="5486400" cy="425054"/>
          </a:xfrm>
        </p:spPr>
        <p:txBody>
          <a:bodyPr/>
          <a:lstStyle/>
          <a:p>
            <a:r>
              <a:rPr lang="sv-SE" dirty="0" err="1"/>
              <a:t>Cooperation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 smtClean="0"/>
              <a:t>universities</a:t>
            </a:r>
            <a:r>
              <a:rPr lang="sv-SE" dirty="0" smtClean="0"/>
              <a:t> in:</a:t>
            </a:r>
            <a:endParaRPr lang="sv-SE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" t="35624" r="2152" b="34227"/>
          <a:stretch/>
        </p:blipFill>
        <p:spPr>
          <a:xfrm>
            <a:off x="899593" y="771551"/>
            <a:ext cx="5505865" cy="255148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85800" y="3723879"/>
            <a:ext cx="5486400" cy="603647"/>
          </a:xfrm>
        </p:spPr>
        <p:txBody>
          <a:bodyPr/>
          <a:lstStyle/>
          <a:p>
            <a:r>
              <a:rPr lang="sv-SE" dirty="0" err="1" smtClean="0"/>
              <a:t>Europe</a:t>
            </a:r>
            <a:r>
              <a:rPr lang="sv-SE" dirty="0" smtClean="0"/>
              <a:t>, North and South </a:t>
            </a:r>
            <a:r>
              <a:rPr lang="sv-SE" dirty="0" err="1" smtClean="0"/>
              <a:t>America</a:t>
            </a:r>
            <a:r>
              <a:rPr lang="sv-SE" dirty="0" smtClean="0"/>
              <a:t>, Australia, </a:t>
            </a:r>
            <a:r>
              <a:rPr lang="sv-SE" dirty="0" err="1" smtClean="0"/>
              <a:t>Africa</a:t>
            </a:r>
            <a:r>
              <a:rPr lang="sv-SE" dirty="0" smtClean="0"/>
              <a:t> and </a:t>
            </a:r>
            <a:r>
              <a:rPr lang="sv-SE" dirty="0" err="1" smtClean="0"/>
              <a:t>Asia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B5E6-DD9B-4E55-B380-279BADA08FC6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6876256" y="1131591"/>
            <a:ext cx="1800200" cy="936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sv-SE" sz="7200" dirty="0"/>
              <a:t>250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6891141" y="685752"/>
            <a:ext cx="1656184" cy="301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200"/>
              </a:spcBef>
              <a:buClr>
                <a:srgbClr val="3CA7D8"/>
              </a:buClr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ts val="200"/>
              </a:spcBef>
              <a:buClr>
                <a:srgbClr val="3CA7D8"/>
              </a:buClr>
              <a:buFont typeface="Courier New" pitchFamily="49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buClr>
                <a:srgbClr val="3CA7D8"/>
              </a:buClr>
              <a:buFont typeface="Arial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3CA7D8"/>
              </a:buClr>
              <a:buFont typeface="Arial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3CA7D8"/>
              </a:buClr>
              <a:buFont typeface="Arial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 err="1"/>
              <a:t>Approximately</a:t>
            </a:r>
            <a:endParaRPr lang="sv-SE" sz="1800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6897068" y="1909888"/>
            <a:ext cx="1650257" cy="2102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200"/>
              </a:spcBef>
              <a:buClr>
                <a:srgbClr val="3CA7D8"/>
              </a:buClr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ts val="200"/>
              </a:spcBef>
              <a:buClr>
                <a:srgbClr val="3CA7D8"/>
              </a:buClr>
              <a:buFont typeface="Courier New" pitchFamily="49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ts val="200"/>
              </a:spcBef>
              <a:buClr>
                <a:srgbClr val="3CA7D8"/>
              </a:buClr>
              <a:buFont typeface="Arial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3CA7D8"/>
              </a:buClr>
              <a:buFont typeface="Arial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3CA7D8"/>
              </a:buClr>
              <a:buFont typeface="Arial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International students per </a:t>
            </a:r>
            <a:r>
              <a:rPr lang="sv-SE" sz="2000" dirty="0" err="1"/>
              <a:t>year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4750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71601" y="2067694"/>
            <a:ext cx="5976664" cy="2016224"/>
          </a:xfrm>
        </p:spPr>
        <p:txBody>
          <a:bodyPr>
            <a:normAutofit/>
          </a:bodyPr>
          <a:lstStyle/>
          <a:p>
            <a:r>
              <a:rPr lang="sv-SE" sz="1600" dirty="0" err="1"/>
              <a:t>Library</a:t>
            </a:r>
            <a:r>
              <a:rPr lang="sv-SE" sz="1600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</a:t>
            </a:r>
            <a:r>
              <a:rPr lang="sv-SE" sz="1600" dirty="0" err="1"/>
              <a:t>very</a:t>
            </a:r>
            <a:r>
              <a:rPr lang="sv-SE" sz="1600" dirty="0"/>
              <a:t> </a:t>
            </a:r>
            <a:r>
              <a:rPr lang="sv-SE" sz="1600" dirty="0" err="1"/>
              <a:t>good</a:t>
            </a:r>
            <a:r>
              <a:rPr lang="sv-SE" sz="1600" dirty="0"/>
              <a:t> computer </a:t>
            </a:r>
            <a:r>
              <a:rPr lang="sv-SE" sz="1600" dirty="0" err="1"/>
              <a:t>facilities</a:t>
            </a:r>
            <a:r>
              <a:rPr lang="sv-SE" sz="1600" dirty="0"/>
              <a:t>.</a:t>
            </a:r>
          </a:p>
          <a:p>
            <a:r>
              <a:rPr lang="sv-SE" sz="1600" dirty="0" err="1"/>
              <a:t>Two</a:t>
            </a:r>
            <a:r>
              <a:rPr lang="sv-SE" sz="1600" dirty="0"/>
              <a:t> restaurants/cafeterias </a:t>
            </a:r>
            <a:r>
              <a:rPr lang="sv-SE" sz="1600" dirty="0" err="1"/>
              <a:t>seating</a:t>
            </a:r>
            <a:r>
              <a:rPr lang="sv-SE" sz="1600" dirty="0"/>
              <a:t> in total 300 </a:t>
            </a:r>
            <a:r>
              <a:rPr lang="sv-SE" sz="1600" dirty="0" err="1"/>
              <a:t>people</a:t>
            </a:r>
            <a:endParaRPr lang="sv-SE" sz="1600" dirty="0"/>
          </a:p>
          <a:p>
            <a:r>
              <a:rPr lang="sv-SE" sz="1600" dirty="0" err="1"/>
              <a:t>More</a:t>
            </a:r>
            <a:r>
              <a:rPr lang="sv-SE" sz="1600" dirty="0"/>
              <a:t> </a:t>
            </a:r>
            <a:r>
              <a:rPr lang="sv-SE" sz="1600" dirty="0" err="1"/>
              <a:t>than</a:t>
            </a:r>
            <a:r>
              <a:rPr lang="sv-SE" sz="1600" dirty="0"/>
              <a:t> 50 </a:t>
            </a:r>
            <a:r>
              <a:rPr lang="sv-SE" sz="1600" dirty="0" err="1"/>
              <a:t>group</a:t>
            </a:r>
            <a:r>
              <a:rPr lang="sv-SE" sz="1600" dirty="0"/>
              <a:t> </a:t>
            </a:r>
            <a:r>
              <a:rPr lang="sv-SE" sz="1600" dirty="0" err="1"/>
              <a:t>rooms</a:t>
            </a:r>
            <a:r>
              <a:rPr lang="sv-SE" sz="1600" dirty="0"/>
              <a:t> for </a:t>
            </a:r>
            <a:r>
              <a:rPr lang="sv-SE" sz="1600" dirty="0" err="1"/>
              <a:t>studying</a:t>
            </a:r>
            <a:endParaRPr lang="sv-SE" sz="1600" dirty="0"/>
          </a:p>
          <a:p>
            <a:r>
              <a:rPr lang="sv-SE" sz="1600" dirty="0"/>
              <a:t>5 student </a:t>
            </a:r>
            <a:r>
              <a:rPr lang="sv-SE" sz="1600" dirty="0" err="1"/>
              <a:t>kitchenettes</a:t>
            </a:r>
            <a:r>
              <a:rPr lang="sv-SE" sz="1600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</a:t>
            </a:r>
            <a:r>
              <a:rPr lang="sv-SE" sz="1600" dirty="0" err="1"/>
              <a:t>dining</a:t>
            </a:r>
            <a:r>
              <a:rPr lang="sv-SE" sz="1600" dirty="0"/>
              <a:t> areas</a:t>
            </a:r>
          </a:p>
          <a:p>
            <a:r>
              <a:rPr lang="sv-SE" sz="1600" dirty="0"/>
              <a:t>Auditorium </a:t>
            </a:r>
            <a:r>
              <a:rPr lang="sv-SE" sz="1600" dirty="0" err="1"/>
              <a:t>seating</a:t>
            </a:r>
            <a:r>
              <a:rPr lang="sv-SE" sz="1600" dirty="0"/>
              <a:t> 500 </a:t>
            </a:r>
            <a:r>
              <a:rPr lang="sv-SE" sz="1600" dirty="0" err="1"/>
              <a:t>people</a:t>
            </a:r>
            <a:endParaRPr lang="sv-SE" sz="1600" dirty="0"/>
          </a:p>
          <a:p>
            <a:r>
              <a:rPr lang="sv-SE" sz="1600" dirty="0"/>
              <a:t>Excellent access </a:t>
            </a:r>
            <a:r>
              <a:rPr lang="sv-SE" sz="1600" dirty="0" err="1"/>
              <a:t>to</a:t>
            </a:r>
            <a:r>
              <a:rPr lang="sv-SE" sz="1600" dirty="0"/>
              <a:t> computer </a:t>
            </a:r>
            <a:r>
              <a:rPr lang="sv-SE" sz="1600" dirty="0" err="1"/>
              <a:t>work</a:t>
            </a:r>
            <a:r>
              <a:rPr lang="sv-SE" sz="1600" dirty="0"/>
              <a:t> stations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9593" y="627534"/>
            <a:ext cx="7142588" cy="648072"/>
          </a:xfrm>
        </p:spPr>
        <p:txBody>
          <a:bodyPr>
            <a:normAutofit/>
          </a:bodyPr>
          <a:lstStyle/>
          <a:p>
            <a:r>
              <a:rPr lang="sv-SE" sz="3200" dirty="0"/>
              <a:t>A Campus </a:t>
            </a:r>
            <a:r>
              <a:rPr lang="sv-SE" sz="3200" dirty="0" err="1"/>
              <a:t>Built</a:t>
            </a:r>
            <a:r>
              <a:rPr lang="sv-SE" sz="3200" dirty="0"/>
              <a:t> for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B5E6-DD9B-4E55-B380-279BADA08FC6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43898" y="1275606"/>
            <a:ext cx="5356295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"/>
              </a:spcBef>
              <a:buClr>
                <a:srgbClr val="3CA7D8"/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200"/>
              </a:spcBef>
              <a:buClr>
                <a:srgbClr val="3CA7D8"/>
              </a:buClr>
              <a:buFont typeface="Courier New" pitchFamily="49" charset="0"/>
              <a:buChar char="o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200"/>
              </a:spcBef>
              <a:buClr>
                <a:srgbClr val="3CA7D8"/>
              </a:buClr>
              <a:buFont typeface="Arial" pitchFamily="34" charset="0"/>
              <a:buChar char="•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3CA7D8"/>
              </a:buClr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3CA7D8"/>
              </a:buClr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500" i="1" dirty="0"/>
              <a:t>Campus </a:t>
            </a:r>
            <a:r>
              <a:rPr lang="sv-SE" sz="1500" i="1" dirty="0" err="1"/>
              <a:t>building</a:t>
            </a:r>
            <a:r>
              <a:rPr lang="sv-SE" sz="1500" i="1" dirty="0"/>
              <a:t> </a:t>
            </a:r>
            <a:r>
              <a:rPr lang="sv-SE" sz="1500" i="1" dirty="0" err="1"/>
              <a:t>located</a:t>
            </a:r>
            <a:r>
              <a:rPr lang="sv-SE" sz="1500" i="1" dirty="0"/>
              <a:t> in the </a:t>
            </a:r>
            <a:r>
              <a:rPr lang="sv-SE" sz="1500" i="1" dirty="0" err="1"/>
              <a:t>heart</a:t>
            </a:r>
            <a:r>
              <a:rPr lang="sv-SE" sz="1500" i="1" dirty="0"/>
              <a:t> </a:t>
            </a:r>
            <a:r>
              <a:rPr lang="sv-SE" sz="1500" i="1" dirty="0" err="1"/>
              <a:t>of</a:t>
            </a:r>
            <a:r>
              <a:rPr lang="sv-SE" sz="1500" i="1" dirty="0"/>
              <a:t> Trollhättan, </a:t>
            </a:r>
            <a:r>
              <a:rPr lang="sv-SE" sz="1500" i="1" dirty="0" err="1"/>
              <a:t>close</a:t>
            </a:r>
            <a:r>
              <a:rPr lang="sv-SE" sz="1500" i="1" dirty="0"/>
              <a:t> </a:t>
            </a:r>
            <a:r>
              <a:rPr lang="sv-SE" sz="1500" i="1" dirty="0" err="1"/>
              <a:t>to</a:t>
            </a:r>
            <a:r>
              <a:rPr lang="sv-SE" sz="1500" i="1" dirty="0"/>
              <a:t> shops, cafés or a </a:t>
            </a:r>
            <a:r>
              <a:rPr lang="sv-SE" sz="1500" i="1" dirty="0" err="1"/>
              <a:t>stroll</a:t>
            </a:r>
            <a:r>
              <a:rPr lang="sv-SE" sz="1500" i="1" dirty="0"/>
              <a:t> </a:t>
            </a:r>
            <a:r>
              <a:rPr lang="sv-SE" sz="1500" i="1" dirty="0" err="1"/>
              <a:t>along</a:t>
            </a:r>
            <a:r>
              <a:rPr lang="sv-SE" sz="1500" i="1" dirty="0"/>
              <a:t> the </a:t>
            </a:r>
            <a:r>
              <a:rPr lang="sv-SE" sz="1500" i="1" dirty="0" err="1"/>
              <a:t>riverside</a:t>
            </a:r>
            <a:r>
              <a:rPr lang="sv-SE" sz="1500" i="1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" r="12540"/>
          <a:stretch/>
        </p:blipFill>
        <p:spPr>
          <a:xfrm>
            <a:off x="6804248" y="771550"/>
            <a:ext cx="1899693" cy="3062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3554" r="3856" b="7317"/>
          <a:stretch/>
        </p:blipFill>
        <p:spPr>
          <a:xfrm>
            <a:off x="6804249" y="771550"/>
            <a:ext cx="1906690" cy="306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4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3_powerpoint-svensk-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3" id="{982C123C-DDA8-42AC-A8E9-228656B060C5}" vid="{82E9E92D-C2A9-4BC1-BF73-D4A5DA5B4F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Powerpointmall20engelsk20ljus20bakgrund</Template>
  <TotalTime>180</TotalTime>
  <Words>487</Words>
  <Application>Microsoft Office PowerPoint</Application>
  <PresentationFormat>Předvádění na obrazovce (16:9)</PresentationFormat>
  <Paragraphs>87</Paragraphs>
  <Slides>16</Slides>
  <Notes>11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2013_powerpoint-svensk-light</vt:lpstr>
      <vt:lpstr>Prezentace aplikace PowerPoint</vt:lpstr>
      <vt:lpstr>University West</vt:lpstr>
      <vt:lpstr>A dynamic university</vt:lpstr>
      <vt:lpstr>Our profile - Work Integrated Learning</vt:lpstr>
      <vt:lpstr>University West has more than 11 500 students and more than 5 000 full-time equivalents.</vt:lpstr>
      <vt:lpstr>Our education</vt:lpstr>
      <vt:lpstr>Research</vt:lpstr>
      <vt:lpstr>Cooperation with universities in:</vt:lpstr>
      <vt:lpstr>A Campus Built for students</vt:lpstr>
      <vt:lpstr>Prezentace aplikace PowerPoint</vt:lpstr>
      <vt:lpstr>Prezentace aplikace PowerPoint</vt:lpstr>
      <vt:lpstr> Our library -      in short    </vt:lpstr>
      <vt:lpstr>A visit to our library  </vt:lpstr>
      <vt:lpstr>Use your mobile device academically! New project</vt:lpstr>
      <vt:lpstr>Prezentace aplikace PowerPoint</vt:lpstr>
      <vt:lpstr>Prezentace aplikace PowerPoint</vt:lpstr>
    </vt:vector>
  </TitlesOfParts>
  <Company>University West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Eva Lindahl</dc:creator>
  <cp:lastModifiedBy>LF Lektor</cp:lastModifiedBy>
  <cp:revision>9</cp:revision>
  <dcterms:created xsi:type="dcterms:W3CDTF">2014-08-28T11:17:29Z</dcterms:created>
  <dcterms:modified xsi:type="dcterms:W3CDTF">2014-09-03T07:58:37Z</dcterms:modified>
</cp:coreProperties>
</file>