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73" r:id="rId3"/>
    <p:sldId id="269" r:id="rId4"/>
    <p:sldId id="274" r:id="rId5"/>
    <p:sldId id="266" r:id="rId6"/>
    <p:sldId id="271" r:id="rId7"/>
    <p:sldId id="262" r:id="rId8"/>
    <p:sldId id="261"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418" autoAdjust="0"/>
  </p:normalViewPr>
  <p:slideViewPr>
    <p:cSldViewPr>
      <p:cViewPr varScale="1">
        <p:scale>
          <a:sx n="85" d="100"/>
          <a:sy n="85" d="100"/>
        </p:scale>
        <p:origin x="23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FA142-3D62-4302-9361-EF6D0BAAB6CD}" type="datetimeFigureOut">
              <a:rPr lang="sv-SE" smtClean="0"/>
              <a:t>2014-08-29</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2F0AF8-60FC-4A2B-BE4D-CFA8231DABC3}" type="slidenum">
              <a:rPr lang="sv-SE" smtClean="0"/>
              <a:t>‹#›</a:t>
            </a:fld>
            <a:endParaRPr lang="sv-SE"/>
          </a:p>
        </p:txBody>
      </p:sp>
    </p:spTree>
    <p:extLst>
      <p:ext uri="{BB962C8B-B14F-4D97-AF65-F5344CB8AC3E}">
        <p14:creationId xmlns:p14="http://schemas.microsoft.com/office/powerpoint/2010/main" val="3655267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I’d</a:t>
            </a:r>
            <a:r>
              <a:rPr lang="sv-SE" sz="1200" kern="1200" dirty="0" smtClean="0">
                <a:solidFill>
                  <a:schemeClr val="tx1"/>
                </a:solidFill>
                <a:effectLst/>
                <a:latin typeface="+mn-lt"/>
                <a:ea typeface="+mn-ea"/>
                <a:cs typeface="+mn-cs"/>
              </a:rPr>
              <a:t> like to </a:t>
            </a:r>
            <a:r>
              <a:rPr lang="sv-SE" sz="1200" kern="1200" dirty="0" err="1" smtClean="0">
                <a:solidFill>
                  <a:schemeClr val="tx1"/>
                </a:solidFill>
                <a:effectLst/>
                <a:latin typeface="+mn-lt"/>
                <a:ea typeface="+mn-ea"/>
                <a:cs typeface="+mn-cs"/>
              </a:rPr>
              <a:t>say</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that</a:t>
            </a:r>
            <a:r>
              <a:rPr lang="sv-SE" sz="1200" kern="1200" dirty="0" smtClean="0">
                <a:solidFill>
                  <a:schemeClr val="tx1"/>
                </a:solidFill>
                <a:effectLst/>
                <a:latin typeface="+mn-lt"/>
                <a:ea typeface="+mn-ea"/>
                <a:cs typeface="+mn-cs"/>
              </a:rPr>
              <a:t> the University West </a:t>
            </a:r>
            <a:r>
              <a:rPr lang="sv-SE" sz="1200" kern="1200" dirty="0" err="1" smtClean="0">
                <a:solidFill>
                  <a:schemeClr val="tx1"/>
                </a:solidFill>
                <a:effectLst/>
                <a:latin typeface="+mn-lt"/>
                <a:ea typeface="+mn-ea"/>
                <a:cs typeface="+mn-cs"/>
              </a:rPr>
              <a:t>Library</a:t>
            </a:r>
            <a:r>
              <a:rPr lang="sv-SE" sz="1200" kern="1200" dirty="0" smtClean="0">
                <a:solidFill>
                  <a:schemeClr val="tx1"/>
                </a:solidFill>
                <a:effectLst/>
                <a:latin typeface="+mn-lt"/>
                <a:ea typeface="+mn-ea"/>
                <a:cs typeface="+mn-cs"/>
              </a:rPr>
              <a:t> has</a:t>
            </a:r>
            <a:r>
              <a:rPr lang="sv-SE" sz="1200" kern="1200" baseline="0" dirty="0" smtClean="0">
                <a:solidFill>
                  <a:schemeClr val="tx1"/>
                </a:solidFill>
                <a:effectLst/>
                <a:latin typeface="+mn-lt"/>
                <a:ea typeface="+mn-ea"/>
                <a:cs typeface="+mn-cs"/>
              </a:rPr>
              <a:t> a strong </a:t>
            </a:r>
            <a:r>
              <a:rPr lang="sv-SE" sz="1200" kern="1200" baseline="0" dirty="0" err="1" smtClean="0">
                <a:solidFill>
                  <a:schemeClr val="tx1"/>
                </a:solidFill>
                <a:effectLst/>
                <a:latin typeface="+mn-lt"/>
                <a:ea typeface="+mn-ea"/>
                <a:cs typeface="+mn-cs"/>
              </a:rPr>
              <a:t>educational</a:t>
            </a:r>
            <a:r>
              <a:rPr lang="sv-SE" sz="1200" kern="1200" baseline="0" dirty="0" smtClean="0">
                <a:solidFill>
                  <a:schemeClr val="tx1"/>
                </a:solidFill>
                <a:effectLst/>
                <a:latin typeface="+mn-lt"/>
                <a:ea typeface="+mn-ea"/>
                <a:cs typeface="+mn-cs"/>
              </a:rPr>
              <a:t> approach and </a:t>
            </a:r>
            <a:r>
              <a:rPr lang="sv-SE" sz="1200" kern="1200" baseline="0" dirty="0" err="1" smtClean="0">
                <a:solidFill>
                  <a:schemeClr val="tx1"/>
                </a:solidFill>
                <a:effectLst/>
                <a:latin typeface="+mn-lt"/>
                <a:ea typeface="+mn-ea"/>
                <a:cs typeface="+mn-cs"/>
              </a:rPr>
              <a:t>that’s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one</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of</a:t>
            </a:r>
            <a:r>
              <a:rPr lang="sv-SE" sz="1200" kern="1200" baseline="0" dirty="0" smtClean="0">
                <a:solidFill>
                  <a:schemeClr val="tx1"/>
                </a:solidFill>
                <a:effectLst/>
                <a:latin typeface="+mn-lt"/>
                <a:ea typeface="+mn-ea"/>
                <a:cs typeface="+mn-cs"/>
              </a:rPr>
              <a:t> the </a:t>
            </a:r>
            <a:r>
              <a:rPr lang="sv-SE" sz="1200" kern="1200" baseline="0" dirty="0" err="1" smtClean="0">
                <a:solidFill>
                  <a:schemeClr val="tx1"/>
                </a:solidFill>
                <a:effectLst/>
                <a:latin typeface="+mn-lt"/>
                <a:ea typeface="+mn-ea"/>
                <a:cs typeface="+mn-cs"/>
              </a:rPr>
              <a:t>reasons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why</a:t>
            </a:r>
            <a:r>
              <a:rPr lang="sv-SE" sz="1200" kern="1200" baseline="0" dirty="0" smtClean="0">
                <a:solidFill>
                  <a:schemeClr val="tx1"/>
                </a:solidFill>
                <a:effectLst/>
                <a:latin typeface="+mn-lt"/>
                <a:ea typeface="+mn-ea"/>
                <a:cs typeface="+mn-cs"/>
              </a:rPr>
              <a:t> my position </a:t>
            </a:r>
            <a:r>
              <a:rPr lang="sv-SE" sz="1200" kern="1200" baseline="0" dirty="0" err="1" smtClean="0">
                <a:solidFill>
                  <a:schemeClr val="tx1"/>
                </a:solidFill>
                <a:effectLst/>
                <a:latin typeface="+mn-lt"/>
                <a:ea typeface="+mn-ea"/>
                <a:cs typeface="+mn-cs"/>
              </a:rPr>
              <a:t>was</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created</a:t>
            </a:r>
            <a:r>
              <a:rPr lang="sv-SE" sz="1200" kern="1200" baseline="0" dirty="0" smtClean="0">
                <a:solidFill>
                  <a:schemeClr val="tx1"/>
                </a:solidFill>
                <a:effectLst/>
                <a:latin typeface="+mn-lt"/>
                <a:ea typeface="+mn-ea"/>
                <a:cs typeface="+mn-cs"/>
              </a:rPr>
              <a:t> in 2007. I devote 20 % </a:t>
            </a:r>
            <a:r>
              <a:rPr lang="sv-SE" sz="1200" kern="1200" baseline="0" dirty="0" err="1" smtClean="0">
                <a:solidFill>
                  <a:schemeClr val="tx1"/>
                </a:solidFill>
                <a:effectLst/>
                <a:latin typeface="+mn-lt"/>
                <a:ea typeface="+mn-ea"/>
                <a:cs typeface="+mn-cs"/>
              </a:rPr>
              <a:t>of</a:t>
            </a:r>
            <a:r>
              <a:rPr lang="sv-SE" sz="1200" kern="1200" baseline="0" dirty="0" smtClean="0">
                <a:solidFill>
                  <a:schemeClr val="tx1"/>
                </a:solidFill>
                <a:effectLst/>
                <a:latin typeface="+mn-lt"/>
                <a:ea typeface="+mn-ea"/>
                <a:cs typeface="+mn-cs"/>
              </a:rPr>
              <a:t> my </a:t>
            </a:r>
            <a:r>
              <a:rPr lang="sv-SE" sz="1200" kern="1200" baseline="0" dirty="0" err="1" smtClean="0">
                <a:solidFill>
                  <a:schemeClr val="tx1"/>
                </a:solidFill>
                <a:effectLst/>
                <a:latin typeface="+mn-lt"/>
                <a:ea typeface="+mn-ea"/>
                <a:cs typeface="+mn-cs"/>
              </a:rPr>
              <a:t>working</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hours</a:t>
            </a:r>
            <a:r>
              <a:rPr lang="sv-SE" sz="1200" kern="1200" baseline="0" dirty="0" smtClean="0">
                <a:solidFill>
                  <a:schemeClr val="tx1"/>
                </a:solidFill>
                <a:effectLst/>
                <a:latin typeface="+mn-lt"/>
                <a:ea typeface="+mn-ea"/>
                <a:cs typeface="+mn-cs"/>
              </a:rPr>
              <a:t> to be </a:t>
            </a:r>
            <a:r>
              <a:rPr lang="sv-SE" sz="1200" kern="1200" baseline="0" dirty="0" smtClean="0">
                <a:solidFill>
                  <a:schemeClr val="tx1"/>
                </a:solidFill>
                <a:effectLst/>
                <a:latin typeface="+mn-lt"/>
                <a:ea typeface="+mn-ea"/>
                <a:cs typeface="+mn-cs"/>
              </a:rPr>
              <a:t>an </a:t>
            </a:r>
            <a:r>
              <a:rPr lang="sv-SE" sz="1200" kern="1200" baseline="0" dirty="0" err="1" smtClean="0">
                <a:solidFill>
                  <a:schemeClr val="tx1"/>
                </a:solidFill>
                <a:effectLst/>
                <a:latin typeface="+mn-lt"/>
                <a:ea typeface="+mn-ea"/>
                <a:cs typeface="+mn-cs"/>
              </a:rPr>
              <a:t>Educational</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Developer</a:t>
            </a:r>
            <a:r>
              <a:rPr lang="sv-SE" sz="1200" kern="1200" baseline="0" dirty="0" smtClean="0">
                <a:solidFill>
                  <a:schemeClr val="tx1"/>
                </a:solidFill>
                <a:effectLst/>
                <a:latin typeface="+mn-lt"/>
                <a:ea typeface="+mn-ea"/>
                <a:cs typeface="+mn-cs"/>
              </a:rPr>
              <a:t>.</a:t>
            </a:r>
          </a:p>
          <a:p>
            <a:endParaRPr lang="sv-SE" sz="1200" kern="1200" baseline="0" dirty="0" smtClean="0">
              <a:solidFill>
                <a:schemeClr val="tx1"/>
              </a:solidFill>
              <a:effectLst/>
              <a:latin typeface="+mn-lt"/>
              <a:ea typeface="+mn-ea"/>
              <a:cs typeface="+mn-cs"/>
            </a:endParaRPr>
          </a:p>
          <a:p>
            <a:pPr lvl="0"/>
            <a:r>
              <a:rPr lang="sv-SE" sz="1200" kern="1200" dirty="0" err="1" smtClean="0">
                <a:solidFill>
                  <a:schemeClr val="tx1"/>
                </a:solidFill>
                <a:effectLst/>
                <a:latin typeface="+mn-lt"/>
                <a:ea typeface="+mn-ea"/>
                <a:cs typeface="+mn-cs"/>
              </a:rPr>
              <a:t>One</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of</a:t>
            </a:r>
            <a:r>
              <a:rPr lang="sv-SE" sz="1200" kern="1200" dirty="0" smtClean="0">
                <a:solidFill>
                  <a:schemeClr val="tx1"/>
                </a:solidFill>
                <a:effectLst/>
                <a:latin typeface="+mn-lt"/>
                <a:ea typeface="+mn-ea"/>
                <a:cs typeface="+mn-cs"/>
              </a:rPr>
              <a:t> the </a:t>
            </a:r>
            <a:r>
              <a:rPr lang="sv-SE" sz="1200" kern="1200" dirty="0" err="1" smtClean="0">
                <a:solidFill>
                  <a:schemeClr val="tx1"/>
                </a:solidFill>
                <a:effectLst/>
                <a:latin typeface="+mn-lt"/>
                <a:ea typeface="+mn-ea"/>
                <a:cs typeface="+mn-cs"/>
              </a:rPr>
              <a:t>most</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important</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issues</a:t>
            </a:r>
            <a:r>
              <a:rPr lang="sv-SE" sz="1200" kern="1200" dirty="0" smtClean="0">
                <a:solidFill>
                  <a:schemeClr val="tx1"/>
                </a:solidFill>
                <a:effectLst/>
                <a:latin typeface="+mn-lt"/>
                <a:ea typeface="+mn-ea"/>
                <a:cs typeface="+mn-cs"/>
              </a:rPr>
              <a:t> is to </a:t>
            </a:r>
            <a:r>
              <a:rPr lang="sv-SE" sz="1200" kern="1200" dirty="0" err="1" smtClean="0">
                <a:solidFill>
                  <a:schemeClr val="tx1"/>
                </a:solidFill>
                <a:effectLst/>
                <a:latin typeface="+mn-lt"/>
                <a:ea typeface="+mn-ea"/>
                <a:cs typeface="+mn-cs"/>
              </a:rPr>
              <a:t>improve</a:t>
            </a:r>
            <a:r>
              <a:rPr lang="sv-SE" sz="1200" kern="1200" dirty="0" smtClean="0">
                <a:solidFill>
                  <a:schemeClr val="tx1"/>
                </a:solidFill>
                <a:effectLst/>
                <a:latin typeface="+mn-lt"/>
                <a:ea typeface="+mn-ea"/>
                <a:cs typeface="+mn-cs"/>
              </a:rPr>
              <a:t> and </a:t>
            </a:r>
            <a:r>
              <a:rPr lang="sv-SE" sz="1200" kern="1200" dirty="0" err="1" smtClean="0">
                <a:solidFill>
                  <a:schemeClr val="tx1"/>
                </a:solidFill>
                <a:effectLst/>
                <a:latin typeface="+mn-lt"/>
                <a:ea typeface="+mn-ea"/>
                <a:cs typeface="+mn-cs"/>
              </a:rPr>
              <a:t>expand</a:t>
            </a:r>
            <a:r>
              <a:rPr lang="sv-SE" sz="1200" kern="1200" dirty="0" smtClean="0">
                <a:solidFill>
                  <a:schemeClr val="tx1"/>
                </a:solidFill>
                <a:effectLst/>
                <a:latin typeface="+mn-lt"/>
                <a:ea typeface="+mn-ea"/>
                <a:cs typeface="+mn-cs"/>
              </a:rPr>
              <a:t> the </a:t>
            </a:r>
            <a:r>
              <a:rPr lang="sv-SE" sz="1200" kern="1200" dirty="0" err="1" smtClean="0">
                <a:solidFill>
                  <a:schemeClr val="tx1"/>
                </a:solidFill>
                <a:effectLst/>
                <a:latin typeface="+mn-lt"/>
                <a:ea typeface="+mn-ea"/>
                <a:cs typeface="+mn-cs"/>
              </a:rPr>
              <a:t>pedagogical</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cooperation</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between</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our</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library</a:t>
            </a:r>
            <a:r>
              <a:rPr lang="sv-SE" sz="1200" kern="1200" baseline="0" dirty="0" smtClean="0">
                <a:solidFill>
                  <a:schemeClr val="tx1"/>
                </a:solidFill>
                <a:effectLst/>
                <a:latin typeface="+mn-lt"/>
                <a:ea typeface="+mn-ea"/>
                <a:cs typeface="+mn-cs"/>
              </a:rPr>
              <a:t> and the </a:t>
            </a:r>
            <a:r>
              <a:rPr lang="sv-SE" sz="1200" kern="1200" baseline="0" dirty="0" err="1" smtClean="0">
                <a:solidFill>
                  <a:schemeClr val="tx1"/>
                </a:solidFill>
                <a:effectLst/>
                <a:latin typeface="+mn-lt"/>
                <a:ea typeface="+mn-ea"/>
                <a:cs typeface="+mn-cs"/>
              </a:rPr>
              <a:t>academics</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Of</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course</a:t>
            </a:r>
            <a:r>
              <a:rPr lang="sv-SE" sz="1200" kern="1200" dirty="0" smtClean="0">
                <a:solidFill>
                  <a:schemeClr val="tx1"/>
                </a:solidFill>
                <a:effectLst/>
                <a:latin typeface="+mn-lt"/>
                <a:ea typeface="+mn-ea"/>
                <a:cs typeface="+mn-cs"/>
              </a:rPr>
              <a:t> in </a:t>
            </a:r>
            <a:r>
              <a:rPr lang="sv-SE" sz="1200" kern="1200" dirty="0" err="1" smtClean="0">
                <a:solidFill>
                  <a:schemeClr val="tx1"/>
                </a:solidFill>
                <a:effectLst/>
                <a:latin typeface="+mn-lt"/>
                <a:ea typeface="+mn-ea"/>
                <a:cs typeface="+mn-cs"/>
              </a:rPr>
              <a:t>collaboration</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with</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our</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liasion</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librarians</a:t>
            </a:r>
            <a:r>
              <a:rPr lang="sv-SE" sz="1200" kern="1200" baseline="0" dirty="0" smtClean="0">
                <a:solidFill>
                  <a:schemeClr val="tx1"/>
                </a:solidFill>
                <a:effectLst/>
                <a:latin typeface="+mn-lt"/>
                <a:ea typeface="+mn-ea"/>
                <a:cs typeface="+mn-cs"/>
              </a:rPr>
              <a:t>!</a:t>
            </a:r>
          </a:p>
          <a:p>
            <a:pPr lvl="0"/>
            <a:endParaRPr lang="sv-SE" sz="1200" kern="1200" baseline="0" dirty="0" smtClean="0">
              <a:solidFill>
                <a:schemeClr val="tx1"/>
              </a:solidFill>
              <a:effectLst/>
              <a:latin typeface="+mn-lt"/>
              <a:ea typeface="+mn-ea"/>
              <a:cs typeface="+mn-cs"/>
            </a:endParaRPr>
          </a:p>
          <a:p>
            <a:pPr lvl="0"/>
            <a:r>
              <a:rPr lang="sv-SE" sz="1200" kern="1200" baseline="0" dirty="0" smtClean="0">
                <a:solidFill>
                  <a:schemeClr val="tx1"/>
                </a:solidFill>
                <a:effectLst/>
                <a:latin typeface="+mn-lt"/>
                <a:ea typeface="+mn-ea"/>
                <a:cs typeface="+mn-cs"/>
              </a:rPr>
              <a:t>All for the best </a:t>
            </a:r>
            <a:r>
              <a:rPr lang="sv-SE" sz="1200" kern="1200" baseline="0" dirty="0" err="1" smtClean="0">
                <a:solidFill>
                  <a:schemeClr val="tx1"/>
                </a:solidFill>
                <a:effectLst/>
                <a:latin typeface="+mn-lt"/>
                <a:ea typeface="+mn-ea"/>
                <a:cs typeface="+mn-cs"/>
              </a:rPr>
              <a:t>of</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our</a:t>
            </a:r>
            <a:r>
              <a:rPr lang="sv-SE" sz="1200" kern="1200" baseline="0" dirty="0" smtClean="0">
                <a:solidFill>
                  <a:schemeClr val="tx1"/>
                </a:solidFill>
                <a:effectLst/>
                <a:latin typeface="+mn-lt"/>
                <a:ea typeface="+mn-ea"/>
                <a:cs typeface="+mn-cs"/>
              </a:rPr>
              <a:t> students and </a:t>
            </a:r>
            <a:r>
              <a:rPr lang="sv-SE" sz="1200" kern="1200" baseline="0" dirty="0" err="1" smtClean="0">
                <a:solidFill>
                  <a:schemeClr val="tx1"/>
                </a:solidFill>
                <a:effectLst/>
                <a:latin typeface="+mn-lt"/>
                <a:ea typeface="+mn-ea"/>
                <a:cs typeface="+mn-cs"/>
              </a:rPr>
              <a:t>their</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learning</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outcomes</a:t>
            </a:r>
            <a:r>
              <a:rPr lang="sv-SE" sz="1200" kern="1200" baseline="0" dirty="0" smtClean="0">
                <a:solidFill>
                  <a:schemeClr val="tx1"/>
                </a:solidFill>
                <a:effectLst/>
                <a:latin typeface="+mn-lt"/>
                <a:ea typeface="+mn-ea"/>
                <a:cs typeface="+mn-cs"/>
              </a:rPr>
              <a:t>, as </a:t>
            </a:r>
            <a:r>
              <a:rPr lang="sv-SE" sz="1200" kern="1200" baseline="0" dirty="0" err="1" smtClean="0">
                <a:solidFill>
                  <a:schemeClr val="tx1"/>
                </a:solidFill>
                <a:effectLst/>
                <a:latin typeface="+mn-lt"/>
                <a:ea typeface="+mn-ea"/>
                <a:cs typeface="+mn-cs"/>
              </a:rPr>
              <a:t>well</a:t>
            </a:r>
            <a:r>
              <a:rPr lang="sv-SE" sz="1200" kern="1200" baseline="0" dirty="0" smtClean="0">
                <a:solidFill>
                  <a:schemeClr val="tx1"/>
                </a:solidFill>
                <a:effectLst/>
                <a:latin typeface="+mn-lt"/>
                <a:ea typeface="+mn-ea"/>
                <a:cs typeface="+mn-cs"/>
              </a:rPr>
              <a:t> as the </a:t>
            </a:r>
            <a:r>
              <a:rPr lang="sv-SE" sz="1200" kern="1200" baseline="0" dirty="0" err="1" smtClean="0">
                <a:solidFill>
                  <a:schemeClr val="tx1"/>
                </a:solidFill>
                <a:effectLst/>
                <a:latin typeface="+mn-lt"/>
                <a:ea typeface="+mn-ea"/>
                <a:cs typeface="+mn-cs"/>
              </a:rPr>
              <a:t>academics</a:t>
            </a:r>
            <a:r>
              <a:rPr lang="sv-SE" sz="1200" kern="1200" baseline="0" dirty="0" smtClean="0">
                <a:solidFill>
                  <a:schemeClr val="tx1"/>
                </a:solidFill>
                <a:effectLst/>
                <a:latin typeface="+mn-lt"/>
                <a:ea typeface="+mn-ea"/>
                <a:cs typeface="+mn-cs"/>
              </a:rPr>
              <a:t> </a:t>
            </a:r>
          </a:p>
          <a:p>
            <a:pPr lvl="0"/>
            <a:endParaRPr lang="sv-SE" sz="1200" kern="1200" baseline="0" dirty="0" smtClean="0">
              <a:solidFill>
                <a:schemeClr val="tx1"/>
              </a:solidFill>
              <a:effectLst/>
              <a:latin typeface="+mn-lt"/>
              <a:ea typeface="+mn-ea"/>
              <a:cs typeface="+mn-cs"/>
            </a:endParaRPr>
          </a:p>
          <a:p>
            <a:pPr lvl="0"/>
            <a:r>
              <a:rPr lang="sv-SE" sz="1200" kern="1200" baseline="0" dirty="0" smtClean="0">
                <a:solidFill>
                  <a:schemeClr val="tx1"/>
                </a:solidFill>
                <a:effectLst/>
                <a:latin typeface="+mn-lt"/>
                <a:ea typeface="+mn-ea"/>
                <a:cs typeface="+mn-cs"/>
              </a:rPr>
              <a:t>I </a:t>
            </a:r>
            <a:r>
              <a:rPr lang="sv-SE" sz="1200" kern="1200" baseline="0" dirty="0" err="1" smtClean="0">
                <a:solidFill>
                  <a:schemeClr val="tx1"/>
                </a:solidFill>
                <a:effectLst/>
                <a:latin typeface="+mn-lt"/>
                <a:ea typeface="+mn-ea"/>
                <a:cs typeface="+mn-cs"/>
              </a:rPr>
              <a:t>work</a:t>
            </a:r>
            <a:r>
              <a:rPr lang="sv-SE" sz="1200" kern="1200" baseline="0" dirty="0" smtClean="0">
                <a:solidFill>
                  <a:schemeClr val="tx1"/>
                </a:solidFill>
                <a:effectLst/>
                <a:latin typeface="+mn-lt"/>
                <a:ea typeface="+mn-ea"/>
                <a:cs typeface="+mn-cs"/>
              </a:rPr>
              <a:t> on </a:t>
            </a:r>
            <a:r>
              <a:rPr lang="sv-SE" sz="1200" kern="1200" baseline="0" dirty="0" err="1" smtClean="0">
                <a:solidFill>
                  <a:schemeClr val="tx1"/>
                </a:solidFill>
                <a:effectLst/>
                <a:latin typeface="+mn-lt"/>
                <a:ea typeface="+mn-ea"/>
                <a:cs typeface="+mn-cs"/>
              </a:rPr>
              <a:t>internal</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connections</a:t>
            </a:r>
            <a:r>
              <a:rPr lang="sv-SE" sz="1200" kern="1200" baseline="0" dirty="0" smtClean="0">
                <a:solidFill>
                  <a:schemeClr val="tx1"/>
                </a:solidFill>
                <a:effectLst/>
                <a:latin typeface="+mn-lt"/>
                <a:ea typeface="+mn-ea"/>
                <a:cs typeface="+mn-cs"/>
              </a:rPr>
              <a:t> as </a:t>
            </a:r>
            <a:r>
              <a:rPr lang="sv-SE" sz="1200" kern="1200" baseline="0" dirty="0" err="1" smtClean="0">
                <a:solidFill>
                  <a:schemeClr val="tx1"/>
                </a:solidFill>
                <a:effectLst/>
                <a:latin typeface="+mn-lt"/>
                <a:ea typeface="+mn-ea"/>
                <a:cs typeface="+mn-cs"/>
              </a:rPr>
              <a:t>well</a:t>
            </a:r>
            <a:r>
              <a:rPr lang="sv-SE" sz="1200" kern="1200" baseline="0" dirty="0" smtClean="0">
                <a:solidFill>
                  <a:schemeClr val="tx1"/>
                </a:solidFill>
                <a:effectLst/>
                <a:latin typeface="+mn-lt"/>
                <a:ea typeface="+mn-ea"/>
                <a:cs typeface="+mn-cs"/>
              </a:rPr>
              <a:t> as </a:t>
            </a:r>
            <a:r>
              <a:rPr lang="sv-SE" sz="1200" kern="1200" baseline="0" dirty="0" err="1" smtClean="0">
                <a:solidFill>
                  <a:schemeClr val="tx1"/>
                </a:solidFill>
                <a:effectLst/>
                <a:latin typeface="+mn-lt"/>
                <a:ea typeface="+mn-ea"/>
                <a:cs typeface="+mn-cs"/>
              </a:rPr>
              <a:t>external</a:t>
            </a:r>
            <a:r>
              <a:rPr lang="sv-SE" sz="1200" kern="1200" baseline="0" dirty="0" smtClean="0">
                <a:solidFill>
                  <a:schemeClr val="tx1"/>
                </a:solidFill>
                <a:effectLst/>
                <a:latin typeface="+mn-lt"/>
                <a:ea typeface="+mn-ea"/>
                <a:cs typeface="+mn-cs"/>
              </a:rPr>
              <a:t> – I </a:t>
            </a:r>
            <a:r>
              <a:rPr lang="sv-SE" sz="1200" kern="1200" baseline="0" dirty="0" err="1" smtClean="0">
                <a:solidFill>
                  <a:schemeClr val="tx1"/>
                </a:solidFill>
                <a:effectLst/>
                <a:latin typeface="+mn-lt"/>
                <a:ea typeface="+mn-ea"/>
                <a:cs typeface="+mn-cs"/>
              </a:rPr>
              <a:t>will</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tell</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you</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what</a:t>
            </a:r>
            <a:r>
              <a:rPr lang="sv-SE" sz="1200" kern="1200" baseline="0" dirty="0" smtClean="0">
                <a:solidFill>
                  <a:schemeClr val="tx1"/>
                </a:solidFill>
                <a:effectLst/>
                <a:latin typeface="+mn-lt"/>
                <a:ea typeface="+mn-ea"/>
                <a:cs typeface="+mn-cs"/>
              </a:rPr>
              <a:t> I </a:t>
            </a:r>
            <a:r>
              <a:rPr lang="sv-SE" sz="1200" kern="1200" baseline="0" dirty="0" err="1" smtClean="0">
                <a:solidFill>
                  <a:schemeClr val="tx1"/>
                </a:solidFill>
                <a:effectLst/>
                <a:latin typeface="+mn-lt"/>
                <a:ea typeface="+mn-ea"/>
                <a:cs typeface="+mn-cs"/>
              </a:rPr>
              <a:t>mean</a:t>
            </a:r>
            <a:r>
              <a:rPr lang="sv-SE" sz="1200" kern="1200" baseline="0" dirty="0" smtClean="0">
                <a:solidFill>
                  <a:schemeClr val="tx1"/>
                </a:solidFill>
                <a:effectLst/>
                <a:latin typeface="+mn-lt"/>
                <a:ea typeface="+mn-ea"/>
                <a:cs typeface="+mn-cs"/>
              </a:rPr>
              <a:t> in a short </a:t>
            </a:r>
            <a:r>
              <a:rPr lang="sv-SE" sz="1200" kern="1200" baseline="0" dirty="0" err="1" smtClean="0">
                <a:solidFill>
                  <a:schemeClr val="tx1"/>
                </a:solidFill>
                <a:effectLst/>
                <a:latin typeface="+mn-lt"/>
                <a:ea typeface="+mn-ea"/>
                <a:cs typeface="+mn-cs"/>
              </a:rPr>
              <a:t>while</a:t>
            </a:r>
            <a:r>
              <a:rPr lang="sv-SE" sz="1200" kern="1200" baseline="0" dirty="0" smtClean="0">
                <a:solidFill>
                  <a:schemeClr val="tx1"/>
                </a:solidFill>
                <a:effectLst/>
                <a:latin typeface="+mn-lt"/>
                <a:ea typeface="+mn-ea"/>
                <a:cs typeface="+mn-cs"/>
              </a:rPr>
              <a:t>!</a:t>
            </a:r>
            <a:endParaRPr lang="sv-S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endParaRPr lang="sv-SE" sz="1200" kern="1200" dirty="0" smtClean="0">
              <a:solidFill>
                <a:schemeClr val="tx1"/>
              </a:solidFill>
              <a:effectLst/>
              <a:latin typeface="+mn-lt"/>
              <a:ea typeface="+mn-ea"/>
              <a:cs typeface="+mn-cs"/>
            </a:endParaRP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D42F0AF8-60FC-4A2B-BE4D-CFA8231DABC3}" type="slidenum">
              <a:rPr lang="sv-SE" smtClean="0"/>
              <a:t>1</a:t>
            </a:fld>
            <a:endParaRPr lang="sv-SE"/>
          </a:p>
        </p:txBody>
      </p:sp>
    </p:spTree>
    <p:extLst>
      <p:ext uri="{BB962C8B-B14F-4D97-AF65-F5344CB8AC3E}">
        <p14:creationId xmlns:p14="http://schemas.microsoft.com/office/powerpoint/2010/main" val="4162188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The</a:t>
            </a:r>
            <a:r>
              <a:rPr lang="sv-SE" baseline="0" dirty="0" smtClean="0"/>
              <a:t> Vision is </a:t>
            </a:r>
            <a:r>
              <a:rPr lang="sv-SE" baseline="0" dirty="0" err="1" smtClean="0"/>
              <a:t>supposed</a:t>
            </a:r>
            <a:r>
              <a:rPr lang="sv-SE" baseline="0" dirty="0" smtClean="0"/>
              <a:t> to </a:t>
            </a:r>
            <a:r>
              <a:rPr lang="sv-SE" baseline="0" dirty="0" err="1" smtClean="0"/>
              <a:t>reflect</a:t>
            </a:r>
            <a:r>
              <a:rPr lang="sv-SE" baseline="0" dirty="0" smtClean="0"/>
              <a:t> </a:t>
            </a:r>
            <a:r>
              <a:rPr lang="sv-SE" baseline="0" dirty="0" err="1" smtClean="0"/>
              <a:t>our</a:t>
            </a:r>
            <a:r>
              <a:rPr lang="sv-SE" baseline="0" dirty="0" smtClean="0"/>
              <a:t> </a:t>
            </a:r>
            <a:r>
              <a:rPr lang="sv-SE" baseline="0" dirty="0" err="1" smtClean="0"/>
              <a:t>efforts</a:t>
            </a:r>
            <a:r>
              <a:rPr lang="sv-SE" baseline="0" dirty="0" smtClean="0"/>
              <a:t> to make students Media- and Information </a:t>
            </a:r>
            <a:r>
              <a:rPr lang="sv-SE" baseline="0" dirty="0" err="1" smtClean="0"/>
              <a:t>Literate</a:t>
            </a:r>
            <a:r>
              <a:rPr lang="sv-SE" baseline="0" dirty="0" smtClean="0"/>
              <a:t>! </a:t>
            </a:r>
            <a:endParaRPr lang="sv-SE" dirty="0"/>
          </a:p>
        </p:txBody>
      </p:sp>
      <p:sp>
        <p:nvSpPr>
          <p:cNvPr id="4" name="Platshållare för bildnummer 3"/>
          <p:cNvSpPr>
            <a:spLocks noGrp="1"/>
          </p:cNvSpPr>
          <p:nvPr>
            <p:ph type="sldNum" sz="quarter" idx="10"/>
          </p:nvPr>
        </p:nvSpPr>
        <p:spPr/>
        <p:txBody>
          <a:bodyPr/>
          <a:lstStyle/>
          <a:p>
            <a:fld id="{D42F0AF8-60FC-4A2B-BE4D-CFA8231DABC3}" type="slidenum">
              <a:rPr lang="sv-SE" smtClean="0"/>
              <a:t>2</a:t>
            </a:fld>
            <a:endParaRPr lang="sv-SE"/>
          </a:p>
        </p:txBody>
      </p:sp>
    </p:spTree>
    <p:extLst>
      <p:ext uri="{BB962C8B-B14F-4D97-AF65-F5344CB8AC3E}">
        <p14:creationId xmlns:p14="http://schemas.microsoft.com/office/powerpoint/2010/main" val="1298974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US" sz="1200" b="0" kern="1200" dirty="0" smtClean="0">
                <a:solidFill>
                  <a:schemeClr val="tx1"/>
                </a:solidFill>
                <a:effectLst/>
                <a:latin typeface="Arial" panose="020B0604020202020204" pitchFamily="34" charset="0"/>
                <a:ea typeface="+mn-ea"/>
                <a:cs typeface="Arial" panose="020B0604020202020204" pitchFamily="34" charset="0"/>
              </a:rPr>
              <a:t>When I</a:t>
            </a:r>
            <a:r>
              <a:rPr lang="en-US" sz="1200" b="0" kern="1200" baseline="0" dirty="0" smtClean="0">
                <a:solidFill>
                  <a:schemeClr val="tx1"/>
                </a:solidFill>
                <a:effectLst/>
                <a:latin typeface="Arial" panose="020B0604020202020204" pitchFamily="34" charset="0"/>
                <a:ea typeface="+mn-ea"/>
                <a:cs typeface="Arial" panose="020B0604020202020204" pitchFamily="34" charset="0"/>
              </a:rPr>
              <a:t> talk to the academics about our line of work, I thus emphasize </a:t>
            </a:r>
          </a:p>
          <a:p>
            <a:pPr marL="171450" indent="-171450">
              <a:buFont typeface="Arial" panose="020B0604020202020204" pitchFamily="34" charset="0"/>
              <a:buChar char="•"/>
            </a:pPr>
            <a:r>
              <a:rPr lang="en-US" sz="1200" b="0" kern="1200" dirty="0" smtClean="0">
                <a:solidFill>
                  <a:schemeClr val="tx1"/>
                </a:solidFill>
                <a:effectLst/>
                <a:latin typeface="Arial" panose="020B0604020202020204" pitchFamily="34" charset="0"/>
                <a:ea typeface="+mn-ea"/>
                <a:cs typeface="Arial" panose="020B0604020202020204" pitchFamily="34" charset="0"/>
              </a:rPr>
              <a:t>MIL - Media </a:t>
            </a:r>
            <a:r>
              <a:rPr lang="en-US" sz="1200" b="0" kern="1200" dirty="0" smtClean="0">
                <a:solidFill>
                  <a:schemeClr val="tx1"/>
                </a:solidFill>
                <a:effectLst/>
                <a:latin typeface="Arial" panose="020B0604020202020204" pitchFamily="34" charset="0"/>
                <a:ea typeface="+mn-ea"/>
                <a:cs typeface="Arial" panose="020B0604020202020204" pitchFamily="34" charset="0"/>
              </a:rPr>
              <a:t>and information literacy, </a:t>
            </a:r>
            <a:r>
              <a:rPr lang="en-US" sz="1200" b="0" kern="1200" dirty="0" smtClean="0">
                <a:solidFill>
                  <a:schemeClr val="tx1"/>
                </a:solidFill>
                <a:effectLst/>
                <a:latin typeface="Arial" panose="020B0604020202020204" pitchFamily="34" charset="0"/>
                <a:ea typeface="+mn-ea"/>
                <a:cs typeface="Arial" panose="020B0604020202020204" pitchFamily="34" charset="0"/>
              </a:rPr>
              <a:t>the </a:t>
            </a:r>
            <a:r>
              <a:rPr lang="en-US" sz="1200" b="0" kern="1200" dirty="0" smtClean="0">
                <a:solidFill>
                  <a:schemeClr val="tx1"/>
                </a:solidFill>
                <a:effectLst/>
                <a:latin typeface="Arial" panose="020B0604020202020204" pitchFamily="34" charset="0"/>
                <a:ea typeface="+mn-ea"/>
                <a:cs typeface="Arial" panose="020B0604020202020204" pitchFamily="34" charset="0"/>
              </a:rPr>
              <a:t>umbrella term </a:t>
            </a:r>
            <a:r>
              <a:rPr lang="en-US" sz="1200" b="0" kern="1200" dirty="0" smtClean="0">
                <a:solidFill>
                  <a:schemeClr val="tx1"/>
                </a:solidFill>
                <a:effectLst/>
                <a:latin typeface="Arial" panose="020B0604020202020204" pitchFamily="34" charset="0"/>
                <a:ea typeface="+mn-ea"/>
                <a:cs typeface="Arial" panose="020B0604020202020204" pitchFamily="34" charset="0"/>
              </a:rPr>
              <a:t>that was launched </a:t>
            </a:r>
            <a:r>
              <a:rPr lang="en-US" sz="1200" b="0" kern="1200" dirty="0" smtClean="0">
                <a:solidFill>
                  <a:schemeClr val="tx1"/>
                </a:solidFill>
                <a:effectLst/>
                <a:latin typeface="Arial" panose="020B0604020202020204" pitchFamily="34" charset="0"/>
                <a:ea typeface="+mn-ea"/>
                <a:cs typeface="Arial" panose="020B0604020202020204" pitchFamily="34" charset="0"/>
              </a:rPr>
              <a:t>by </a:t>
            </a:r>
            <a:r>
              <a:rPr lang="en-US" sz="1200" b="0" kern="1200" dirty="0" err="1" smtClean="0">
                <a:solidFill>
                  <a:schemeClr val="tx1"/>
                </a:solidFill>
                <a:effectLst/>
                <a:latin typeface="Arial" panose="020B0604020202020204" pitchFamily="34" charset="0"/>
                <a:ea typeface="+mn-ea"/>
                <a:cs typeface="Arial" panose="020B0604020202020204" pitchFamily="34" charset="0"/>
              </a:rPr>
              <a:t>Unesco</a:t>
            </a:r>
            <a:r>
              <a:rPr lang="en-US" sz="1200" b="0" kern="1200" dirty="0" smtClean="0">
                <a:solidFill>
                  <a:schemeClr val="tx1"/>
                </a:solidFill>
                <a:effectLst/>
                <a:latin typeface="Arial" panose="020B0604020202020204" pitchFamily="34" charset="0"/>
                <a:ea typeface="+mn-ea"/>
                <a:cs typeface="Arial" panose="020B0604020202020204" pitchFamily="34" charset="0"/>
              </a:rPr>
              <a:t> </a:t>
            </a:r>
            <a:r>
              <a:rPr lang="en-US" sz="1200" b="0" kern="1200" dirty="0" smtClean="0">
                <a:solidFill>
                  <a:schemeClr val="tx1"/>
                </a:solidFill>
                <a:effectLst/>
                <a:latin typeface="Arial" panose="020B0604020202020204" pitchFamily="34" charset="0"/>
                <a:ea typeface="+mn-ea"/>
                <a:cs typeface="Arial" panose="020B0604020202020204" pitchFamily="34" charset="0"/>
              </a:rPr>
              <a:t> which includes </a:t>
            </a:r>
            <a:r>
              <a:rPr lang="en-US" sz="1200" b="0" kern="1200" dirty="0" smtClean="0">
                <a:solidFill>
                  <a:schemeClr val="tx1"/>
                </a:solidFill>
                <a:effectLst/>
                <a:latin typeface="Arial" panose="020B0604020202020204" pitchFamily="34" charset="0"/>
                <a:ea typeface="+mn-ea"/>
                <a:cs typeface="Arial" panose="020B0604020202020204" pitchFamily="34" charset="0"/>
              </a:rPr>
              <a:t>a range of skills </a:t>
            </a:r>
            <a:r>
              <a:rPr lang="en-US" sz="1200" b="0" kern="1200" dirty="0" smtClean="0">
                <a:solidFill>
                  <a:schemeClr val="tx1"/>
                </a:solidFill>
                <a:effectLst/>
                <a:latin typeface="Arial" panose="020B0604020202020204" pitchFamily="34" charset="0"/>
                <a:ea typeface="+mn-ea"/>
                <a:cs typeface="Arial" panose="020B0604020202020204" pitchFamily="34" charset="0"/>
              </a:rPr>
              <a:t>that are useful to i.e. the students for</a:t>
            </a:r>
            <a:r>
              <a:rPr lang="en-US" sz="1200" b="0" kern="1200" baseline="0" dirty="0" smtClean="0">
                <a:solidFill>
                  <a:schemeClr val="tx1"/>
                </a:solidFill>
                <a:effectLst/>
                <a:latin typeface="Arial" panose="020B0604020202020204" pitchFamily="34" charset="0"/>
                <a:ea typeface="+mn-ea"/>
                <a:cs typeface="Arial" panose="020B0604020202020204" pitchFamily="34" charset="0"/>
              </a:rPr>
              <a:t> their studies, their forthcoming employments as well as in their personal lives</a:t>
            </a:r>
            <a:r>
              <a:rPr lang="en-US" sz="1200" b="0" kern="1200" dirty="0" smtClean="0">
                <a:solidFill>
                  <a:schemeClr val="tx1"/>
                </a:solidFill>
                <a:effectLst/>
                <a:latin typeface="Arial" panose="020B0604020202020204" pitchFamily="34" charset="0"/>
                <a:ea typeface="+mn-ea"/>
                <a:cs typeface="Arial" panose="020B0604020202020204" pitchFamily="34"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smtClean="0">
                <a:solidFill>
                  <a:schemeClr val="tx1"/>
                </a:solidFill>
                <a:effectLst/>
                <a:latin typeface="Arial" panose="020B0604020202020204" pitchFamily="34" charset="0"/>
                <a:ea typeface="+mn-ea"/>
                <a:cs typeface="Arial" panose="020B0604020202020204" pitchFamily="34" charset="0"/>
              </a:rPr>
              <a:t>They must be able</a:t>
            </a:r>
            <a:r>
              <a:rPr lang="en-US" sz="1200" b="0" kern="1200" baseline="0" dirty="0" smtClean="0">
                <a:solidFill>
                  <a:schemeClr val="tx1"/>
                </a:solidFill>
                <a:effectLst/>
                <a:latin typeface="Arial" panose="020B0604020202020204" pitchFamily="34" charset="0"/>
                <a:ea typeface="+mn-ea"/>
                <a:cs typeface="Arial" panose="020B0604020202020204" pitchFamily="34" charset="0"/>
              </a:rPr>
              <a:t> to screen out what is reliable/relevant information and what is false/inaccurate</a:t>
            </a:r>
            <a:r>
              <a:rPr lang="en-US" sz="1200" b="0" kern="1200" dirty="0" smtClean="0">
                <a:solidFill>
                  <a:schemeClr val="tx1"/>
                </a:solidFill>
                <a:effectLst/>
                <a:latin typeface="Arial" panose="020B0604020202020204" pitchFamily="34" charset="0"/>
                <a:ea typeface="+mn-ea"/>
                <a:cs typeface="Arial" panose="020B0604020202020204" pitchFamily="34" charset="0"/>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smtClean="0">
                <a:solidFill>
                  <a:schemeClr val="tx1"/>
                </a:solidFill>
                <a:effectLst/>
                <a:latin typeface="Arial" panose="020B0604020202020204" pitchFamily="34" charset="0"/>
                <a:ea typeface="+mn-ea"/>
                <a:cs typeface="Arial" panose="020B0604020202020204" pitchFamily="34" charset="0"/>
              </a:rPr>
              <a:t>As you</a:t>
            </a:r>
            <a:r>
              <a:rPr lang="en-US" sz="1200" b="0" kern="1200" baseline="0" dirty="0" smtClean="0">
                <a:solidFill>
                  <a:schemeClr val="tx1"/>
                </a:solidFill>
                <a:effectLst/>
                <a:latin typeface="Arial" panose="020B0604020202020204" pitchFamily="34" charset="0"/>
                <a:ea typeface="+mn-ea"/>
                <a:cs typeface="Arial" panose="020B0604020202020204" pitchFamily="34" charset="0"/>
              </a:rPr>
              <a:t> </a:t>
            </a:r>
            <a:r>
              <a:rPr lang="en-US" sz="1200" b="0" kern="1200" baseline="0" dirty="0" err="1" smtClean="0">
                <a:solidFill>
                  <a:schemeClr val="tx1"/>
                </a:solidFill>
                <a:effectLst/>
                <a:latin typeface="Arial" panose="020B0604020202020204" pitchFamily="34" charset="0"/>
                <a:ea typeface="+mn-ea"/>
                <a:cs typeface="Arial" panose="020B0604020202020204" pitchFamily="34" charset="0"/>
              </a:rPr>
              <a:t>problably</a:t>
            </a:r>
            <a:r>
              <a:rPr lang="en-US" sz="1200" b="0" kern="1200" baseline="0" dirty="0" smtClean="0">
                <a:solidFill>
                  <a:schemeClr val="tx1"/>
                </a:solidFill>
                <a:effectLst/>
                <a:latin typeface="Arial" panose="020B0604020202020204" pitchFamily="34" charset="0"/>
                <a:ea typeface="+mn-ea"/>
                <a:cs typeface="Arial" panose="020B0604020202020204" pitchFamily="34" charset="0"/>
              </a:rPr>
              <a:t> know,</a:t>
            </a:r>
            <a:r>
              <a:rPr lang="en-US" sz="1200" b="0" kern="1200" dirty="0" smtClean="0">
                <a:solidFill>
                  <a:schemeClr val="tx1"/>
                </a:solidFill>
                <a:effectLst/>
                <a:latin typeface="Arial" panose="020B0604020202020204" pitchFamily="34" charset="0"/>
                <a:ea typeface="+mn-ea"/>
                <a:cs typeface="Arial" panose="020B0604020202020204" pitchFamily="34" charset="0"/>
              </a:rPr>
              <a:t> </a:t>
            </a:r>
            <a:r>
              <a:rPr lang="en-US" sz="1200" b="0" kern="1200" dirty="0" smtClean="0">
                <a:solidFill>
                  <a:schemeClr val="tx1"/>
                </a:solidFill>
                <a:effectLst/>
                <a:latin typeface="Arial" panose="020B0604020202020204" pitchFamily="34" charset="0"/>
                <a:ea typeface="+mn-ea"/>
                <a:cs typeface="Arial" panose="020B0604020202020204" pitchFamily="34" charset="0"/>
              </a:rPr>
              <a:t>the Alexandria Declaration (2005</a:t>
            </a:r>
            <a:r>
              <a:rPr lang="en-US" sz="1200" b="0" kern="1200" dirty="0" smtClean="0">
                <a:solidFill>
                  <a:schemeClr val="tx1"/>
                </a:solidFill>
                <a:effectLst/>
                <a:latin typeface="Arial" panose="020B0604020202020204" pitchFamily="34" charset="0"/>
                <a:ea typeface="+mn-ea"/>
                <a:cs typeface="Arial" panose="020B0604020202020204" pitchFamily="34" charset="0"/>
              </a:rPr>
              <a:t>), </a:t>
            </a:r>
            <a:r>
              <a:rPr lang="en-US" sz="1200" b="0" kern="1200" dirty="0" smtClean="0">
                <a:solidFill>
                  <a:schemeClr val="tx1"/>
                </a:solidFill>
                <a:effectLst/>
                <a:latin typeface="Arial" panose="020B0604020202020204" pitchFamily="34" charset="0"/>
                <a:ea typeface="+mn-ea"/>
                <a:cs typeface="Arial" panose="020B0604020202020204" pitchFamily="34" charset="0"/>
              </a:rPr>
              <a:t>places information literacy at the core of lifelong learning</a:t>
            </a:r>
            <a:r>
              <a:rPr lang="en-US" sz="1200" b="0" kern="1200" dirty="0" smtClean="0">
                <a:solidFill>
                  <a:schemeClr val="tx1"/>
                </a:solidFill>
                <a:effectLst/>
                <a:latin typeface="Arial" panose="020B0604020202020204" pitchFamily="34" charset="0"/>
                <a:ea typeface="+mn-ea"/>
                <a:cs typeface="Arial" panose="020B0604020202020204" pitchFamily="34" charset="0"/>
              </a:rPr>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kern="1200" dirty="0" smtClean="0">
                <a:solidFill>
                  <a:schemeClr val="tx1"/>
                </a:solidFill>
                <a:effectLst/>
                <a:latin typeface="Arial" panose="020B0604020202020204" pitchFamily="34" charset="0"/>
                <a:ea typeface="+mn-ea"/>
                <a:cs typeface="Arial" panose="020B0604020202020204" pitchFamily="34" charset="0"/>
              </a:rPr>
              <a:t>To be Media and Information Literate is part </a:t>
            </a:r>
            <a:r>
              <a:rPr lang="en-US" sz="1200" b="0" kern="1200" baseline="0" dirty="0" smtClean="0">
                <a:solidFill>
                  <a:schemeClr val="tx1"/>
                </a:solidFill>
                <a:effectLst/>
                <a:latin typeface="Arial" panose="020B0604020202020204" pitchFamily="34" charset="0"/>
                <a:ea typeface="+mn-ea"/>
                <a:cs typeface="Arial" panose="020B0604020202020204" pitchFamily="34" charset="0"/>
              </a:rPr>
              <a:t>of the human rights and lays the ground for democracy</a:t>
            </a:r>
            <a:endParaRPr lang="sv-SE" b="0" dirty="0">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3DABF130-02C6-4E0D-B712-24E45B9F6736}" type="slidenum">
              <a:rPr lang="sv-SE" smtClean="0"/>
              <a:pPr/>
              <a:t>3</a:t>
            </a:fld>
            <a:endParaRPr lang="sv-SE"/>
          </a:p>
        </p:txBody>
      </p:sp>
    </p:spTree>
    <p:extLst>
      <p:ext uri="{BB962C8B-B14F-4D97-AF65-F5344CB8AC3E}">
        <p14:creationId xmlns:p14="http://schemas.microsoft.com/office/powerpoint/2010/main" val="2898738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Here</a:t>
            </a:r>
            <a:r>
              <a:rPr lang="sv-SE" dirty="0" smtClean="0"/>
              <a:t> </a:t>
            </a:r>
            <a:r>
              <a:rPr lang="sv-SE" dirty="0" err="1" smtClean="0"/>
              <a:t>you</a:t>
            </a:r>
            <a:r>
              <a:rPr lang="sv-SE" dirty="0" smtClean="0"/>
              <a:t> </a:t>
            </a:r>
            <a:r>
              <a:rPr lang="sv-SE" dirty="0" err="1" smtClean="0"/>
              <a:t>can</a:t>
            </a:r>
            <a:r>
              <a:rPr lang="sv-SE" dirty="0" smtClean="0"/>
              <a:t> </a:t>
            </a:r>
            <a:r>
              <a:rPr lang="sv-SE" dirty="0" err="1" smtClean="0"/>
              <a:t>see</a:t>
            </a:r>
            <a:r>
              <a:rPr lang="sv-SE" dirty="0" smtClean="0"/>
              <a:t> the Swedish</a:t>
            </a:r>
            <a:r>
              <a:rPr lang="sv-SE" baseline="0" dirty="0" smtClean="0"/>
              <a:t> </a:t>
            </a:r>
            <a:r>
              <a:rPr lang="sv-SE" baseline="0" dirty="0" err="1" smtClean="0"/>
              <a:t>Higher</a:t>
            </a:r>
            <a:r>
              <a:rPr lang="sv-SE" baseline="0" dirty="0" smtClean="0"/>
              <a:t> </a:t>
            </a:r>
            <a:r>
              <a:rPr lang="sv-SE" baseline="0" dirty="0" err="1" smtClean="0"/>
              <a:t>Education</a:t>
            </a:r>
            <a:r>
              <a:rPr lang="sv-SE" baseline="0" dirty="0" smtClean="0"/>
              <a:t> </a:t>
            </a:r>
            <a:r>
              <a:rPr lang="sv-SE" baseline="0" dirty="0" err="1" smtClean="0"/>
              <a:t>Act</a:t>
            </a:r>
            <a:endParaRPr lang="sv-SE" baseline="0" dirty="0" smtClean="0"/>
          </a:p>
          <a:p>
            <a:r>
              <a:rPr lang="sv-SE" baseline="0" dirty="0" smtClean="0"/>
              <a:t>The </a:t>
            </a:r>
            <a:r>
              <a:rPr lang="sv-SE" baseline="0" dirty="0" err="1" smtClean="0"/>
              <a:t>arrows</a:t>
            </a:r>
            <a:r>
              <a:rPr lang="sv-SE" baseline="0" dirty="0" smtClean="0"/>
              <a:t> </a:t>
            </a:r>
            <a:r>
              <a:rPr lang="sv-SE" baseline="0" dirty="0" err="1" smtClean="0"/>
              <a:t>point</a:t>
            </a:r>
            <a:r>
              <a:rPr lang="sv-SE" baseline="0" dirty="0" smtClean="0"/>
              <a:t> at parts </a:t>
            </a:r>
            <a:r>
              <a:rPr lang="sv-SE" baseline="0" dirty="0" err="1" smtClean="0"/>
              <a:t>of</a:t>
            </a:r>
            <a:r>
              <a:rPr lang="sv-SE" baseline="0" dirty="0" smtClean="0"/>
              <a:t> MIL – </a:t>
            </a:r>
            <a:r>
              <a:rPr lang="sv-SE" baseline="0" dirty="0" err="1" smtClean="0"/>
              <a:t>we</a:t>
            </a:r>
            <a:r>
              <a:rPr lang="sv-SE" baseline="0" dirty="0" smtClean="0"/>
              <a:t> </a:t>
            </a:r>
            <a:r>
              <a:rPr lang="sv-SE" baseline="0" dirty="0" err="1" smtClean="0"/>
              <a:t>are</a:t>
            </a:r>
            <a:r>
              <a:rPr lang="sv-SE" baseline="0" dirty="0" smtClean="0"/>
              <a:t> </a:t>
            </a:r>
            <a:r>
              <a:rPr lang="sv-SE" baseline="0" dirty="0" err="1" smtClean="0"/>
              <a:t>committed</a:t>
            </a:r>
            <a:r>
              <a:rPr lang="sv-SE" baseline="0" dirty="0" smtClean="0"/>
              <a:t> to </a:t>
            </a:r>
            <a:r>
              <a:rPr lang="sv-SE" baseline="0" dirty="0" err="1" smtClean="0"/>
              <a:t>this</a:t>
            </a:r>
            <a:r>
              <a:rPr lang="sv-SE" baseline="0" dirty="0" smtClean="0"/>
              <a:t> </a:t>
            </a:r>
            <a:r>
              <a:rPr lang="sv-SE" baseline="0" dirty="0" err="1" smtClean="0"/>
              <a:t>act</a:t>
            </a:r>
            <a:endParaRPr lang="sv-SE" dirty="0"/>
          </a:p>
        </p:txBody>
      </p:sp>
      <p:sp>
        <p:nvSpPr>
          <p:cNvPr id="4" name="Platshållare för bildnummer 3"/>
          <p:cNvSpPr>
            <a:spLocks noGrp="1"/>
          </p:cNvSpPr>
          <p:nvPr>
            <p:ph type="sldNum" sz="quarter" idx="10"/>
          </p:nvPr>
        </p:nvSpPr>
        <p:spPr/>
        <p:txBody>
          <a:bodyPr/>
          <a:lstStyle/>
          <a:p>
            <a:fld id="{D42F0AF8-60FC-4A2B-BE4D-CFA8231DABC3}" type="slidenum">
              <a:rPr lang="sv-SE" smtClean="0"/>
              <a:t>4</a:t>
            </a:fld>
            <a:endParaRPr lang="sv-SE"/>
          </a:p>
        </p:txBody>
      </p:sp>
    </p:spTree>
    <p:extLst>
      <p:ext uri="{BB962C8B-B14F-4D97-AF65-F5344CB8AC3E}">
        <p14:creationId xmlns:p14="http://schemas.microsoft.com/office/powerpoint/2010/main" val="2623415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pPr lvl="1"/>
            <a:r>
              <a:rPr lang="sv-SE" b="0" dirty="0" smtClean="0"/>
              <a:t>So </a:t>
            </a:r>
            <a:r>
              <a:rPr lang="sv-SE" b="0" dirty="0" err="1" smtClean="0"/>
              <a:t>who’s</a:t>
            </a:r>
            <a:r>
              <a:rPr lang="sv-SE" b="0" dirty="0" smtClean="0"/>
              <a:t> </a:t>
            </a:r>
            <a:r>
              <a:rPr lang="sv-SE" b="0" dirty="0" err="1" smtClean="0"/>
              <a:t>responsible</a:t>
            </a:r>
            <a:r>
              <a:rPr lang="sv-SE" b="0" dirty="0" smtClean="0"/>
              <a:t> for </a:t>
            </a:r>
            <a:r>
              <a:rPr lang="sv-SE" b="0" dirty="0" err="1" smtClean="0"/>
              <a:t>forfilling</a:t>
            </a:r>
            <a:r>
              <a:rPr lang="sv-SE" b="0" dirty="0" smtClean="0"/>
              <a:t> MIL-</a:t>
            </a:r>
            <a:r>
              <a:rPr lang="sv-SE" b="0" dirty="0" err="1" smtClean="0"/>
              <a:t>goal</a:t>
            </a:r>
            <a:r>
              <a:rPr lang="sv-SE" b="0" dirty="0" smtClean="0"/>
              <a:t> in </a:t>
            </a:r>
            <a:r>
              <a:rPr lang="sv-SE" b="0" dirty="0" err="1" smtClean="0"/>
              <a:t>accordance</a:t>
            </a:r>
            <a:r>
              <a:rPr lang="sv-SE" b="0" dirty="0" smtClean="0"/>
              <a:t> </a:t>
            </a:r>
            <a:r>
              <a:rPr lang="sv-SE" b="0" dirty="0" err="1" smtClean="0"/>
              <a:t>with</a:t>
            </a:r>
            <a:r>
              <a:rPr lang="sv-SE" b="0" dirty="0" smtClean="0"/>
              <a:t> </a:t>
            </a:r>
            <a:r>
              <a:rPr lang="en-US" sz="1200" b="0" i="0" kern="1200" dirty="0" smtClean="0">
                <a:solidFill>
                  <a:schemeClr val="tx1"/>
                </a:solidFill>
                <a:effectLst/>
                <a:latin typeface="+mn-lt"/>
                <a:ea typeface="+mn-ea"/>
                <a:cs typeface="+mn-cs"/>
              </a:rPr>
              <a:t>Chapter 1 Article 8 of the Swedish Higher Education Act (SFS  1992:1434)? </a:t>
            </a:r>
          </a:p>
          <a:p>
            <a:pPr marL="628650" lvl="1" indent="-171450">
              <a:buFont typeface="Arial" panose="020B0604020202020204" pitchFamily="34" charset="0"/>
              <a:buChar char="•"/>
            </a:pPr>
            <a:r>
              <a:rPr lang="en-US" sz="1200" b="0" i="0" kern="1200" dirty="0" smtClean="0">
                <a:solidFill>
                  <a:schemeClr val="tx1"/>
                </a:solidFill>
                <a:effectLst/>
                <a:latin typeface="+mn-lt"/>
                <a:ea typeface="+mn-ea"/>
                <a:cs typeface="+mn-cs"/>
              </a:rPr>
              <a:t>Traditionally</a:t>
            </a:r>
            <a:r>
              <a:rPr lang="en-US" sz="1200" b="0" i="0" kern="1200" baseline="0" dirty="0" smtClean="0">
                <a:solidFill>
                  <a:schemeClr val="tx1"/>
                </a:solidFill>
                <a:effectLst/>
                <a:latin typeface="+mn-lt"/>
                <a:ea typeface="+mn-ea"/>
                <a:cs typeface="+mn-cs"/>
              </a:rPr>
              <a:t>, it’s been placed upon the library, however it was not intended to be like that way</a:t>
            </a:r>
          </a:p>
          <a:p>
            <a:pPr marL="628650" lvl="1" indent="-171450">
              <a:buFont typeface="Arial" panose="020B0604020202020204" pitchFamily="34" charset="0"/>
              <a:buChar char="•"/>
            </a:pPr>
            <a:r>
              <a:rPr lang="en-US" sz="1200" b="0" i="0" kern="1200" baseline="0" dirty="0" smtClean="0">
                <a:solidFill>
                  <a:schemeClr val="tx1"/>
                </a:solidFill>
                <a:effectLst/>
                <a:latin typeface="+mn-lt"/>
                <a:ea typeface="+mn-ea"/>
                <a:cs typeface="+mn-cs"/>
              </a:rPr>
              <a:t>It’s supposed to be a joint liability for the whole university – management, the academics in cooperation with liaison librarians, administrators and of course the students themselves!</a:t>
            </a:r>
          </a:p>
          <a:p>
            <a:pPr marL="628650" lvl="1" indent="-171450">
              <a:buFont typeface="Arial" panose="020B0604020202020204" pitchFamily="34" charset="0"/>
              <a:buChar char="•"/>
            </a:pPr>
            <a:r>
              <a:rPr lang="en-US" sz="1200" b="0" i="0" kern="1200" baseline="0" dirty="0" smtClean="0">
                <a:solidFill>
                  <a:schemeClr val="tx1"/>
                </a:solidFill>
                <a:effectLst/>
                <a:latin typeface="+mn-lt"/>
                <a:ea typeface="+mn-ea"/>
                <a:cs typeface="+mn-cs"/>
              </a:rPr>
              <a:t>There has to be a mutual understanding and respect for each other’s situations and the Academics need to be aware of what the library does to meet the students in the best possible way! Meet half ways…</a:t>
            </a:r>
          </a:p>
          <a:p>
            <a:pPr marL="628650" lvl="1" indent="-171450">
              <a:buFont typeface="Arial" panose="020B0604020202020204" pitchFamily="34" charset="0"/>
              <a:buChar char="•"/>
            </a:pPr>
            <a:r>
              <a:rPr lang="en-US" sz="1200" b="0" i="0" kern="1200" baseline="0" dirty="0" smtClean="0">
                <a:solidFill>
                  <a:schemeClr val="tx1"/>
                </a:solidFill>
                <a:effectLst/>
                <a:latin typeface="+mn-lt"/>
                <a:ea typeface="+mn-ea"/>
                <a:cs typeface="+mn-cs"/>
              </a:rPr>
              <a:t>Joining e.g. Department meetings to promote integration work entails bringing up liaison librarian preparations </a:t>
            </a:r>
          </a:p>
          <a:p>
            <a:pPr lvl="1"/>
            <a:endParaRPr lang="en-US" sz="1200" b="0" i="0" kern="1200" baseline="0" dirty="0" smtClean="0">
              <a:solidFill>
                <a:schemeClr val="tx1"/>
              </a:solidFill>
              <a:effectLst/>
              <a:latin typeface="+mn-lt"/>
              <a:ea typeface="+mn-ea"/>
              <a:cs typeface="+mn-cs"/>
            </a:endParaRPr>
          </a:p>
          <a:p>
            <a:pPr lvl="1"/>
            <a:r>
              <a:rPr lang="sv-SE" b="0" dirty="0" smtClean="0"/>
              <a:t> </a:t>
            </a:r>
            <a:endParaRPr lang="sv-SE" sz="2000" b="0" dirty="0" smtClean="0"/>
          </a:p>
          <a:p>
            <a:pPr lvl="1"/>
            <a:endParaRPr lang="sv-SE" sz="2000" b="0" dirty="0" smtClean="0"/>
          </a:p>
          <a:p>
            <a:pPr lvl="1"/>
            <a:endParaRPr lang="sv-SE" sz="2000" dirty="0" smtClean="0"/>
          </a:p>
          <a:p>
            <a:endParaRPr lang="sv-SE" dirty="0" smtClean="0"/>
          </a:p>
          <a:p>
            <a:pPr marL="171450" indent="-171450">
              <a:buFont typeface="Arial" pitchFamily="34" charset="0"/>
              <a:buChar char="•"/>
            </a:pP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pPr marL="171450" indent="-171450">
              <a:buFont typeface="Arial" pitchFamily="34" charset="0"/>
              <a:buChar char="•"/>
            </a:pPr>
            <a:endParaRPr lang="sv-SE" dirty="0" smtClean="0"/>
          </a:p>
          <a:p>
            <a:pPr marL="171450" indent="-171450">
              <a:buFont typeface="Arial" pitchFamily="34" charset="0"/>
              <a:buChar char="•"/>
            </a:pPr>
            <a:endParaRPr lang="sv-SE" dirty="0" smtClean="0"/>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D42F0AF8-60FC-4A2B-BE4D-CFA8231DABC3}" type="slidenum">
              <a:rPr lang="sv-SE" smtClean="0"/>
              <a:t>5</a:t>
            </a:fld>
            <a:endParaRPr lang="sv-SE"/>
          </a:p>
        </p:txBody>
      </p:sp>
    </p:spTree>
    <p:extLst>
      <p:ext uri="{BB962C8B-B14F-4D97-AF65-F5344CB8AC3E}">
        <p14:creationId xmlns:p14="http://schemas.microsoft.com/office/powerpoint/2010/main" val="272165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err="1" smtClean="0"/>
              <a:t>Increased</a:t>
            </a:r>
            <a:r>
              <a:rPr lang="sv-SE" dirty="0" smtClean="0"/>
              <a:t> </a:t>
            </a:r>
            <a:r>
              <a:rPr lang="sv-SE" dirty="0" err="1" smtClean="0"/>
              <a:t>understanding</a:t>
            </a:r>
            <a:r>
              <a:rPr lang="sv-SE" dirty="0" smtClean="0"/>
              <a:t> for problem </a:t>
            </a:r>
            <a:r>
              <a:rPr lang="sv-SE" dirty="0" err="1" smtClean="0"/>
              <a:t>arising</a:t>
            </a:r>
            <a:r>
              <a:rPr lang="sv-SE" dirty="0" smtClean="0"/>
              <a:t> in </a:t>
            </a:r>
            <a:r>
              <a:rPr lang="sv-SE" dirty="0" err="1" smtClean="0"/>
              <a:t>connection</a:t>
            </a:r>
            <a:r>
              <a:rPr lang="sv-SE" dirty="0" smtClean="0"/>
              <a:t> </a:t>
            </a:r>
            <a:r>
              <a:rPr lang="sv-SE" dirty="0" err="1" smtClean="0"/>
              <a:t>with</a:t>
            </a:r>
            <a:r>
              <a:rPr lang="sv-SE" dirty="0" smtClean="0"/>
              <a:t> </a:t>
            </a:r>
            <a:r>
              <a:rPr lang="sv-SE" dirty="0" err="1" smtClean="0"/>
              <a:t>assignments</a:t>
            </a:r>
            <a:r>
              <a:rPr lang="sv-SE" baseline="0" dirty="0" smtClean="0"/>
              <a:t> </a:t>
            </a:r>
            <a:r>
              <a:rPr lang="sv-SE" baseline="0" dirty="0" err="1" smtClean="0"/>
              <a:t>e.g</a:t>
            </a:r>
            <a:r>
              <a:rPr lang="sv-SE" baseline="0" dirty="0" smtClean="0"/>
              <a:t>. common – </a:t>
            </a:r>
            <a:r>
              <a:rPr lang="sv-SE" baseline="0" dirty="0" err="1" smtClean="0"/>
              <a:t>wide</a:t>
            </a:r>
            <a:r>
              <a:rPr lang="sv-SE" baseline="0" dirty="0" smtClean="0"/>
              <a:t> – </a:t>
            </a:r>
            <a:r>
              <a:rPr lang="sv-SE" baseline="0" dirty="0" err="1" smtClean="0"/>
              <a:t>keywords</a:t>
            </a:r>
            <a:r>
              <a:rPr lang="sv-SE" baseline="0" dirty="0" smtClean="0"/>
              <a:t> ”</a:t>
            </a:r>
            <a:r>
              <a:rPr lang="sv-SE" baseline="0" dirty="0" err="1" smtClean="0"/>
              <a:t>search</a:t>
            </a:r>
            <a:r>
              <a:rPr lang="sv-SE" baseline="0" dirty="0" smtClean="0"/>
              <a:t> for an </a:t>
            </a:r>
            <a:r>
              <a:rPr lang="sv-SE" baseline="0" dirty="0" err="1" smtClean="0"/>
              <a:t>article</a:t>
            </a:r>
            <a:r>
              <a:rPr lang="sv-SE" baseline="0" dirty="0" smtClean="0"/>
              <a:t> </a:t>
            </a:r>
            <a:r>
              <a:rPr lang="sv-SE" baseline="0" dirty="0" err="1" smtClean="0"/>
              <a:t>that</a:t>
            </a:r>
            <a:r>
              <a:rPr lang="sv-SE" baseline="0" dirty="0" smtClean="0"/>
              <a:t> </a:t>
            </a:r>
            <a:r>
              <a:rPr lang="sv-SE" baseline="0" dirty="0" err="1" smtClean="0"/>
              <a:t>includes</a:t>
            </a:r>
            <a:r>
              <a:rPr lang="sv-SE" baseline="0" dirty="0" smtClean="0"/>
              <a:t> </a:t>
            </a:r>
            <a:r>
              <a:rPr lang="sv-SE" baseline="0" dirty="0" err="1" smtClean="0"/>
              <a:t>caring</a:t>
            </a:r>
            <a:r>
              <a:rPr lang="sv-SE" baseline="0" dirty="0" smtClean="0"/>
              <a:t>”</a:t>
            </a:r>
            <a:endParaRPr lang="sv-SE" dirty="0" smtClean="0"/>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The </a:t>
            </a:r>
            <a:r>
              <a:rPr lang="sv-SE" sz="1200" kern="1200" dirty="0" err="1" smtClean="0">
                <a:solidFill>
                  <a:schemeClr val="tx1"/>
                </a:solidFill>
                <a:effectLst/>
                <a:latin typeface="+mn-lt"/>
                <a:ea typeface="+mn-ea"/>
                <a:cs typeface="+mn-cs"/>
              </a:rPr>
              <a:t>importance</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of</a:t>
            </a:r>
            <a:r>
              <a:rPr lang="sv-SE" sz="1200" kern="1200" dirty="0" smtClean="0">
                <a:solidFill>
                  <a:schemeClr val="tx1"/>
                </a:solidFill>
                <a:effectLst/>
                <a:latin typeface="+mn-lt"/>
                <a:ea typeface="+mn-ea"/>
                <a:cs typeface="+mn-cs"/>
              </a:rPr>
              <a:t> Forward planning to </a:t>
            </a:r>
            <a:r>
              <a:rPr lang="sv-SE" sz="1200" kern="1200" dirty="0" err="1" smtClean="0">
                <a:solidFill>
                  <a:schemeClr val="tx1"/>
                </a:solidFill>
                <a:effectLst/>
                <a:latin typeface="+mn-lt"/>
                <a:ea typeface="+mn-ea"/>
                <a:cs typeface="+mn-cs"/>
              </a:rPr>
              <a:t>achieve</a:t>
            </a:r>
            <a:r>
              <a:rPr lang="sv-SE" sz="1200" kern="1200" dirty="0" smtClean="0">
                <a:solidFill>
                  <a:schemeClr val="tx1"/>
                </a:solidFill>
                <a:effectLst/>
                <a:latin typeface="+mn-lt"/>
                <a:ea typeface="+mn-ea"/>
                <a:cs typeface="+mn-cs"/>
              </a:rPr>
              <a:t> the best </a:t>
            </a:r>
            <a:r>
              <a:rPr lang="sv-SE" sz="1200" kern="1200" dirty="0" err="1" smtClean="0">
                <a:solidFill>
                  <a:schemeClr val="tx1"/>
                </a:solidFill>
                <a:effectLst/>
                <a:latin typeface="+mn-lt"/>
                <a:ea typeface="+mn-ea"/>
                <a:cs typeface="+mn-cs"/>
              </a:rPr>
              <a:t>outcomes</a:t>
            </a:r>
            <a:r>
              <a:rPr lang="sv-SE" sz="1200" kern="1200" dirty="0" smtClean="0">
                <a:solidFill>
                  <a:schemeClr val="tx1"/>
                </a:solidFill>
                <a:effectLst/>
                <a:latin typeface="+mn-lt"/>
                <a:ea typeface="+mn-ea"/>
                <a:cs typeface="+mn-cs"/>
              </a:rPr>
              <a:t> for </a:t>
            </a:r>
            <a:r>
              <a:rPr lang="sv-SE" sz="1200" kern="1200" dirty="0" err="1" smtClean="0">
                <a:solidFill>
                  <a:schemeClr val="tx1"/>
                </a:solidFill>
                <a:effectLst/>
                <a:latin typeface="+mn-lt"/>
                <a:ea typeface="+mn-ea"/>
                <a:cs typeface="+mn-cs"/>
              </a:rPr>
              <a:t>every</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single</a:t>
            </a:r>
            <a:r>
              <a:rPr lang="sv-SE" sz="1200" kern="1200" baseline="0" dirty="0" smtClean="0">
                <a:solidFill>
                  <a:schemeClr val="tx1"/>
                </a:solidFill>
                <a:effectLst/>
                <a:latin typeface="+mn-lt"/>
                <a:ea typeface="+mn-ea"/>
                <a:cs typeface="+mn-cs"/>
              </a:rPr>
              <a:t> occasion </a:t>
            </a:r>
            <a:r>
              <a:rPr lang="sv-SE" sz="1200" kern="1200" baseline="0" dirty="0" err="1" smtClean="0">
                <a:solidFill>
                  <a:schemeClr val="tx1"/>
                </a:solidFill>
                <a:effectLst/>
                <a:latin typeface="+mn-lt"/>
                <a:ea typeface="+mn-ea"/>
                <a:cs typeface="+mn-cs"/>
              </a:rPr>
              <a:t>of</a:t>
            </a:r>
            <a:r>
              <a:rPr lang="sv-SE" sz="1200" kern="1200" baseline="0" dirty="0" smtClean="0">
                <a:solidFill>
                  <a:schemeClr val="tx1"/>
                </a:solidFill>
                <a:effectLst/>
                <a:latin typeface="+mn-lt"/>
                <a:ea typeface="+mn-ea"/>
                <a:cs typeface="+mn-cs"/>
              </a:rPr>
              <a:t> information </a:t>
            </a:r>
            <a:r>
              <a:rPr lang="sv-SE" sz="1200" kern="1200" baseline="0" dirty="0" err="1" smtClean="0">
                <a:solidFill>
                  <a:schemeClr val="tx1"/>
                </a:solidFill>
                <a:effectLst/>
                <a:latin typeface="+mn-lt"/>
                <a:ea typeface="+mn-ea"/>
                <a:cs typeface="+mn-cs"/>
              </a:rPr>
              <a:t>seeking</a:t>
            </a:r>
            <a:r>
              <a:rPr lang="sv-SE"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Timing must be right – not just ”</a:t>
            </a:r>
            <a:r>
              <a:rPr lang="sv-SE" sz="1200" kern="1200" dirty="0" err="1" smtClean="0">
                <a:solidFill>
                  <a:schemeClr val="tx1"/>
                </a:solidFill>
                <a:effectLst/>
                <a:latin typeface="+mn-lt"/>
                <a:ea typeface="+mn-ea"/>
                <a:cs typeface="+mn-cs"/>
              </a:rPr>
              <a:t>Let’s</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give</a:t>
            </a:r>
            <a:r>
              <a:rPr lang="sv-SE" sz="1200" kern="1200" dirty="0" smtClean="0">
                <a:solidFill>
                  <a:schemeClr val="tx1"/>
                </a:solidFill>
                <a:effectLst/>
                <a:latin typeface="+mn-lt"/>
                <a:ea typeface="+mn-ea"/>
                <a:cs typeface="+mn-cs"/>
              </a:rPr>
              <a:t> the students </a:t>
            </a:r>
            <a:r>
              <a:rPr lang="sv-SE" sz="1200" kern="1200" dirty="0" err="1" smtClean="0">
                <a:solidFill>
                  <a:schemeClr val="tx1"/>
                </a:solidFill>
                <a:effectLst/>
                <a:latin typeface="+mn-lt"/>
                <a:ea typeface="+mn-ea"/>
                <a:cs typeface="+mn-cs"/>
              </a:rPr>
              <a:t>some</a:t>
            </a:r>
            <a:r>
              <a:rPr lang="sv-SE" sz="1200" kern="1200" dirty="0" smtClean="0">
                <a:solidFill>
                  <a:schemeClr val="tx1"/>
                </a:solidFill>
                <a:effectLst/>
                <a:latin typeface="+mn-lt"/>
                <a:ea typeface="+mn-ea"/>
                <a:cs typeface="+mn-cs"/>
              </a:rPr>
              <a:t> information literacy” </a:t>
            </a:r>
          </a:p>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Progression! </a:t>
            </a:r>
          </a:p>
          <a:p>
            <a:pPr marL="171450" indent="-171450">
              <a:buFont typeface="Arial" panose="020B0604020202020204" pitchFamily="34" charset="0"/>
              <a:buChar char="•"/>
            </a:pPr>
            <a:r>
              <a:rPr lang="sv-SE" sz="1200" kern="1200" dirty="0" err="1" smtClean="0">
                <a:solidFill>
                  <a:schemeClr val="tx1"/>
                </a:solidFill>
                <a:effectLst/>
                <a:latin typeface="+mn-lt"/>
                <a:ea typeface="+mn-ea"/>
                <a:cs typeface="+mn-cs"/>
              </a:rPr>
              <a:t>We</a:t>
            </a:r>
            <a:r>
              <a:rPr lang="sv-SE" sz="1200" kern="1200" dirty="0" smtClean="0">
                <a:solidFill>
                  <a:schemeClr val="tx1"/>
                </a:solidFill>
                <a:effectLst/>
                <a:latin typeface="+mn-lt"/>
                <a:ea typeface="+mn-ea"/>
                <a:cs typeface="+mn-cs"/>
              </a:rPr>
              <a:t> read and </a:t>
            </a:r>
            <a:r>
              <a:rPr lang="sv-SE" sz="1200" kern="1200" dirty="0" err="1" smtClean="0">
                <a:solidFill>
                  <a:schemeClr val="tx1"/>
                </a:solidFill>
                <a:effectLst/>
                <a:latin typeface="+mn-lt"/>
                <a:ea typeface="+mn-ea"/>
                <a:cs typeface="+mn-cs"/>
              </a:rPr>
              <a:t>discuss</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scientific</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articles</a:t>
            </a:r>
            <a:r>
              <a:rPr lang="sv-SE" sz="1200" kern="1200" dirty="0" smtClean="0">
                <a:solidFill>
                  <a:schemeClr val="tx1"/>
                </a:solidFill>
                <a:effectLst/>
                <a:latin typeface="+mn-lt"/>
                <a:ea typeface="+mn-ea"/>
                <a:cs typeface="+mn-cs"/>
              </a:rPr>
              <a:t> to </a:t>
            </a:r>
            <a:r>
              <a:rPr lang="sv-SE" sz="1200" kern="1200" dirty="0" err="1" smtClean="0">
                <a:solidFill>
                  <a:schemeClr val="tx1"/>
                </a:solidFill>
                <a:effectLst/>
                <a:latin typeface="+mn-lt"/>
                <a:ea typeface="+mn-ea"/>
                <a:cs typeface="+mn-cs"/>
              </a:rPr>
              <a:t>improve</a:t>
            </a:r>
            <a:r>
              <a:rPr lang="sv-SE" sz="1200" kern="1200" dirty="0" smtClean="0">
                <a:solidFill>
                  <a:schemeClr val="tx1"/>
                </a:solidFill>
                <a:effectLst/>
                <a:latin typeface="+mn-lt"/>
                <a:ea typeface="+mn-ea"/>
                <a:cs typeface="+mn-cs"/>
              </a:rPr>
              <a:t> and </a:t>
            </a:r>
            <a:r>
              <a:rPr lang="sv-SE" sz="1200" kern="1200" dirty="0" err="1" smtClean="0">
                <a:solidFill>
                  <a:schemeClr val="tx1"/>
                </a:solidFill>
                <a:effectLst/>
                <a:latin typeface="+mn-lt"/>
                <a:ea typeface="+mn-ea"/>
                <a:cs typeface="+mn-cs"/>
              </a:rPr>
              <a:t>further</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develope</a:t>
            </a:r>
            <a:r>
              <a:rPr lang="sv-SE" sz="1200" kern="1200" dirty="0" smtClean="0">
                <a:solidFill>
                  <a:schemeClr val="tx1"/>
                </a:solidFill>
                <a:effectLst/>
                <a:latin typeface="+mn-lt"/>
                <a:ea typeface="+mn-ea"/>
                <a:cs typeface="+mn-cs"/>
              </a:rPr>
              <a:t> </a:t>
            </a:r>
            <a:r>
              <a:rPr lang="sv-SE" sz="1200" kern="1200" dirty="0" err="1" smtClean="0">
                <a:solidFill>
                  <a:schemeClr val="tx1"/>
                </a:solidFill>
                <a:effectLst/>
                <a:latin typeface="+mn-lt"/>
                <a:ea typeface="+mn-ea"/>
                <a:cs typeface="+mn-cs"/>
              </a:rPr>
              <a:t>librarian</a:t>
            </a:r>
            <a:r>
              <a:rPr lang="sv-SE" sz="1200" kern="1200" baseline="0" dirty="0" smtClean="0">
                <a:solidFill>
                  <a:schemeClr val="tx1"/>
                </a:solidFill>
                <a:effectLst/>
                <a:latin typeface="+mn-lt"/>
                <a:ea typeface="+mn-ea"/>
                <a:cs typeface="+mn-cs"/>
              </a:rPr>
              <a:t> </a:t>
            </a:r>
            <a:r>
              <a:rPr lang="sv-SE" sz="1200" kern="1200" baseline="0" dirty="0" err="1" smtClean="0">
                <a:solidFill>
                  <a:schemeClr val="tx1"/>
                </a:solidFill>
                <a:effectLst/>
                <a:latin typeface="+mn-lt"/>
                <a:ea typeface="+mn-ea"/>
                <a:cs typeface="+mn-cs"/>
              </a:rPr>
              <a:t>skills</a:t>
            </a:r>
            <a:r>
              <a:rPr lang="sv-SE" sz="1200" kern="1200" baseline="0" dirty="0" smtClean="0">
                <a:solidFill>
                  <a:schemeClr val="tx1"/>
                </a:solidFill>
                <a:effectLst/>
                <a:latin typeface="+mn-lt"/>
                <a:ea typeface="+mn-ea"/>
                <a:cs typeface="+mn-cs"/>
              </a:rPr>
              <a:t> in </a:t>
            </a:r>
            <a:r>
              <a:rPr lang="sv-SE" sz="1200" kern="1200" baseline="0" dirty="0" err="1" smtClean="0">
                <a:solidFill>
                  <a:schemeClr val="tx1"/>
                </a:solidFill>
                <a:effectLst/>
                <a:latin typeface="+mn-lt"/>
                <a:ea typeface="+mn-ea"/>
                <a:cs typeface="+mn-cs"/>
              </a:rPr>
              <a:t>teaching</a:t>
            </a:r>
            <a:r>
              <a:rPr lang="sv-SE" sz="1200" kern="1200" baseline="0" dirty="0" smtClean="0">
                <a:solidFill>
                  <a:schemeClr val="tx1"/>
                </a:solidFill>
                <a:effectLst/>
                <a:latin typeface="+mn-lt"/>
                <a:ea typeface="+mn-ea"/>
                <a:cs typeface="+mn-cs"/>
              </a:rPr>
              <a:t> and new </a:t>
            </a:r>
            <a:r>
              <a:rPr lang="sv-SE" sz="1200" kern="1200" baseline="0" dirty="0" err="1" smtClean="0">
                <a:solidFill>
                  <a:schemeClr val="tx1"/>
                </a:solidFill>
                <a:effectLst/>
                <a:latin typeface="+mn-lt"/>
                <a:ea typeface="+mn-ea"/>
                <a:cs typeface="+mn-cs"/>
              </a:rPr>
              <a:t>possibilities</a:t>
            </a:r>
            <a:r>
              <a:rPr lang="sv-SE" sz="1200" kern="1200" baseline="0" dirty="0" smtClean="0">
                <a:solidFill>
                  <a:schemeClr val="tx1"/>
                </a:solidFill>
                <a:effectLst/>
                <a:latin typeface="+mn-lt"/>
                <a:ea typeface="+mn-ea"/>
                <a:cs typeface="+mn-cs"/>
              </a:rPr>
              <a:t> – new </a:t>
            </a:r>
            <a:r>
              <a:rPr lang="sv-SE" sz="1200" kern="1200" baseline="0" dirty="0" err="1" smtClean="0">
                <a:solidFill>
                  <a:schemeClr val="tx1"/>
                </a:solidFill>
                <a:effectLst/>
                <a:latin typeface="+mn-lt"/>
                <a:ea typeface="+mn-ea"/>
                <a:cs typeface="+mn-cs"/>
              </a:rPr>
              <a:t>techniques</a:t>
            </a:r>
            <a:endParaRPr lang="sv-SE" sz="1200" kern="1200" dirty="0" smtClean="0">
              <a:solidFill>
                <a:schemeClr val="tx1"/>
              </a:solidFill>
              <a:effectLst/>
              <a:latin typeface="+mn-lt"/>
              <a:ea typeface="+mn-ea"/>
              <a:cs typeface="+mn-cs"/>
            </a:endParaRPr>
          </a:p>
          <a:p>
            <a:endParaRPr lang="sv-SE" dirty="0" smtClean="0"/>
          </a:p>
          <a:p>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D42F0AF8-60FC-4A2B-BE4D-CFA8231DABC3}" type="slidenum">
              <a:rPr lang="sv-SE" smtClean="0"/>
              <a:t>6</a:t>
            </a:fld>
            <a:endParaRPr lang="sv-SE"/>
          </a:p>
        </p:txBody>
      </p:sp>
    </p:spTree>
    <p:extLst>
      <p:ext uri="{BB962C8B-B14F-4D97-AF65-F5344CB8AC3E}">
        <p14:creationId xmlns:p14="http://schemas.microsoft.com/office/powerpoint/2010/main" val="3782694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We’ve</a:t>
            </a:r>
            <a:r>
              <a:rPr lang="sv-SE" dirty="0" smtClean="0"/>
              <a:t> </a:t>
            </a:r>
            <a:r>
              <a:rPr lang="sv-SE" dirty="0" err="1" smtClean="0"/>
              <a:t>noticed</a:t>
            </a:r>
            <a:r>
              <a:rPr lang="sv-SE" dirty="0" smtClean="0"/>
              <a:t> </a:t>
            </a:r>
            <a:r>
              <a:rPr lang="sv-SE" dirty="0" err="1" smtClean="0"/>
              <a:t>that</a:t>
            </a:r>
            <a:r>
              <a:rPr lang="sv-SE" dirty="0" smtClean="0"/>
              <a:t> </a:t>
            </a:r>
            <a:r>
              <a:rPr lang="sv-SE" dirty="0" err="1" smtClean="0"/>
              <a:t>quite</a:t>
            </a:r>
            <a:r>
              <a:rPr lang="sv-SE" dirty="0" smtClean="0"/>
              <a:t> a </a:t>
            </a:r>
            <a:r>
              <a:rPr lang="sv-SE" dirty="0" err="1" smtClean="0"/>
              <a:t>lot</a:t>
            </a:r>
            <a:r>
              <a:rPr lang="sv-SE" dirty="0" smtClean="0"/>
              <a:t> </a:t>
            </a:r>
            <a:r>
              <a:rPr lang="sv-SE" dirty="0" err="1" smtClean="0"/>
              <a:t>of</a:t>
            </a:r>
            <a:r>
              <a:rPr lang="sv-SE" dirty="0" smtClean="0"/>
              <a:t> students – coming </a:t>
            </a:r>
            <a:r>
              <a:rPr lang="sv-SE" dirty="0" err="1" smtClean="0"/>
              <a:t>directly</a:t>
            </a:r>
            <a:r>
              <a:rPr lang="sv-SE" dirty="0" smtClean="0"/>
              <a:t> from</a:t>
            </a:r>
            <a:r>
              <a:rPr lang="sv-SE" baseline="0" dirty="0" smtClean="0"/>
              <a:t> </a:t>
            </a:r>
            <a:r>
              <a:rPr lang="sv-SE" baseline="0" dirty="0" err="1" smtClean="0"/>
              <a:t>Upper</a:t>
            </a:r>
            <a:r>
              <a:rPr lang="sv-SE" baseline="0" dirty="0" smtClean="0"/>
              <a:t> </a:t>
            </a:r>
            <a:r>
              <a:rPr lang="sv-SE" baseline="0" dirty="0" err="1" smtClean="0"/>
              <a:t>secondary</a:t>
            </a:r>
            <a:r>
              <a:rPr lang="sv-SE" baseline="0" dirty="0" smtClean="0"/>
              <a:t> </a:t>
            </a:r>
            <a:r>
              <a:rPr lang="sv-SE" baseline="0" dirty="0" err="1" smtClean="0"/>
              <a:t>school</a:t>
            </a:r>
            <a:r>
              <a:rPr lang="sv-SE" baseline="0" dirty="0" smtClean="0"/>
              <a:t> lack </a:t>
            </a:r>
            <a:r>
              <a:rPr lang="sv-SE" baseline="0" dirty="0" err="1" smtClean="0"/>
              <a:t>satisfactional</a:t>
            </a:r>
            <a:r>
              <a:rPr lang="sv-SE" baseline="0" dirty="0" smtClean="0"/>
              <a:t> </a:t>
            </a:r>
            <a:r>
              <a:rPr lang="sv-SE" baseline="0" dirty="0" err="1" smtClean="0"/>
              <a:t>skills</a:t>
            </a:r>
            <a:r>
              <a:rPr lang="sv-SE" baseline="0" dirty="0" smtClean="0"/>
              <a:t>, not </a:t>
            </a:r>
            <a:r>
              <a:rPr lang="sv-SE" baseline="0" dirty="0" err="1" smtClean="0"/>
              <a:t>only</a:t>
            </a:r>
            <a:r>
              <a:rPr lang="sv-SE" baseline="0" dirty="0" smtClean="0"/>
              <a:t> in </a:t>
            </a:r>
            <a:r>
              <a:rPr lang="sv-SE" baseline="0" dirty="0" err="1" smtClean="0"/>
              <a:t>e.g</a:t>
            </a:r>
            <a:r>
              <a:rPr lang="sv-SE" baseline="0" dirty="0" smtClean="0"/>
              <a:t>. </a:t>
            </a:r>
            <a:r>
              <a:rPr lang="sv-SE" baseline="0" dirty="0" err="1" smtClean="0"/>
              <a:t>language</a:t>
            </a:r>
            <a:r>
              <a:rPr lang="sv-SE" baseline="0" dirty="0" smtClean="0"/>
              <a:t> </a:t>
            </a:r>
            <a:r>
              <a:rPr lang="sv-SE" baseline="0" dirty="0" err="1" smtClean="0"/>
              <a:t>skills</a:t>
            </a:r>
            <a:r>
              <a:rPr lang="sv-SE" baseline="0" dirty="0" smtClean="0"/>
              <a:t> </a:t>
            </a:r>
            <a:r>
              <a:rPr lang="sv-SE" baseline="0" dirty="0" err="1" smtClean="0"/>
              <a:t>but</a:t>
            </a:r>
            <a:r>
              <a:rPr lang="sv-SE" baseline="0" dirty="0" smtClean="0"/>
              <a:t> </a:t>
            </a:r>
            <a:r>
              <a:rPr lang="sv-SE" baseline="0" dirty="0" err="1" smtClean="0"/>
              <a:t>also</a:t>
            </a:r>
            <a:r>
              <a:rPr lang="sv-SE" baseline="0" dirty="0" smtClean="0"/>
              <a:t> </a:t>
            </a:r>
            <a:r>
              <a:rPr lang="sv-SE" baseline="0" dirty="0" err="1" smtClean="0"/>
              <a:t>when</a:t>
            </a:r>
            <a:r>
              <a:rPr lang="sv-SE" baseline="0" dirty="0" smtClean="0"/>
              <a:t> it </a:t>
            </a:r>
            <a:r>
              <a:rPr lang="sv-SE" baseline="0" dirty="0" err="1" smtClean="0"/>
              <a:t>comes</a:t>
            </a:r>
            <a:r>
              <a:rPr lang="sv-SE" baseline="0" dirty="0" smtClean="0"/>
              <a:t> to MIL. </a:t>
            </a:r>
          </a:p>
          <a:p>
            <a:endParaRPr lang="sv-SE" baseline="0" dirty="0" smtClean="0"/>
          </a:p>
          <a:p>
            <a:r>
              <a:rPr lang="sv-SE" baseline="0" dirty="0" err="1" smtClean="0"/>
              <a:t>You</a:t>
            </a:r>
            <a:r>
              <a:rPr lang="sv-SE" baseline="0" dirty="0" smtClean="0"/>
              <a:t> </a:t>
            </a:r>
            <a:r>
              <a:rPr lang="sv-SE" baseline="0" dirty="0" err="1" smtClean="0"/>
              <a:t>can</a:t>
            </a:r>
            <a:r>
              <a:rPr lang="sv-SE" baseline="0" dirty="0" smtClean="0"/>
              <a:t> </a:t>
            </a:r>
            <a:r>
              <a:rPr lang="sv-SE" baseline="0" dirty="0" err="1" smtClean="0"/>
              <a:t>say</a:t>
            </a:r>
            <a:r>
              <a:rPr lang="sv-SE" baseline="0" dirty="0" smtClean="0"/>
              <a:t> – </a:t>
            </a:r>
            <a:r>
              <a:rPr lang="sv-SE" baseline="0" dirty="0" err="1" smtClean="0"/>
              <a:t>there’s</a:t>
            </a:r>
            <a:r>
              <a:rPr lang="sv-SE" baseline="0" dirty="0" smtClean="0"/>
              <a:t> a gap in </a:t>
            </a:r>
            <a:r>
              <a:rPr lang="sv-SE" baseline="0" dirty="0" err="1" smtClean="0"/>
              <a:t>need</a:t>
            </a:r>
            <a:r>
              <a:rPr lang="sv-SE" baseline="0" dirty="0" smtClean="0"/>
              <a:t> </a:t>
            </a:r>
            <a:r>
              <a:rPr lang="sv-SE" baseline="0" dirty="0" err="1" smtClean="0"/>
              <a:t>of</a:t>
            </a:r>
            <a:r>
              <a:rPr lang="sv-SE" baseline="0" dirty="0" smtClean="0"/>
              <a:t> </a:t>
            </a:r>
            <a:r>
              <a:rPr lang="sv-SE" baseline="0" dirty="0" err="1" smtClean="0"/>
              <a:t>overbridging</a:t>
            </a:r>
            <a:r>
              <a:rPr lang="sv-SE" baseline="0" dirty="0" smtClean="0"/>
              <a:t> and </a:t>
            </a:r>
            <a:r>
              <a:rPr lang="sv-SE" baseline="0" dirty="0" err="1" smtClean="0"/>
              <a:t>that</a:t>
            </a:r>
            <a:r>
              <a:rPr lang="sv-SE" baseline="0" dirty="0" smtClean="0"/>
              <a:t> is the </a:t>
            </a:r>
            <a:r>
              <a:rPr lang="sv-SE" baseline="0" dirty="0" err="1" smtClean="0"/>
              <a:t>purpose</a:t>
            </a:r>
            <a:r>
              <a:rPr lang="sv-SE" baseline="0" dirty="0" smtClean="0"/>
              <a:t> </a:t>
            </a:r>
            <a:r>
              <a:rPr lang="sv-SE" baseline="0" dirty="0" err="1" smtClean="0"/>
              <a:t>of</a:t>
            </a:r>
            <a:r>
              <a:rPr lang="sv-SE" baseline="0" dirty="0" smtClean="0"/>
              <a:t> a new </a:t>
            </a:r>
            <a:r>
              <a:rPr lang="sv-SE" baseline="0" dirty="0" err="1" smtClean="0"/>
              <a:t>project</a:t>
            </a:r>
            <a:r>
              <a:rPr lang="sv-SE" baseline="0" dirty="0" smtClean="0"/>
              <a:t> </a:t>
            </a:r>
            <a:r>
              <a:rPr lang="sv-SE" baseline="0" dirty="0" err="1" smtClean="0"/>
              <a:t>recently</a:t>
            </a:r>
            <a:r>
              <a:rPr lang="sv-SE" baseline="0" dirty="0" smtClean="0"/>
              <a:t> </a:t>
            </a:r>
            <a:r>
              <a:rPr lang="sv-SE" baseline="0" dirty="0" err="1" smtClean="0"/>
              <a:t>initiated</a:t>
            </a:r>
            <a:r>
              <a:rPr lang="sv-SE" baseline="0" dirty="0" smtClean="0"/>
              <a:t> by </a:t>
            </a:r>
            <a:r>
              <a:rPr lang="sv-SE" baseline="0" dirty="0" err="1" smtClean="0"/>
              <a:t>us</a:t>
            </a:r>
            <a:r>
              <a:rPr lang="sv-SE" baseline="0" dirty="0" smtClean="0"/>
              <a:t>. </a:t>
            </a:r>
          </a:p>
          <a:p>
            <a:r>
              <a:rPr lang="sv-SE" baseline="0" dirty="0" smtClean="0"/>
              <a:t>I </a:t>
            </a:r>
            <a:r>
              <a:rPr lang="sv-SE" baseline="0" dirty="0" err="1" smtClean="0"/>
              <a:t>will</a:t>
            </a:r>
            <a:r>
              <a:rPr lang="sv-SE" baseline="0" dirty="0" smtClean="0"/>
              <a:t> </a:t>
            </a:r>
            <a:r>
              <a:rPr lang="sv-SE" baseline="0" dirty="0" err="1" smtClean="0"/>
              <a:t>work</a:t>
            </a:r>
            <a:r>
              <a:rPr lang="sv-SE" baseline="0" dirty="0" smtClean="0"/>
              <a:t> </a:t>
            </a:r>
            <a:r>
              <a:rPr lang="sv-SE" baseline="0" dirty="0" err="1" smtClean="0"/>
              <a:t>together</a:t>
            </a:r>
            <a:r>
              <a:rPr lang="sv-SE" baseline="0" dirty="0" smtClean="0"/>
              <a:t> </a:t>
            </a:r>
            <a:r>
              <a:rPr lang="sv-SE" baseline="0" dirty="0" err="1" smtClean="0"/>
              <a:t>with</a:t>
            </a:r>
            <a:r>
              <a:rPr lang="sv-SE" baseline="0" dirty="0" smtClean="0"/>
              <a:t> </a:t>
            </a:r>
            <a:r>
              <a:rPr lang="sv-SE" baseline="0" dirty="0" err="1" smtClean="0"/>
              <a:t>librarians</a:t>
            </a:r>
            <a:r>
              <a:rPr lang="sv-SE" baseline="0" dirty="0" smtClean="0"/>
              <a:t> from </a:t>
            </a:r>
            <a:r>
              <a:rPr lang="sv-SE" baseline="0" dirty="0" err="1" smtClean="0"/>
              <a:t>local</a:t>
            </a:r>
            <a:r>
              <a:rPr lang="sv-SE" baseline="0" dirty="0" smtClean="0"/>
              <a:t> </a:t>
            </a:r>
            <a:r>
              <a:rPr lang="sv-SE" baseline="0" dirty="0" err="1" smtClean="0"/>
              <a:t>Upper</a:t>
            </a:r>
            <a:r>
              <a:rPr lang="sv-SE" baseline="0" dirty="0" smtClean="0"/>
              <a:t> </a:t>
            </a:r>
            <a:r>
              <a:rPr lang="sv-SE" baseline="0" dirty="0" err="1" smtClean="0"/>
              <a:t>Secondary</a:t>
            </a:r>
            <a:r>
              <a:rPr lang="sv-SE" baseline="0" dirty="0" smtClean="0"/>
              <a:t> </a:t>
            </a:r>
            <a:r>
              <a:rPr lang="sv-SE" baseline="0" dirty="0" err="1" smtClean="0"/>
              <a:t>school</a:t>
            </a:r>
            <a:r>
              <a:rPr lang="sv-SE" baseline="0" dirty="0" smtClean="0"/>
              <a:t> as </a:t>
            </a:r>
            <a:r>
              <a:rPr lang="sv-SE" baseline="0" dirty="0" err="1" smtClean="0"/>
              <a:t>well</a:t>
            </a:r>
            <a:r>
              <a:rPr lang="sv-SE" baseline="0" dirty="0" smtClean="0"/>
              <a:t> as </a:t>
            </a:r>
            <a:r>
              <a:rPr lang="sv-SE" baseline="0" dirty="0" err="1" smtClean="0"/>
              <a:t>colleagues</a:t>
            </a:r>
            <a:r>
              <a:rPr lang="sv-SE" baseline="0" dirty="0" smtClean="0"/>
              <a:t> from the adult </a:t>
            </a:r>
            <a:r>
              <a:rPr lang="sv-SE" baseline="0" dirty="0" err="1" smtClean="0"/>
              <a:t>education</a:t>
            </a:r>
            <a:r>
              <a:rPr lang="sv-SE" baseline="0" dirty="0" smtClean="0"/>
              <a:t>. </a:t>
            </a:r>
            <a:r>
              <a:rPr lang="sv-SE" baseline="0" dirty="0" err="1" smtClean="0"/>
              <a:t>We</a:t>
            </a:r>
            <a:r>
              <a:rPr lang="sv-SE" baseline="0" dirty="0" smtClean="0"/>
              <a:t> </a:t>
            </a:r>
            <a:r>
              <a:rPr lang="sv-SE" baseline="0" dirty="0" err="1" smtClean="0"/>
              <a:t>will</a:t>
            </a:r>
            <a:r>
              <a:rPr lang="sv-SE" baseline="0" dirty="0" smtClean="0"/>
              <a:t> </a:t>
            </a:r>
            <a:r>
              <a:rPr lang="sv-SE" baseline="0" dirty="0" err="1" smtClean="0"/>
              <a:t>exchange</a:t>
            </a:r>
            <a:r>
              <a:rPr lang="sv-SE" baseline="0" dirty="0" smtClean="0"/>
              <a:t> </a:t>
            </a:r>
            <a:r>
              <a:rPr lang="sv-SE" baseline="0" dirty="0" err="1" smtClean="0"/>
              <a:t>experiences</a:t>
            </a:r>
            <a:r>
              <a:rPr lang="sv-SE" baseline="0" dirty="0" smtClean="0"/>
              <a:t> and </a:t>
            </a:r>
            <a:r>
              <a:rPr lang="sv-SE" baseline="0" dirty="0" err="1" smtClean="0"/>
              <a:t>teaching</a:t>
            </a:r>
            <a:r>
              <a:rPr lang="sv-SE" baseline="0" dirty="0" smtClean="0"/>
              <a:t> </a:t>
            </a:r>
            <a:r>
              <a:rPr lang="sv-SE" baseline="0" dirty="0" err="1" smtClean="0"/>
              <a:t>techniques</a:t>
            </a:r>
            <a:r>
              <a:rPr lang="sv-SE" baseline="0" dirty="0" smtClean="0"/>
              <a:t> and </a:t>
            </a:r>
            <a:r>
              <a:rPr lang="sv-SE" baseline="0" dirty="0" err="1" smtClean="0"/>
              <a:t>create</a:t>
            </a:r>
            <a:r>
              <a:rPr lang="sv-SE" baseline="0" dirty="0" smtClean="0"/>
              <a:t> a progression </a:t>
            </a:r>
            <a:r>
              <a:rPr lang="sv-SE" baseline="0" dirty="0" err="1" smtClean="0"/>
              <a:t>model</a:t>
            </a:r>
            <a:r>
              <a:rPr lang="sv-SE" baseline="0" dirty="0" smtClean="0"/>
              <a:t> for </a:t>
            </a:r>
            <a:r>
              <a:rPr lang="sv-SE" baseline="0" dirty="0" err="1" smtClean="0"/>
              <a:t>teachers</a:t>
            </a:r>
            <a:r>
              <a:rPr lang="sv-SE" baseline="0" dirty="0" smtClean="0"/>
              <a:t> and </a:t>
            </a:r>
            <a:r>
              <a:rPr lang="sv-SE" baseline="0" dirty="0" err="1" smtClean="0"/>
              <a:t>librarians</a:t>
            </a:r>
            <a:r>
              <a:rPr lang="sv-SE" baseline="0" dirty="0" smtClean="0"/>
              <a:t> to </a:t>
            </a:r>
            <a:r>
              <a:rPr lang="sv-SE" baseline="0" dirty="0" err="1" smtClean="0"/>
              <a:t>follow</a:t>
            </a:r>
            <a:r>
              <a:rPr lang="sv-SE" baseline="0" dirty="0" smtClean="0"/>
              <a:t>. </a:t>
            </a:r>
          </a:p>
          <a:p>
            <a:r>
              <a:rPr lang="sv-SE" baseline="0" dirty="0" err="1" smtClean="0"/>
              <a:t>Naturally</a:t>
            </a:r>
            <a:r>
              <a:rPr lang="sv-SE" baseline="0" dirty="0" smtClean="0"/>
              <a:t>, </a:t>
            </a:r>
            <a:r>
              <a:rPr lang="sv-SE" baseline="0" dirty="0" err="1" smtClean="0"/>
              <a:t>we</a:t>
            </a:r>
            <a:r>
              <a:rPr lang="sv-SE" baseline="0" dirty="0" smtClean="0"/>
              <a:t> </a:t>
            </a:r>
            <a:r>
              <a:rPr lang="sv-SE" baseline="0" dirty="0" err="1" smtClean="0"/>
              <a:t>will</a:t>
            </a:r>
            <a:r>
              <a:rPr lang="sv-SE" baseline="0" dirty="0" smtClean="0"/>
              <a:t> </a:t>
            </a:r>
            <a:r>
              <a:rPr lang="sv-SE" baseline="0" dirty="0" err="1" smtClean="0"/>
              <a:t>include</a:t>
            </a:r>
            <a:r>
              <a:rPr lang="sv-SE" baseline="0" dirty="0" smtClean="0"/>
              <a:t> </a:t>
            </a:r>
            <a:r>
              <a:rPr lang="sv-SE" baseline="0" dirty="0" err="1" smtClean="0"/>
              <a:t>teachers</a:t>
            </a:r>
            <a:r>
              <a:rPr lang="sv-SE" baseline="0" dirty="0" smtClean="0"/>
              <a:t> </a:t>
            </a:r>
            <a:r>
              <a:rPr lang="sv-SE" baseline="0" dirty="0" err="1" smtClean="0"/>
              <a:t>working</a:t>
            </a:r>
            <a:r>
              <a:rPr lang="sv-SE" baseline="0" dirty="0" smtClean="0"/>
              <a:t> on </a:t>
            </a:r>
            <a:r>
              <a:rPr lang="sv-SE" baseline="0" dirty="0" err="1" smtClean="0"/>
              <a:t>various</a:t>
            </a:r>
            <a:r>
              <a:rPr lang="sv-SE" baseline="0" dirty="0" smtClean="0"/>
              <a:t> </a:t>
            </a:r>
            <a:r>
              <a:rPr lang="sv-SE" baseline="0" dirty="0" err="1" smtClean="0"/>
              <a:t>levels</a:t>
            </a:r>
            <a:r>
              <a:rPr lang="sv-SE" baseline="0" dirty="0" smtClean="0"/>
              <a:t> in </a:t>
            </a:r>
            <a:r>
              <a:rPr lang="sv-SE" baseline="0" dirty="0" err="1" smtClean="0"/>
              <a:t>this</a:t>
            </a:r>
            <a:r>
              <a:rPr lang="sv-SE" baseline="0" dirty="0" smtClean="0"/>
              <a:t> </a:t>
            </a:r>
            <a:r>
              <a:rPr lang="sv-SE" baseline="0" dirty="0" err="1" smtClean="0"/>
              <a:t>work</a:t>
            </a:r>
            <a:r>
              <a:rPr lang="sv-SE" baseline="0" dirty="0" smtClean="0"/>
              <a:t> – </a:t>
            </a:r>
            <a:r>
              <a:rPr lang="sv-SE" baseline="0" dirty="0" err="1" smtClean="0"/>
              <a:t>it’s</a:t>
            </a:r>
            <a:r>
              <a:rPr lang="sv-SE" baseline="0" dirty="0" smtClean="0"/>
              <a:t> going to </a:t>
            </a:r>
            <a:r>
              <a:rPr lang="sv-SE" baseline="0" dirty="0" err="1" smtClean="0"/>
              <a:t>breathe</a:t>
            </a:r>
            <a:r>
              <a:rPr lang="sv-SE" baseline="0" dirty="0" smtClean="0"/>
              <a:t> integration!</a:t>
            </a:r>
            <a:endParaRPr lang="sv-SE" dirty="0" smtClean="0"/>
          </a:p>
          <a:p>
            <a:endParaRPr lang="sv-SE" dirty="0" smtClean="0"/>
          </a:p>
          <a:p>
            <a:endParaRPr lang="sv-SE" baseline="0" dirty="0" smtClean="0"/>
          </a:p>
          <a:p>
            <a:r>
              <a:rPr lang="en-US" sz="1200" b="0" i="0" kern="1200" dirty="0" smtClean="0">
                <a:solidFill>
                  <a:schemeClr val="tx1"/>
                </a:solidFill>
                <a:effectLst/>
                <a:latin typeface="+mn-lt"/>
                <a:ea typeface="+mn-ea"/>
                <a:cs typeface="+mn-cs"/>
              </a:rPr>
              <a:t>(All </a:t>
            </a:r>
            <a:r>
              <a:rPr lang="en-US" sz="1200" b="0" i="0" kern="1200" dirty="0" smtClean="0">
                <a:solidFill>
                  <a:schemeClr val="tx1"/>
                </a:solidFill>
                <a:effectLst/>
                <a:latin typeface="+mn-lt"/>
                <a:ea typeface="+mn-ea"/>
                <a:cs typeface="+mn-cs"/>
              </a:rPr>
              <a:t>youth in Sweden who have completed compulsory school are entitled to a three-year upper secondary school education. Upper secondary education provides a good foundation for vocational activities and further studies, and for personal development and active participation in the life of society</a:t>
            </a:r>
            <a:r>
              <a:rPr lang="en-US" sz="1200" b="0" i="0" kern="1200" dirty="0" smtClean="0">
                <a:solidFill>
                  <a:schemeClr val="tx1"/>
                </a:solidFill>
                <a:effectLst/>
                <a:latin typeface="+mn-lt"/>
                <a:ea typeface="+mn-ea"/>
                <a:cs typeface="+mn-cs"/>
              </a:rPr>
              <a:t>.)</a:t>
            </a:r>
            <a:endParaRPr lang="sv-SE" dirty="0"/>
          </a:p>
        </p:txBody>
      </p:sp>
      <p:sp>
        <p:nvSpPr>
          <p:cNvPr id="4" name="Platshållare för bildnummer 3"/>
          <p:cNvSpPr>
            <a:spLocks noGrp="1"/>
          </p:cNvSpPr>
          <p:nvPr>
            <p:ph type="sldNum" sz="quarter" idx="10"/>
          </p:nvPr>
        </p:nvSpPr>
        <p:spPr/>
        <p:txBody>
          <a:bodyPr/>
          <a:lstStyle/>
          <a:p>
            <a:fld id="{D42F0AF8-60FC-4A2B-BE4D-CFA8231DABC3}" type="slidenum">
              <a:rPr lang="sv-SE" smtClean="0"/>
              <a:t>7</a:t>
            </a:fld>
            <a:endParaRPr lang="sv-SE"/>
          </a:p>
        </p:txBody>
      </p:sp>
    </p:spTree>
    <p:extLst>
      <p:ext uri="{BB962C8B-B14F-4D97-AF65-F5344CB8AC3E}">
        <p14:creationId xmlns:p14="http://schemas.microsoft.com/office/powerpoint/2010/main" val="1413184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Well</a:t>
            </a:r>
            <a:r>
              <a:rPr lang="sv-SE" dirty="0" smtClean="0"/>
              <a:t>,</a:t>
            </a:r>
            <a:r>
              <a:rPr lang="sv-SE" baseline="0" dirty="0" smtClean="0"/>
              <a:t> I </a:t>
            </a:r>
            <a:r>
              <a:rPr lang="sv-SE" baseline="0" dirty="0" err="1" smtClean="0"/>
              <a:t>hope</a:t>
            </a:r>
            <a:r>
              <a:rPr lang="sv-SE" baseline="0" dirty="0" smtClean="0"/>
              <a:t> </a:t>
            </a:r>
            <a:r>
              <a:rPr lang="sv-SE" baseline="0" dirty="0" err="1" smtClean="0"/>
              <a:t>we</a:t>
            </a:r>
            <a:r>
              <a:rPr lang="sv-SE" baseline="0" dirty="0" smtClean="0"/>
              <a:t> </a:t>
            </a:r>
            <a:r>
              <a:rPr lang="sv-SE" baseline="0" dirty="0" err="1" smtClean="0"/>
              <a:t>can</a:t>
            </a:r>
            <a:r>
              <a:rPr lang="sv-SE" baseline="0" dirty="0" smtClean="0"/>
              <a:t> </a:t>
            </a:r>
            <a:r>
              <a:rPr lang="sv-SE" baseline="0" dirty="0" err="1" smtClean="0"/>
              <a:t>discuss</a:t>
            </a:r>
            <a:r>
              <a:rPr lang="sv-SE" baseline="0" dirty="0" smtClean="0"/>
              <a:t> different </a:t>
            </a:r>
            <a:r>
              <a:rPr lang="sv-SE" baseline="0" dirty="0" err="1" smtClean="0"/>
              <a:t>experiences</a:t>
            </a:r>
            <a:r>
              <a:rPr lang="sv-SE" baseline="0" dirty="0" smtClean="0"/>
              <a:t> </a:t>
            </a:r>
            <a:r>
              <a:rPr lang="sv-SE" baseline="0" dirty="0" err="1" smtClean="0"/>
              <a:t>of</a:t>
            </a:r>
            <a:r>
              <a:rPr lang="sv-SE" baseline="0" dirty="0" smtClean="0"/>
              <a:t> </a:t>
            </a:r>
            <a:r>
              <a:rPr lang="sv-SE" baseline="0" dirty="0" err="1" smtClean="0"/>
              <a:t>this</a:t>
            </a:r>
            <a:r>
              <a:rPr lang="sv-SE" baseline="0" dirty="0" smtClean="0"/>
              <a:t> kind </a:t>
            </a:r>
            <a:r>
              <a:rPr lang="sv-SE" baseline="0" dirty="0" err="1" smtClean="0"/>
              <a:t>of</a:t>
            </a:r>
            <a:r>
              <a:rPr lang="sv-SE" baseline="0" dirty="0" smtClean="0"/>
              <a:t> </a:t>
            </a:r>
            <a:r>
              <a:rPr lang="sv-SE" baseline="0" dirty="0" err="1" smtClean="0"/>
              <a:t>work</a:t>
            </a:r>
            <a:r>
              <a:rPr lang="sv-SE" baseline="0" dirty="0" smtClean="0"/>
              <a:t> and get </a:t>
            </a:r>
            <a:r>
              <a:rPr lang="sv-SE" baseline="0" dirty="0" err="1" smtClean="0"/>
              <a:t>more</a:t>
            </a:r>
            <a:r>
              <a:rPr lang="sv-SE" baseline="0" dirty="0" smtClean="0"/>
              <a:t> </a:t>
            </a:r>
            <a:r>
              <a:rPr lang="sv-SE" baseline="0" dirty="0" err="1" smtClean="0"/>
              <a:t>ideas</a:t>
            </a:r>
            <a:r>
              <a:rPr lang="sv-SE" baseline="0" dirty="0" smtClean="0"/>
              <a:t> </a:t>
            </a:r>
            <a:r>
              <a:rPr lang="sv-SE" baseline="0" dirty="0" err="1" smtClean="0"/>
              <a:t>of</a:t>
            </a:r>
            <a:r>
              <a:rPr lang="sv-SE" baseline="0" dirty="0" smtClean="0"/>
              <a:t> </a:t>
            </a:r>
            <a:r>
              <a:rPr lang="sv-SE" baseline="0" dirty="0" err="1" smtClean="0"/>
              <a:t>how</a:t>
            </a:r>
            <a:r>
              <a:rPr lang="sv-SE" baseline="0" dirty="0" smtClean="0"/>
              <a:t> to </a:t>
            </a:r>
            <a:r>
              <a:rPr lang="sv-SE" baseline="0" dirty="0" err="1" smtClean="0"/>
              <a:t>improve</a:t>
            </a:r>
            <a:r>
              <a:rPr lang="sv-SE" baseline="0" dirty="0" smtClean="0"/>
              <a:t> </a:t>
            </a:r>
            <a:r>
              <a:rPr lang="sv-SE" baseline="0" dirty="0" err="1" smtClean="0"/>
              <a:t>ourselves</a:t>
            </a:r>
            <a:r>
              <a:rPr lang="sv-SE" baseline="0" dirty="0" smtClean="0"/>
              <a:t> </a:t>
            </a:r>
            <a:r>
              <a:rPr lang="sv-SE" baseline="0" dirty="0" err="1" smtClean="0"/>
              <a:t>more</a:t>
            </a:r>
            <a:r>
              <a:rPr lang="sv-SE" baseline="0" dirty="0" smtClean="0"/>
              <a:t>!</a:t>
            </a:r>
          </a:p>
          <a:p>
            <a:endParaRPr lang="sv-SE" baseline="0" dirty="0" smtClean="0"/>
          </a:p>
          <a:p>
            <a:r>
              <a:rPr lang="sv-SE" baseline="0" dirty="0" err="1" smtClean="0"/>
              <a:t>Thank</a:t>
            </a:r>
            <a:r>
              <a:rPr lang="sv-SE" baseline="0" dirty="0" smtClean="0"/>
              <a:t> </a:t>
            </a:r>
            <a:r>
              <a:rPr lang="sv-SE" baseline="0" dirty="0" err="1" smtClean="0"/>
              <a:t>you</a:t>
            </a:r>
            <a:r>
              <a:rPr lang="sv-SE" baseline="0" dirty="0" smtClean="0"/>
              <a:t>!</a:t>
            </a:r>
            <a:endParaRPr lang="sv-SE" dirty="0"/>
          </a:p>
        </p:txBody>
      </p:sp>
      <p:sp>
        <p:nvSpPr>
          <p:cNvPr id="4" name="Platshållare för bildnummer 3"/>
          <p:cNvSpPr>
            <a:spLocks noGrp="1"/>
          </p:cNvSpPr>
          <p:nvPr>
            <p:ph type="sldNum" sz="quarter" idx="10"/>
          </p:nvPr>
        </p:nvSpPr>
        <p:spPr/>
        <p:txBody>
          <a:bodyPr/>
          <a:lstStyle/>
          <a:p>
            <a:fld id="{D42F0AF8-60FC-4A2B-BE4D-CFA8231DABC3}" type="slidenum">
              <a:rPr lang="sv-SE" smtClean="0"/>
              <a:t>8</a:t>
            </a:fld>
            <a:endParaRPr lang="sv-SE"/>
          </a:p>
        </p:txBody>
      </p:sp>
    </p:spTree>
    <p:extLst>
      <p:ext uri="{BB962C8B-B14F-4D97-AF65-F5344CB8AC3E}">
        <p14:creationId xmlns:p14="http://schemas.microsoft.com/office/powerpoint/2010/main" val="146633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v-SE" smtClean="0"/>
              <a:t>Klicka här för att ändra format</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7" name="Date Placeholder 6"/>
          <p:cNvSpPr>
            <a:spLocks noGrp="1"/>
          </p:cNvSpPr>
          <p:nvPr>
            <p:ph type="dt" sz="half" idx="10"/>
          </p:nvPr>
        </p:nvSpPr>
        <p:spPr/>
        <p:txBody>
          <a:bodyPr/>
          <a:lstStyle/>
          <a:p>
            <a:fld id="{0FC9C807-E429-4520-849B-617CE320B8B5}" type="datetimeFigureOut">
              <a:rPr lang="sv-SE" smtClean="0"/>
              <a:t>2014-08-29</a:t>
            </a:fld>
            <a:endParaRPr lang="sv-SE"/>
          </a:p>
        </p:txBody>
      </p:sp>
      <p:sp>
        <p:nvSpPr>
          <p:cNvPr id="8" name="Slide Number Placeholder 7"/>
          <p:cNvSpPr>
            <a:spLocks noGrp="1"/>
          </p:cNvSpPr>
          <p:nvPr>
            <p:ph type="sldNum" sz="quarter" idx="11"/>
          </p:nvPr>
        </p:nvSpPr>
        <p:spPr/>
        <p:txBody>
          <a:bodyPr/>
          <a:lstStyle/>
          <a:p>
            <a:fld id="{38010F6B-D20A-4E27-B104-41A485BFE176}" type="slidenum">
              <a:rPr lang="sv-SE" smtClean="0"/>
              <a:t>‹#›</a:t>
            </a:fld>
            <a:endParaRPr lang="sv-SE"/>
          </a:p>
        </p:txBody>
      </p:sp>
      <p:sp>
        <p:nvSpPr>
          <p:cNvPr id="9" name="Footer Placeholder 8"/>
          <p:cNvSpPr>
            <a:spLocks noGrp="1"/>
          </p:cNvSpPr>
          <p:nvPr>
            <p:ph type="ftr" sz="quarter" idx="12"/>
          </p:nvPr>
        </p:nvSpPr>
        <p:spPr/>
        <p:txBody>
          <a:bodyPr/>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0FC9C807-E429-4520-849B-617CE320B8B5}" type="datetimeFigureOut">
              <a:rPr lang="sv-SE" smtClean="0"/>
              <a:t>2014-08-29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8010F6B-D20A-4E27-B104-41A485BFE176}"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0FC9C807-E429-4520-849B-617CE320B8B5}" type="datetimeFigureOut">
              <a:rPr lang="sv-SE" smtClean="0"/>
              <a:t>2014-08-29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8010F6B-D20A-4E27-B104-41A485BFE176}"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smtClean="0"/>
          </a:p>
        </p:txBody>
      </p:sp>
      <p:sp>
        <p:nvSpPr>
          <p:cNvPr id="4" name="Date Placeholder 3"/>
          <p:cNvSpPr>
            <a:spLocks noGrp="1"/>
          </p:cNvSpPr>
          <p:nvPr>
            <p:ph type="dt" sz="half" idx="10"/>
          </p:nvPr>
        </p:nvSpPr>
        <p:spPr/>
        <p:txBody>
          <a:bodyPr/>
          <a:lstStyle/>
          <a:p>
            <a:fld id="{0FC9C807-E429-4520-849B-617CE320B8B5}" type="datetimeFigureOut">
              <a:rPr lang="sv-SE" smtClean="0"/>
              <a:t>2014-08-29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8010F6B-D20A-4E27-B104-41A485BFE176}"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v-SE" smtClean="0"/>
              <a:t>Klicka här för att ändra format</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0FC9C807-E429-4520-849B-617CE320B8B5}" type="datetimeFigureOut">
              <a:rPr lang="sv-SE" smtClean="0"/>
              <a:t>2014-08-29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8010F6B-D20A-4E27-B104-41A485BFE176}" type="slidenum">
              <a:rPr lang="sv-SE" smtClean="0"/>
              <a:t>‹#›</a:t>
            </a:fld>
            <a:endParaRPr lang="sv-S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smtClean="0"/>
          </a:p>
        </p:txBody>
      </p:sp>
      <p:sp>
        <p:nvSpPr>
          <p:cNvPr id="5" name="Date Placeholder 4"/>
          <p:cNvSpPr>
            <a:spLocks noGrp="1"/>
          </p:cNvSpPr>
          <p:nvPr>
            <p:ph type="dt" sz="half" idx="10"/>
          </p:nvPr>
        </p:nvSpPr>
        <p:spPr/>
        <p:txBody>
          <a:bodyPr/>
          <a:lstStyle/>
          <a:p>
            <a:fld id="{0FC9C807-E429-4520-849B-617CE320B8B5}" type="datetimeFigureOut">
              <a:rPr lang="sv-SE" smtClean="0"/>
              <a:t>2014-08-29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8010F6B-D20A-4E27-B104-41A485BFE176}" type="slidenum">
              <a:rPr lang="sv-SE" smtClean="0"/>
              <a:t>‹#›</a:t>
            </a:fld>
            <a:endParaRPr lang="sv-SE"/>
          </a:p>
        </p:txBody>
      </p:sp>
      <p:sp>
        <p:nvSpPr>
          <p:cNvPr id="9" name="Content Placeholder 8"/>
          <p:cNvSpPr>
            <a:spLocks noGrp="1"/>
          </p:cNvSpPr>
          <p:nvPr>
            <p:ph sz="quarter" idx="13"/>
          </p:nvPr>
        </p:nvSpPr>
        <p:spPr>
          <a:xfrm>
            <a:off x="365760" y="1600200"/>
            <a:ext cx="4041648" cy="452628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7" name="Date Placeholder 6"/>
          <p:cNvSpPr>
            <a:spLocks noGrp="1"/>
          </p:cNvSpPr>
          <p:nvPr>
            <p:ph type="dt" sz="half" idx="10"/>
          </p:nvPr>
        </p:nvSpPr>
        <p:spPr/>
        <p:txBody>
          <a:bodyPr/>
          <a:lstStyle/>
          <a:p>
            <a:fld id="{0FC9C807-E429-4520-849B-617CE320B8B5}" type="datetimeFigureOut">
              <a:rPr lang="sv-SE" smtClean="0"/>
              <a:t>2014-08-29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8010F6B-D20A-4E27-B104-41A485BFE176}" type="slidenum">
              <a:rPr lang="sv-SE" smtClean="0"/>
              <a:t>‹#›</a:t>
            </a:fld>
            <a:endParaRPr lang="sv-SE"/>
          </a:p>
        </p:txBody>
      </p:sp>
      <p:sp>
        <p:nvSpPr>
          <p:cNvPr id="11" name="Content Placeholder 10"/>
          <p:cNvSpPr>
            <a:spLocks noGrp="1"/>
          </p:cNvSpPr>
          <p:nvPr>
            <p:ph sz="quarter" idx="13"/>
          </p:nvPr>
        </p:nvSpPr>
        <p:spPr>
          <a:xfrm>
            <a:off x="457200" y="2212848"/>
            <a:ext cx="4041648" cy="391363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0FC9C807-E429-4520-849B-617CE320B8B5}" type="datetimeFigureOut">
              <a:rPr lang="sv-SE" smtClean="0"/>
              <a:t>2014-08-29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8010F6B-D20A-4E27-B104-41A485BFE176}"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9C807-E429-4520-849B-617CE320B8B5}" type="datetimeFigureOut">
              <a:rPr lang="sv-SE" smtClean="0"/>
              <a:t>2014-08-29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38010F6B-D20A-4E27-B104-41A485BFE176}"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0FC9C807-E429-4520-849B-617CE320B8B5}" type="datetimeFigureOut">
              <a:rPr lang="sv-SE" smtClean="0"/>
              <a:t>2014-08-29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8010F6B-D20A-4E27-B104-41A485BFE176}"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v-SE" smtClean="0"/>
              <a:t>Klicka här för att ändra format</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0FC9C807-E429-4520-849B-617CE320B8B5}" type="datetimeFigureOut">
              <a:rPr lang="sv-SE" smtClean="0"/>
              <a:t>2014-08-29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8010F6B-D20A-4E27-B104-41A485BFE176}"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FC9C807-E429-4520-849B-617CE320B8B5}" type="datetimeFigureOut">
              <a:rPr lang="sv-SE" smtClean="0"/>
              <a:t>2014-08-29</a:t>
            </a:fld>
            <a:endParaRPr lang="sv-S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v-S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8010F6B-D20A-4E27-B104-41A485BFE176}" type="slidenum">
              <a:rPr lang="sv-SE" smtClean="0"/>
              <a:t>‹#›</a:t>
            </a:fld>
            <a:endParaRPr lang="sv-S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sz="5400" dirty="0" err="1" smtClean="0"/>
              <a:t>Educational</a:t>
            </a:r>
            <a:r>
              <a:rPr lang="sv-SE" sz="5400" dirty="0" smtClean="0"/>
              <a:t> </a:t>
            </a:r>
            <a:r>
              <a:rPr lang="sv-SE" sz="5400" dirty="0" err="1" smtClean="0"/>
              <a:t>Development</a:t>
            </a:r>
            <a:r>
              <a:rPr lang="sv-SE" sz="5400" dirty="0" smtClean="0"/>
              <a:t> in Progress </a:t>
            </a:r>
            <a:endParaRPr lang="sv-SE" sz="5400" dirty="0"/>
          </a:p>
        </p:txBody>
      </p:sp>
      <p:sp>
        <p:nvSpPr>
          <p:cNvPr id="3" name="Underrubrik 2"/>
          <p:cNvSpPr>
            <a:spLocks noGrp="1"/>
          </p:cNvSpPr>
          <p:nvPr>
            <p:ph type="subTitle" idx="1"/>
          </p:nvPr>
        </p:nvSpPr>
        <p:spPr/>
        <p:txBody>
          <a:bodyPr>
            <a:normAutofit fontScale="92500" lnSpcReduction="10000"/>
          </a:bodyPr>
          <a:lstStyle/>
          <a:p>
            <a:endParaRPr lang="sv-SE" dirty="0"/>
          </a:p>
          <a:p>
            <a:r>
              <a:rPr lang="sv-SE" dirty="0" smtClean="0"/>
              <a:t>Elisabeth Näverå</a:t>
            </a:r>
          </a:p>
          <a:p>
            <a:r>
              <a:rPr lang="sv-SE" dirty="0" err="1" smtClean="0"/>
              <a:t>Librarian</a:t>
            </a:r>
            <a:r>
              <a:rPr lang="sv-SE" dirty="0" smtClean="0"/>
              <a:t> and </a:t>
            </a:r>
            <a:r>
              <a:rPr lang="sv-SE" dirty="0" err="1" smtClean="0"/>
              <a:t>Educational</a:t>
            </a:r>
            <a:r>
              <a:rPr lang="sv-SE" dirty="0" smtClean="0"/>
              <a:t> </a:t>
            </a:r>
            <a:r>
              <a:rPr lang="sv-SE" dirty="0" err="1" smtClean="0"/>
              <a:t>Developer</a:t>
            </a:r>
            <a:endParaRPr lang="sv-SE" dirty="0" smtClean="0"/>
          </a:p>
          <a:p>
            <a:endParaRPr lang="sv-SE" dirty="0"/>
          </a:p>
        </p:txBody>
      </p:sp>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1124744"/>
            <a:ext cx="2381250" cy="495300"/>
          </a:xfrm>
          <a:prstGeom prst="rect">
            <a:avLst/>
          </a:prstGeom>
        </p:spPr>
      </p:pic>
    </p:spTree>
    <p:extLst>
      <p:ext uri="{BB962C8B-B14F-4D97-AF65-F5344CB8AC3E}">
        <p14:creationId xmlns:p14="http://schemas.microsoft.com/office/powerpoint/2010/main" val="66853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Our</a:t>
            </a:r>
            <a:r>
              <a:rPr lang="sv-SE" dirty="0" smtClean="0"/>
              <a:t> Vision</a:t>
            </a:r>
            <a:endParaRPr lang="sv-SE" dirty="0"/>
          </a:p>
        </p:txBody>
      </p:sp>
      <p:sp>
        <p:nvSpPr>
          <p:cNvPr id="3" name="Platshållare för innehåll 2"/>
          <p:cNvSpPr>
            <a:spLocks noGrp="1"/>
          </p:cNvSpPr>
          <p:nvPr>
            <p:ph idx="1"/>
          </p:nvPr>
        </p:nvSpPr>
        <p:spPr/>
        <p:txBody>
          <a:bodyPr/>
          <a:lstStyle/>
          <a:p>
            <a:r>
              <a:rPr lang="en-US" b="1" dirty="0" smtClean="0"/>
              <a:t>“University </a:t>
            </a:r>
            <a:r>
              <a:rPr lang="en-US" b="1" dirty="0"/>
              <a:t>West's library is an open and updated hub of knowledge. Its teaching activities are governed by work integrated learning and learning in a life-long perspective. Its focus is YOUR future</a:t>
            </a:r>
            <a:r>
              <a:rPr lang="en-US" b="1" dirty="0" smtClean="0"/>
              <a:t>!”</a:t>
            </a:r>
            <a:endParaRPr lang="sv-SE" dirty="0"/>
          </a:p>
        </p:txBody>
      </p:sp>
    </p:spTree>
    <p:extLst>
      <p:ext uri="{BB962C8B-B14F-4D97-AF65-F5344CB8AC3E}">
        <p14:creationId xmlns:p14="http://schemas.microsoft.com/office/powerpoint/2010/main" val="1514955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sv-SE" dirty="0"/>
          </a:p>
        </p:txBody>
      </p:sp>
      <p:sp>
        <p:nvSpPr>
          <p:cNvPr id="7" name="Text Placeholder 6"/>
          <p:cNvSpPr>
            <a:spLocks noGrp="1"/>
          </p:cNvSpPr>
          <p:nvPr>
            <p:ph type="body" sz="half" idx="2"/>
          </p:nvPr>
        </p:nvSpPr>
        <p:spPr/>
        <p:txBody>
          <a:bodyPr>
            <a:normAutofit fontScale="77500" lnSpcReduction="20000"/>
          </a:bodyPr>
          <a:lstStyle/>
          <a:p>
            <a:r>
              <a:rPr lang="en-US" dirty="0"/>
              <a:t>Wilson, Carolyn, Wilson, Carolyn &amp; Grizzle, Alton (2011). </a:t>
            </a:r>
            <a:r>
              <a:rPr lang="en-US" i="1" dirty="0"/>
              <a:t>Media and Information Literacy Curriculum for Teachers [</a:t>
            </a:r>
            <a:r>
              <a:rPr lang="en-US" i="1" dirty="0" err="1"/>
              <a:t>Elektronisk</a:t>
            </a:r>
            <a:r>
              <a:rPr lang="en-US" i="1" dirty="0"/>
              <a:t> </a:t>
            </a:r>
            <a:r>
              <a:rPr lang="en-US" i="1" dirty="0" err="1"/>
              <a:t>resurs</a:t>
            </a:r>
            <a:r>
              <a:rPr lang="en-US" i="1" dirty="0"/>
              <a:t>]</a:t>
            </a:r>
            <a:r>
              <a:rPr lang="en-US" dirty="0"/>
              <a:t>. Paris: </a:t>
            </a:r>
            <a:r>
              <a:rPr lang="en-US" dirty="0" err="1"/>
              <a:t>Unesco</a:t>
            </a:r>
            <a:r>
              <a:rPr lang="en-US" dirty="0" smtClean="0"/>
              <a:t>. P. 19</a:t>
            </a:r>
            <a:endParaRPr lang="sv-SE" dirty="0"/>
          </a:p>
        </p:txBody>
      </p:sp>
      <p:sp>
        <p:nvSpPr>
          <p:cNvPr id="4" name="Slide Number Placeholder 3"/>
          <p:cNvSpPr>
            <a:spLocks noGrp="1"/>
          </p:cNvSpPr>
          <p:nvPr>
            <p:ph type="sldNum" sz="quarter" idx="12"/>
          </p:nvPr>
        </p:nvSpPr>
        <p:spPr/>
        <p:txBody>
          <a:bodyPr/>
          <a:lstStyle/>
          <a:p>
            <a:fld id="{A09EB5E6-DD9B-4E55-B380-279BADA08FC6}" type="slidenum">
              <a:rPr lang="sv-SE" smtClean="0"/>
              <a:pPr/>
              <a:t>3</a:t>
            </a:fld>
            <a:endParaRPr lang="sv-SE" dirty="0"/>
          </a:p>
        </p:txBody>
      </p:sp>
      <p:pic>
        <p:nvPicPr>
          <p:cNvPr id="2" name="Platshållare för bild 1"/>
          <p:cNvPicPr>
            <a:picLocks noGrp="1" noChangeAspect="1"/>
          </p:cNvPicPr>
          <p:nvPr>
            <p:ph type="pic" idx="1"/>
          </p:nvPr>
        </p:nvPicPr>
        <p:blipFill>
          <a:blip r:embed="rId3"/>
          <a:srcRect l="274" r="274"/>
          <a:stretch>
            <a:fillRect/>
          </a:stretch>
        </p:blipFill>
        <p:spPr>
          <a:prstGeom prst="rect">
            <a:avLst/>
          </a:prstGeom>
        </p:spPr>
      </p:pic>
    </p:spTree>
    <p:extLst>
      <p:ext uri="{BB962C8B-B14F-4D97-AF65-F5344CB8AC3E}">
        <p14:creationId xmlns:p14="http://schemas.microsoft.com/office/powerpoint/2010/main" val="2684392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sz="2400" dirty="0">
                <a:effectLst/>
              </a:rPr>
              <a:t>The Swedish Higher Education Act</a:t>
            </a:r>
            <a:br>
              <a:rPr lang="en-US" sz="2400" dirty="0">
                <a:effectLst/>
              </a:rPr>
            </a:br>
            <a:endParaRPr lang="sv-SE" sz="2400" dirty="0"/>
          </a:p>
        </p:txBody>
      </p:sp>
      <p:sp>
        <p:nvSpPr>
          <p:cNvPr id="3" name="Platshållare för bild 2"/>
          <p:cNvSpPr>
            <a:spLocks noGrp="1"/>
          </p:cNvSpPr>
          <p:nvPr>
            <p:ph type="pic" idx="1"/>
          </p:nvPr>
        </p:nvSpPr>
        <p:spPr>
          <a:xfrm>
            <a:off x="1508126" y="1098881"/>
            <a:ext cx="6054724" cy="4541044"/>
          </a:xfrm>
        </p:spPr>
      </p:sp>
      <p:sp>
        <p:nvSpPr>
          <p:cNvPr id="4" name="Platshållare för text 3"/>
          <p:cNvSpPr>
            <a:spLocks noGrp="1"/>
          </p:cNvSpPr>
          <p:nvPr>
            <p:ph type="body" sz="half" idx="2"/>
          </p:nvPr>
        </p:nvSpPr>
        <p:spPr/>
        <p:txBody>
          <a:bodyPr/>
          <a:lstStyle/>
          <a:p>
            <a:endParaRPr lang="sv-SE"/>
          </a:p>
        </p:txBody>
      </p:sp>
      <p:sp>
        <p:nvSpPr>
          <p:cNvPr id="5" name="Rektangel 4"/>
          <p:cNvSpPr/>
          <p:nvPr/>
        </p:nvSpPr>
        <p:spPr>
          <a:xfrm>
            <a:off x="2339752" y="1520696"/>
            <a:ext cx="4662264" cy="3785652"/>
          </a:xfrm>
          <a:prstGeom prst="rect">
            <a:avLst/>
          </a:prstGeom>
        </p:spPr>
        <p:txBody>
          <a:bodyPr wrap="square">
            <a:spAutoFit/>
          </a:bodyPr>
          <a:lstStyle/>
          <a:p>
            <a:r>
              <a:rPr lang="en-US" sz="1200" dirty="0">
                <a:solidFill>
                  <a:srgbClr val="000000"/>
                </a:solidFill>
                <a:latin typeface="Calibri W01 Regular 904604"/>
              </a:rPr>
              <a:t>Section 8</a:t>
            </a:r>
          </a:p>
          <a:p>
            <a:r>
              <a:rPr lang="en-US" sz="1200" dirty="0">
                <a:solidFill>
                  <a:srgbClr val="000000"/>
                </a:solidFill>
                <a:latin typeface="Calibri W01 Regular 904604"/>
              </a:rPr>
              <a:t>First-cycle courses and study </a:t>
            </a:r>
            <a:r>
              <a:rPr lang="en-US" sz="1200" dirty="0" err="1">
                <a:solidFill>
                  <a:srgbClr val="000000"/>
                </a:solidFill>
                <a:latin typeface="Calibri W01 Regular 904604"/>
              </a:rPr>
              <a:t>programmes</a:t>
            </a:r>
            <a:r>
              <a:rPr lang="en-US" sz="1200" dirty="0">
                <a:solidFill>
                  <a:srgbClr val="000000"/>
                </a:solidFill>
                <a:latin typeface="Calibri W01 Regular 904604"/>
              </a:rPr>
              <a:t> shall be based fundamentally on the knowledge acquired by pupils in national study </a:t>
            </a:r>
            <a:r>
              <a:rPr lang="en-US" sz="1200" dirty="0" err="1">
                <a:solidFill>
                  <a:srgbClr val="000000"/>
                </a:solidFill>
                <a:latin typeface="Calibri W01 Regular 904604"/>
              </a:rPr>
              <a:t>programmes</a:t>
            </a:r>
            <a:r>
              <a:rPr lang="en-US" sz="1200" dirty="0">
                <a:solidFill>
                  <a:srgbClr val="000000"/>
                </a:solidFill>
                <a:latin typeface="Calibri W01 Regular 904604"/>
              </a:rPr>
              <a:t> in the upper-secondary schools or its equivalent. The Government may, however, permit exceptions for courses and study </a:t>
            </a:r>
            <a:r>
              <a:rPr lang="en-US" sz="1200" dirty="0" err="1">
                <a:solidFill>
                  <a:srgbClr val="000000"/>
                </a:solidFill>
                <a:latin typeface="Calibri W01 Regular 904604"/>
              </a:rPr>
              <a:t>programmes</a:t>
            </a:r>
            <a:r>
              <a:rPr lang="en-US" sz="1200" dirty="0">
                <a:solidFill>
                  <a:srgbClr val="000000"/>
                </a:solidFill>
                <a:latin typeface="Calibri W01 Regular 904604"/>
              </a:rPr>
              <a:t> in the fine, applied or performing arts.</a:t>
            </a:r>
          </a:p>
          <a:p>
            <a:r>
              <a:rPr lang="en-US" sz="1200" dirty="0">
                <a:solidFill>
                  <a:srgbClr val="000000"/>
                </a:solidFill>
                <a:latin typeface="Calibri W01 Regular 904604"/>
              </a:rPr>
              <a:t>First-cycle courses and study </a:t>
            </a:r>
            <a:r>
              <a:rPr lang="en-US" sz="1200" dirty="0" err="1">
                <a:solidFill>
                  <a:srgbClr val="000000"/>
                </a:solidFill>
                <a:latin typeface="Calibri W01 Regular 904604"/>
              </a:rPr>
              <a:t>programmes</a:t>
            </a:r>
            <a:r>
              <a:rPr lang="en-US" sz="1200" dirty="0">
                <a:solidFill>
                  <a:srgbClr val="000000"/>
                </a:solidFill>
                <a:latin typeface="Calibri W01 Regular 904604"/>
              </a:rPr>
              <a:t> shall develop:</a:t>
            </a:r>
            <a:br>
              <a:rPr lang="en-US" sz="1200" dirty="0">
                <a:solidFill>
                  <a:srgbClr val="000000"/>
                </a:solidFill>
                <a:latin typeface="Calibri W01 Regular 904604"/>
              </a:rPr>
            </a:br>
            <a:r>
              <a:rPr lang="en-US" sz="1200" dirty="0">
                <a:solidFill>
                  <a:srgbClr val="000000"/>
                </a:solidFill>
                <a:latin typeface="Calibri W01 Regular 904604"/>
              </a:rPr>
              <a:t>-  the ability of students to make independent and critical assessments, </a:t>
            </a:r>
            <a:br>
              <a:rPr lang="en-US" sz="1200" dirty="0">
                <a:solidFill>
                  <a:srgbClr val="000000"/>
                </a:solidFill>
                <a:latin typeface="Calibri W01 Regular 904604"/>
              </a:rPr>
            </a:br>
            <a:r>
              <a:rPr lang="en-US" sz="1200" dirty="0">
                <a:solidFill>
                  <a:srgbClr val="000000"/>
                </a:solidFill>
                <a:latin typeface="Calibri W01 Regular 904604"/>
              </a:rPr>
              <a:t>-  the ability of students to identify, formulate and solve problems autonomously, and </a:t>
            </a:r>
            <a:br>
              <a:rPr lang="en-US" sz="1200" dirty="0">
                <a:solidFill>
                  <a:srgbClr val="000000"/>
                </a:solidFill>
                <a:latin typeface="Calibri W01 Regular 904604"/>
              </a:rPr>
            </a:br>
            <a:r>
              <a:rPr lang="en-US" sz="1200" dirty="0">
                <a:solidFill>
                  <a:srgbClr val="000000"/>
                </a:solidFill>
                <a:latin typeface="Calibri W01 Regular 904604"/>
              </a:rPr>
              <a:t>-  the preparedness of students to deal with changes in working life.</a:t>
            </a:r>
          </a:p>
          <a:p>
            <a:r>
              <a:rPr lang="en-US" sz="1200" dirty="0">
                <a:solidFill>
                  <a:srgbClr val="000000"/>
                </a:solidFill>
                <a:latin typeface="Calibri W01 Regular 904604"/>
              </a:rPr>
              <a:t>In addition to knowledge and skills in their field of study, students shall develop the ability to: </a:t>
            </a:r>
            <a:br>
              <a:rPr lang="en-US" sz="1200" dirty="0">
                <a:solidFill>
                  <a:srgbClr val="000000"/>
                </a:solidFill>
                <a:latin typeface="Calibri W01 Regular 904604"/>
              </a:rPr>
            </a:br>
            <a:r>
              <a:rPr lang="en-US" sz="1200" dirty="0">
                <a:solidFill>
                  <a:srgbClr val="000000"/>
                </a:solidFill>
                <a:latin typeface="Calibri W01 Regular 904604"/>
              </a:rPr>
              <a:t>-  gather and interpret information at a scholarly level, </a:t>
            </a:r>
            <a:br>
              <a:rPr lang="en-US" sz="1200" dirty="0">
                <a:solidFill>
                  <a:srgbClr val="000000"/>
                </a:solidFill>
                <a:latin typeface="Calibri W01 Regular 904604"/>
              </a:rPr>
            </a:br>
            <a:r>
              <a:rPr lang="en-US" sz="1200" dirty="0">
                <a:solidFill>
                  <a:srgbClr val="000000"/>
                </a:solidFill>
                <a:latin typeface="Calibri W01 Regular 904604"/>
              </a:rPr>
              <a:t>-  stay abreast of the development of knowledge, and </a:t>
            </a:r>
            <a:br>
              <a:rPr lang="en-US" sz="1200" dirty="0">
                <a:solidFill>
                  <a:srgbClr val="000000"/>
                </a:solidFill>
                <a:latin typeface="Calibri W01 Regular 904604"/>
              </a:rPr>
            </a:br>
            <a:r>
              <a:rPr lang="en-US" sz="1200" dirty="0">
                <a:solidFill>
                  <a:srgbClr val="000000"/>
                </a:solidFill>
                <a:latin typeface="Calibri W01 Regular 904604"/>
              </a:rPr>
              <a:t>-  communicate their knowledge to others, including those who lack specialist knowledge in the field. Ordinance (2009:1037).</a:t>
            </a:r>
            <a:endParaRPr lang="en-US" sz="1200" b="0" i="0" dirty="0">
              <a:solidFill>
                <a:srgbClr val="000000"/>
              </a:solidFill>
              <a:effectLst/>
              <a:latin typeface="Calibri W01 Regular 904604"/>
            </a:endParaRPr>
          </a:p>
        </p:txBody>
      </p:sp>
      <p:sp>
        <p:nvSpPr>
          <p:cNvPr id="6" name="Svängd 5"/>
          <p:cNvSpPr/>
          <p:nvPr/>
        </p:nvSpPr>
        <p:spPr>
          <a:xfrm>
            <a:off x="1839979" y="3028524"/>
            <a:ext cx="516160" cy="1584176"/>
          </a:xfrm>
          <a:prstGeom prst="ben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sv-SE">
              <a:solidFill>
                <a:schemeClr val="tx1"/>
              </a:solidFill>
            </a:endParaRPr>
          </a:p>
        </p:txBody>
      </p:sp>
      <p:sp>
        <p:nvSpPr>
          <p:cNvPr id="7" name="Svängd 6"/>
          <p:cNvSpPr/>
          <p:nvPr/>
        </p:nvSpPr>
        <p:spPr>
          <a:xfrm>
            <a:off x="1839979" y="3807335"/>
            <a:ext cx="516160" cy="1584176"/>
          </a:xfrm>
          <a:prstGeom prst="ben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755049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400" dirty="0" err="1" smtClean="0"/>
              <a:t>Internal</a:t>
            </a:r>
            <a:r>
              <a:rPr lang="sv-SE" sz="4400" dirty="0" smtClean="0"/>
              <a:t> </a:t>
            </a:r>
            <a:r>
              <a:rPr lang="sv-SE" sz="4400" dirty="0" err="1" smtClean="0"/>
              <a:t>connections</a:t>
            </a:r>
            <a:endParaRPr lang="sv-SE" sz="4400" dirty="0"/>
          </a:p>
        </p:txBody>
      </p:sp>
      <p:sp>
        <p:nvSpPr>
          <p:cNvPr id="3" name="Platshållare för innehåll 2"/>
          <p:cNvSpPr>
            <a:spLocks noGrp="1"/>
          </p:cNvSpPr>
          <p:nvPr>
            <p:ph idx="1"/>
          </p:nvPr>
        </p:nvSpPr>
        <p:spPr/>
        <p:txBody>
          <a:bodyPr/>
          <a:lstStyle/>
          <a:p>
            <a:r>
              <a:rPr lang="sv-SE" dirty="0"/>
              <a:t>A joint </a:t>
            </a:r>
            <a:r>
              <a:rPr lang="sv-SE" dirty="0" err="1" smtClean="0"/>
              <a:t>liability</a:t>
            </a:r>
            <a:endParaRPr lang="sv-SE" dirty="0" smtClean="0"/>
          </a:p>
          <a:p>
            <a:r>
              <a:rPr lang="sv-SE" dirty="0" smtClean="0"/>
              <a:t>Mutual </a:t>
            </a:r>
            <a:r>
              <a:rPr lang="sv-SE" dirty="0" err="1" smtClean="0"/>
              <a:t>understanding</a:t>
            </a:r>
            <a:r>
              <a:rPr lang="sv-SE" dirty="0" smtClean="0"/>
              <a:t> </a:t>
            </a:r>
          </a:p>
          <a:p>
            <a:pPr lvl="1"/>
            <a:r>
              <a:rPr lang="sv-SE" dirty="0" err="1" smtClean="0"/>
              <a:t>Work</a:t>
            </a:r>
            <a:r>
              <a:rPr lang="sv-SE" dirty="0" smtClean="0"/>
              <a:t> situation</a:t>
            </a:r>
          </a:p>
          <a:p>
            <a:pPr lvl="1"/>
            <a:r>
              <a:rPr lang="sv-SE" dirty="0" err="1" smtClean="0"/>
              <a:t>How</a:t>
            </a:r>
            <a:r>
              <a:rPr lang="sv-SE" dirty="0" smtClean="0"/>
              <a:t> </a:t>
            </a:r>
            <a:r>
              <a:rPr lang="sv-SE" dirty="0" err="1" smtClean="0"/>
              <a:t>we</a:t>
            </a:r>
            <a:r>
              <a:rPr lang="sv-SE" dirty="0" smtClean="0"/>
              <a:t> </a:t>
            </a:r>
            <a:r>
              <a:rPr lang="sv-SE" dirty="0" err="1" smtClean="0"/>
              <a:t>prepare</a:t>
            </a:r>
            <a:r>
              <a:rPr lang="sv-SE" dirty="0" smtClean="0"/>
              <a:t> a session</a:t>
            </a:r>
          </a:p>
          <a:p>
            <a:pPr lvl="1"/>
            <a:r>
              <a:rPr lang="sv-SE" dirty="0" smtClean="0"/>
              <a:t>Integration </a:t>
            </a:r>
          </a:p>
          <a:p>
            <a:pPr lvl="2"/>
            <a:r>
              <a:rPr lang="sv-SE" dirty="0" err="1" smtClean="0"/>
              <a:t>Library</a:t>
            </a:r>
            <a:r>
              <a:rPr lang="sv-SE" dirty="0" smtClean="0"/>
              <a:t> – </a:t>
            </a:r>
            <a:r>
              <a:rPr lang="sv-SE" dirty="0" err="1" smtClean="0"/>
              <a:t>faculty</a:t>
            </a:r>
            <a:r>
              <a:rPr lang="sv-SE" dirty="0" smtClean="0"/>
              <a:t> partnership in </a:t>
            </a:r>
            <a:r>
              <a:rPr lang="sv-SE" dirty="0" err="1" smtClean="0"/>
              <a:t>higher</a:t>
            </a:r>
            <a:r>
              <a:rPr lang="sv-SE" dirty="0" smtClean="0"/>
              <a:t> </a:t>
            </a:r>
            <a:r>
              <a:rPr lang="sv-SE" dirty="0" err="1" smtClean="0"/>
              <a:t>education</a:t>
            </a:r>
            <a:endParaRPr lang="sv-SE" dirty="0"/>
          </a:p>
        </p:txBody>
      </p:sp>
    </p:spTree>
    <p:extLst>
      <p:ext uri="{BB962C8B-B14F-4D97-AF65-F5344CB8AC3E}">
        <p14:creationId xmlns:p14="http://schemas.microsoft.com/office/powerpoint/2010/main" val="371427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Internal</a:t>
            </a:r>
            <a:r>
              <a:rPr lang="sv-SE" dirty="0" smtClean="0"/>
              <a:t> </a:t>
            </a:r>
            <a:r>
              <a:rPr lang="sv-SE" dirty="0" err="1" smtClean="0"/>
              <a:t>connections</a:t>
            </a:r>
            <a:endParaRPr lang="sv-SE" dirty="0"/>
          </a:p>
        </p:txBody>
      </p:sp>
      <p:sp>
        <p:nvSpPr>
          <p:cNvPr id="3" name="Platshållare för innehåll 2"/>
          <p:cNvSpPr>
            <a:spLocks noGrp="1"/>
          </p:cNvSpPr>
          <p:nvPr>
            <p:ph idx="1"/>
          </p:nvPr>
        </p:nvSpPr>
        <p:spPr/>
        <p:txBody>
          <a:bodyPr/>
          <a:lstStyle/>
          <a:p>
            <a:r>
              <a:rPr lang="sv-SE" dirty="0" err="1" smtClean="0"/>
              <a:t>Increased</a:t>
            </a:r>
            <a:r>
              <a:rPr lang="sv-SE" dirty="0" smtClean="0"/>
              <a:t> </a:t>
            </a:r>
            <a:r>
              <a:rPr lang="sv-SE" dirty="0" err="1" smtClean="0"/>
              <a:t>understanding</a:t>
            </a:r>
            <a:endParaRPr lang="sv-SE" dirty="0" smtClean="0"/>
          </a:p>
          <a:p>
            <a:r>
              <a:rPr lang="sv-SE" dirty="0" smtClean="0"/>
              <a:t>Forward planning</a:t>
            </a:r>
          </a:p>
          <a:p>
            <a:pPr lvl="1"/>
            <a:r>
              <a:rPr lang="sv-SE" dirty="0" smtClean="0"/>
              <a:t>Book </a:t>
            </a:r>
            <a:r>
              <a:rPr lang="sv-SE" dirty="0" err="1" smtClean="0"/>
              <a:t>time</a:t>
            </a:r>
            <a:r>
              <a:rPr lang="sv-SE" dirty="0" smtClean="0"/>
              <a:t> to plan </a:t>
            </a:r>
            <a:r>
              <a:rPr lang="sv-SE" dirty="0" err="1" smtClean="0"/>
              <a:t>together</a:t>
            </a:r>
            <a:endParaRPr lang="sv-SE" dirty="0" smtClean="0"/>
          </a:p>
          <a:p>
            <a:r>
              <a:rPr lang="sv-SE" dirty="0" smtClean="0"/>
              <a:t>Timing</a:t>
            </a:r>
          </a:p>
          <a:p>
            <a:pPr lvl="1"/>
            <a:r>
              <a:rPr lang="sv-SE" dirty="0" smtClean="0"/>
              <a:t>Connection to </a:t>
            </a:r>
            <a:r>
              <a:rPr lang="sv-SE" dirty="0" err="1" smtClean="0"/>
              <a:t>assignment</a:t>
            </a:r>
            <a:endParaRPr lang="sv-SE" dirty="0" smtClean="0"/>
          </a:p>
          <a:p>
            <a:r>
              <a:rPr lang="sv-SE" dirty="0" smtClean="0"/>
              <a:t>Progression </a:t>
            </a:r>
          </a:p>
          <a:p>
            <a:pPr lvl="1"/>
            <a:r>
              <a:rPr lang="sv-SE" dirty="0" err="1" smtClean="0"/>
              <a:t>Several</a:t>
            </a:r>
            <a:r>
              <a:rPr lang="sv-SE" dirty="0" smtClean="0"/>
              <a:t> </a:t>
            </a:r>
            <a:r>
              <a:rPr lang="sv-SE" dirty="0" err="1" smtClean="0"/>
              <a:t>levels</a:t>
            </a:r>
            <a:endParaRPr lang="sv-SE" dirty="0" smtClean="0"/>
          </a:p>
          <a:p>
            <a:r>
              <a:rPr lang="sv-SE" dirty="0" err="1" smtClean="0"/>
              <a:t>Librarian</a:t>
            </a:r>
            <a:r>
              <a:rPr lang="sv-SE" dirty="0"/>
              <a:t> </a:t>
            </a:r>
            <a:r>
              <a:rPr lang="sv-SE" dirty="0" err="1" smtClean="0"/>
              <a:t>updating</a:t>
            </a:r>
            <a:r>
              <a:rPr lang="sv-SE" dirty="0" smtClean="0"/>
              <a:t> </a:t>
            </a:r>
            <a:r>
              <a:rPr lang="sv-SE" dirty="0" err="1" smtClean="0"/>
              <a:t>skills</a:t>
            </a:r>
            <a:r>
              <a:rPr lang="sv-SE" dirty="0" smtClean="0"/>
              <a:t>!</a:t>
            </a:r>
          </a:p>
          <a:p>
            <a:pPr lvl="1"/>
            <a:r>
              <a:rPr lang="sv-SE" dirty="0" err="1" smtClean="0"/>
              <a:t>Tablets</a:t>
            </a:r>
            <a:r>
              <a:rPr lang="sv-SE" dirty="0" smtClean="0"/>
              <a:t> and </a:t>
            </a:r>
            <a:r>
              <a:rPr lang="sv-SE" dirty="0" err="1" smtClean="0"/>
              <a:t>other</a:t>
            </a:r>
            <a:r>
              <a:rPr lang="sv-SE" dirty="0" smtClean="0"/>
              <a:t> mobile </a:t>
            </a:r>
            <a:r>
              <a:rPr lang="sv-SE" dirty="0" err="1" smtClean="0"/>
              <a:t>devices</a:t>
            </a:r>
            <a:endParaRPr lang="sv-SE" dirty="0"/>
          </a:p>
          <a:p>
            <a:endParaRPr lang="sv-SE" dirty="0" smtClean="0"/>
          </a:p>
          <a:p>
            <a:pPr marL="457200" lvl="1" indent="0">
              <a:buNone/>
            </a:pPr>
            <a:r>
              <a:rPr lang="sv-SE" dirty="0"/>
              <a:t>	</a:t>
            </a:r>
            <a:r>
              <a:rPr lang="sv-SE" dirty="0" smtClean="0"/>
              <a:t>		</a:t>
            </a:r>
            <a:endParaRPr lang="sv-SE" dirty="0"/>
          </a:p>
        </p:txBody>
      </p:sp>
    </p:spTree>
    <p:extLst>
      <p:ext uri="{BB962C8B-B14F-4D97-AF65-F5344CB8AC3E}">
        <p14:creationId xmlns:p14="http://schemas.microsoft.com/office/powerpoint/2010/main" val="308603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800" dirty="0" err="1" smtClean="0"/>
              <a:t>External</a:t>
            </a:r>
            <a:r>
              <a:rPr lang="sv-SE" sz="4800" dirty="0" smtClean="0"/>
              <a:t> </a:t>
            </a:r>
            <a:r>
              <a:rPr lang="sv-SE" sz="4800" dirty="0" err="1" smtClean="0"/>
              <a:t>connections</a:t>
            </a:r>
            <a:endParaRPr lang="sv-SE" sz="4800" dirty="0"/>
          </a:p>
        </p:txBody>
      </p:sp>
      <p:sp>
        <p:nvSpPr>
          <p:cNvPr id="3" name="Platshållare för innehåll 2"/>
          <p:cNvSpPr>
            <a:spLocks noGrp="1"/>
          </p:cNvSpPr>
          <p:nvPr>
            <p:ph idx="1"/>
          </p:nvPr>
        </p:nvSpPr>
        <p:spPr/>
        <p:txBody>
          <a:bodyPr/>
          <a:lstStyle/>
          <a:p>
            <a:pPr lvl="1">
              <a:buFont typeface="Arial" panose="020B0604020202020204" pitchFamily="34" charset="0"/>
              <a:buChar char="•"/>
            </a:pPr>
            <a:r>
              <a:rPr lang="sv-SE" dirty="0" err="1"/>
              <a:t>Linking</a:t>
            </a:r>
            <a:r>
              <a:rPr lang="sv-SE" dirty="0"/>
              <a:t> </a:t>
            </a:r>
            <a:r>
              <a:rPr lang="sv-SE" dirty="0" err="1"/>
              <a:t>up</a:t>
            </a:r>
            <a:r>
              <a:rPr lang="sv-SE" dirty="0"/>
              <a:t> </a:t>
            </a:r>
            <a:r>
              <a:rPr lang="sv-SE" dirty="0" err="1"/>
              <a:t>with</a:t>
            </a:r>
            <a:r>
              <a:rPr lang="sv-SE" dirty="0"/>
              <a:t> </a:t>
            </a:r>
            <a:r>
              <a:rPr lang="sv-SE" dirty="0" err="1"/>
              <a:t>Upper</a:t>
            </a:r>
            <a:r>
              <a:rPr lang="sv-SE" dirty="0"/>
              <a:t> </a:t>
            </a:r>
            <a:r>
              <a:rPr lang="sv-SE" dirty="0" err="1"/>
              <a:t>Secondary</a:t>
            </a:r>
            <a:r>
              <a:rPr lang="sv-SE" dirty="0"/>
              <a:t> </a:t>
            </a:r>
            <a:r>
              <a:rPr lang="sv-SE" dirty="0" err="1"/>
              <a:t>School</a:t>
            </a:r>
            <a:r>
              <a:rPr lang="sv-SE" sz="2800" dirty="0"/>
              <a:t/>
            </a:r>
            <a:br>
              <a:rPr lang="sv-SE" sz="2800" dirty="0"/>
            </a:br>
            <a:endParaRPr lang="sv-SE" dirty="0"/>
          </a:p>
        </p:txBody>
      </p:sp>
    </p:spTree>
    <p:extLst>
      <p:ext uri="{BB962C8B-B14F-4D97-AF65-F5344CB8AC3E}">
        <p14:creationId xmlns:p14="http://schemas.microsoft.com/office/powerpoint/2010/main" val="2829152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Welcome</a:t>
            </a:r>
            <a:r>
              <a:rPr lang="sv-SE" dirty="0" smtClean="0"/>
              <a:t> to </a:t>
            </a:r>
            <a:r>
              <a:rPr lang="sv-SE" dirty="0" err="1" smtClean="0"/>
              <a:t>Our</a:t>
            </a:r>
            <a:r>
              <a:rPr lang="sv-SE" dirty="0" smtClean="0"/>
              <a:t> </a:t>
            </a:r>
            <a:r>
              <a:rPr lang="sv-SE" dirty="0" err="1" smtClean="0"/>
              <a:t>Library</a:t>
            </a:r>
            <a:endParaRPr lang="sv-SE" dirty="0"/>
          </a:p>
        </p:txBody>
      </p:sp>
      <p:pic>
        <p:nvPicPr>
          <p:cNvPr id="4" name="Platshållare för innehåll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19672" y="2852936"/>
            <a:ext cx="6923846" cy="1440160"/>
          </a:xfrm>
        </p:spPr>
      </p:pic>
    </p:spTree>
    <p:extLst>
      <p:ext uri="{BB962C8B-B14F-4D97-AF65-F5344CB8AC3E}">
        <p14:creationId xmlns:p14="http://schemas.microsoft.com/office/powerpoint/2010/main" val="145872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3279</TotalTime>
  <Words>548</Words>
  <Application>Microsoft Office PowerPoint</Application>
  <PresentationFormat>Bildspel på skärmen (4:3)</PresentationFormat>
  <Paragraphs>95</Paragraphs>
  <Slides>8</Slides>
  <Notes>8</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8</vt:i4>
      </vt:variant>
    </vt:vector>
  </HeadingPairs>
  <TitlesOfParts>
    <vt:vector size="15" baseType="lpstr">
      <vt:lpstr>Arial</vt:lpstr>
      <vt:lpstr>Calibri</vt:lpstr>
      <vt:lpstr>Calibri W01 Regular 904604</vt:lpstr>
      <vt:lpstr>Century Gothic</vt:lpstr>
      <vt:lpstr>Courier New</vt:lpstr>
      <vt:lpstr>Palatino Linotype</vt:lpstr>
      <vt:lpstr>Executive</vt:lpstr>
      <vt:lpstr>Educational Development in Progress </vt:lpstr>
      <vt:lpstr>Our Vision</vt:lpstr>
      <vt:lpstr>PowerPoint-presentation</vt:lpstr>
      <vt:lpstr>The Swedish Higher Education Act </vt:lpstr>
      <vt:lpstr>Internal connections</vt:lpstr>
      <vt:lpstr>Internal connections</vt:lpstr>
      <vt:lpstr>External connections</vt:lpstr>
      <vt:lpstr>Welcome to Our Library</vt:lpstr>
    </vt:vector>
  </TitlesOfParts>
  <Company>University West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Konto i Proquest</dc:title>
  <dc:creator>Bibliotek Gemensam</dc:creator>
  <cp:lastModifiedBy>Elisabeth Näverå</cp:lastModifiedBy>
  <cp:revision>91</cp:revision>
  <dcterms:created xsi:type="dcterms:W3CDTF">2013-11-25T11:44:33Z</dcterms:created>
  <dcterms:modified xsi:type="dcterms:W3CDTF">2014-08-29T11:43:50Z</dcterms:modified>
</cp:coreProperties>
</file>