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68" r:id="rId2"/>
    <p:sldId id="256" r:id="rId3"/>
    <p:sldId id="257" r:id="rId4"/>
    <p:sldId id="259" r:id="rId5"/>
    <p:sldId id="258" r:id="rId6"/>
    <p:sldId id="266" r:id="rId7"/>
    <p:sldId id="265" r:id="rId8"/>
    <p:sldId id="263" r:id="rId9"/>
    <p:sldId id="260" r:id="rId10"/>
    <p:sldId id="262" r:id="rId11"/>
    <p:sldId id="261" r:id="rId12"/>
    <p:sldId id="264" r:id="rId13"/>
    <p:sldId id="267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29993FE3-100E-4588-BF4C-41296533446F}">
          <p14:sldIdLst>
            <p14:sldId id="268"/>
            <p14:sldId id="256"/>
            <p14:sldId id="257"/>
            <p14:sldId id="259"/>
            <p14:sldId id="258"/>
            <p14:sldId id="266"/>
            <p14:sldId id="265"/>
            <p14:sldId id="263"/>
            <p14:sldId id="260"/>
            <p14:sldId id="262"/>
            <p14:sldId id="261"/>
            <p14:sldId id="264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6462" autoAdjust="0"/>
  </p:normalViewPr>
  <p:slideViewPr>
    <p:cSldViewPr>
      <p:cViewPr>
        <p:scale>
          <a:sx n="107" d="100"/>
          <a:sy n="107" d="100"/>
        </p:scale>
        <p:origin x="-774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1C373-1279-4CDD-8B57-E06B78862604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4D7D5-F54E-43DA-AE5D-8B800344DF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07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4D7D5-F54E-43DA-AE5D-8B800344DF4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308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4D7D5-F54E-43DA-AE5D-8B800344DF4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82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4D7D5-F54E-43DA-AE5D-8B800344DF4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93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E334CF8-4B47-4E08-93D0-B81F1E66952C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2C071F-8D83-4EE8-936E-4B274DEBE28F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4CF8-4B47-4E08-93D0-B81F1E66952C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071F-8D83-4EE8-936E-4B274DEBE28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4CF8-4B47-4E08-93D0-B81F1E66952C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071F-8D83-4EE8-936E-4B274DEBE28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334CF8-4B47-4E08-93D0-B81F1E66952C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2C071F-8D83-4EE8-936E-4B274DEBE28F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334CF8-4B47-4E08-93D0-B81F1E66952C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2C071F-8D83-4EE8-936E-4B274DEBE28F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4CF8-4B47-4E08-93D0-B81F1E66952C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071F-8D83-4EE8-936E-4B274DEBE28F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4CF8-4B47-4E08-93D0-B81F1E66952C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071F-8D83-4EE8-936E-4B274DEBE28F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334CF8-4B47-4E08-93D0-B81F1E66952C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2C071F-8D83-4EE8-936E-4B274DEBE28F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4CF8-4B47-4E08-93D0-B81F1E66952C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071F-8D83-4EE8-936E-4B274DEBE28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334CF8-4B47-4E08-93D0-B81F1E66952C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2C071F-8D83-4EE8-936E-4B274DEBE28F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334CF8-4B47-4E08-93D0-B81F1E66952C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2C071F-8D83-4EE8-936E-4B274DEBE28F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334CF8-4B47-4E08-93D0-B81F1E66952C}" type="datetimeFigureOut">
              <a:rPr lang="tr-TR" smtClean="0"/>
              <a:t>24.08.2014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2C071F-8D83-4EE8-936E-4B274DEBE28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library.itu.edu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itu.edu.tr/" TargetMode="External"/><Relationship Id="rId2" Type="http://schemas.openxmlformats.org/officeDocument/2006/relationships/hyperlink" Target="http://www.itu.edu.t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tr-TR" b="1" dirty="0" smtClean="0"/>
              <a:t>ABOUT</a:t>
            </a:r>
            <a:r>
              <a:rPr lang="tr-TR" dirty="0" smtClean="0"/>
              <a:t> </a:t>
            </a:r>
            <a:r>
              <a:rPr lang="tr-TR" b="1" dirty="0" smtClean="0"/>
              <a:t>ME!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I </a:t>
            </a:r>
            <a:r>
              <a:rPr lang="tr-TR" dirty="0"/>
              <a:t>graduated </a:t>
            </a:r>
            <a:r>
              <a:rPr lang="tr-TR" dirty="0" smtClean="0"/>
              <a:t> from the department of Information </a:t>
            </a:r>
          </a:p>
          <a:p>
            <a:pPr marL="0" indent="0">
              <a:buNone/>
            </a:pPr>
            <a:r>
              <a:rPr lang="tr-TR" dirty="0" smtClean="0"/>
              <a:t>Management, Hacettepe University in 2001. In the </a:t>
            </a:r>
          </a:p>
          <a:p>
            <a:pPr marL="0" indent="0">
              <a:buNone/>
            </a:pPr>
            <a:r>
              <a:rPr lang="tr-TR" dirty="0" smtClean="0"/>
              <a:t>same year I started to work at Erol Ucer Music Library </a:t>
            </a:r>
          </a:p>
          <a:p>
            <a:pPr marL="0" indent="0">
              <a:buNone/>
            </a:pPr>
            <a:r>
              <a:rPr lang="tr-TR" dirty="0" smtClean="0"/>
              <a:t>of the Centre for Advanced Studies in Music, Istanbul </a:t>
            </a:r>
          </a:p>
          <a:p>
            <a:pPr marL="0" indent="0">
              <a:buNone/>
            </a:pPr>
            <a:r>
              <a:rPr lang="tr-TR" dirty="0" smtClean="0"/>
              <a:t>Technical University (ITU). There I cataloged almost </a:t>
            </a:r>
          </a:p>
          <a:p>
            <a:pPr marL="0" indent="0">
              <a:buNone/>
            </a:pPr>
            <a:r>
              <a:rPr lang="tr-TR" dirty="0" smtClean="0"/>
              <a:t>17.000 books, music scores and audiovisiual material </a:t>
            </a:r>
          </a:p>
          <a:p>
            <a:pPr marL="0" indent="0">
              <a:buNone/>
            </a:pPr>
            <a:r>
              <a:rPr lang="tr-TR" dirty="0" smtClean="0"/>
              <a:t>besides other library</a:t>
            </a:r>
            <a:r>
              <a:rPr lang="tr-TR" dirty="0"/>
              <a:t> </a:t>
            </a:r>
            <a:r>
              <a:rPr lang="tr-TR" dirty="0" smtClean="0"/>
              <a:t>duties. I have been working as a </a:t>
            </a:r>
          </a:p>
          <a:p>
            <a:pPr marL="0" indent="0">
              <a:buNone/>
            </a:pPr>
            <a:r>
              <a:rPr lang="tr-TR" dirty="0" smtClean="0"/>
              <a:t>reference librarian for 4 months at the main library of </a:t>
            </a:r>
          </a:p>
          <a:p>
            <a:pPr marL="0" indent="0">
              <a:buNone/>
            </a:pPr>
            <a:r>
              <a:rPr lang="tr-TR" dirty="0" smtClean="0"/>
              <a:t>ITU.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4746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0" y="0"/>
            <a:ext cx="9047922" cy="37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smtClean="0"/>
              <a:t>THE LIBRARY AUTOMATION SYSTEM</a:t>
            </a:r>
          </a:p>
          <a:p>
            <a:r>
              <a:rPr lang="tr-TR" sz="2000" dirty="0" smtClean="0"/>
              <a:t>In </a:t>
            </a:r>
            <a:r>
              <a:rPr lang="tr-TR" sz="2000" dirty="0"/>
              <a:t>1997, work on an automation system that covered all ITU </a:t>
            </a:r>
            <a:r>
              <a:rPr lang="tr-TR" sz="2000" dirty="0" smtClean="0"/>
              <a:t>libraries </a:t>
            </a:r>
            <a:r>
              <a:rPr lang="tr-TR" sz="2000" dirty="0"/>
              <a:t>begun and as a result ‘’Innopac Library Automation System’’ which is widely used in universities all around the world were begun to be used. From January 1998, all library resources were automated. </a:t>
            </a:r>
          </a:p>
          <a:p>
            <a:r>
              <a:rPr lang="tr-TR" sz="2000" dirty="0" smtClean="0"/>
              <a:t>ITU </a:t>
            </a:r>
            <a:r>
              <a:rPr lang="tr-TR" sz="2000" dirty="0"/>
              <a:t>libraries are based on an open access shelf system; there exists an efficient system of inter library loans and supply of periodicals. Books that are bought and periodicals subscribed to are announced through the library web page</a:t>
            </a:r>
            <a:r>
              <a:rPr lang="tr-TR" sz="2000" dirty="0" smtClean="0"/>
              <a:t>.</a:t>
            </a:r>
            <a:endParaRPr lang="tr-TR" sz="2000" dirty="0"/>
          </a:p>
          <a:p>
            <a:r>
              <a:rPr lang="tr-TR" sz="2000" dirty="0" smtClean="0"/>
              <a:t>ITU Library Automation System is Sierra. The Library collection is classified according to Library of Congress  Classification System.</a:t>
            </a:r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4" y="3645024"/>
            <a:ext cx="8928992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386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The </a:t>
            </a:r>
            <a:r>
              <a:rPr lang="tr-TR" sz="2400" dirty="0" smtClean="0"/>
              <a:t>Library system </a:t>
            </a:r>
            <a:r>
              <a:rPr lang="tr-TR" sz="2400" dirty="0"/>
              <a:t>can </a:t>
            </a:r>
            <a:r>
              <a:rPr lang="tr-TR" sz="2400" dirty="0" smtClean="0"/>
              <a:t>be reached through </a:t>
            </a:r>
            <a:r>
              <a:rPr lang="tr-TR" sz="2400" dirty="0" smtClean="0">
                <a:hlinkClick r:id="rId2"/>
              </a:rPr>
              <a:t>http</a:t>
            </a:r>
            <a:r>
              <a:rPr lang="tr-TR" sz="2400" dirty="0">
                <a:hlinkClick r:id="rId2"/>
              </a:rPr>
              <a:t>://www.library.itu.edu.tr</a:t>
            </a:r>
            <a:r>
              <a:rPr lang="tr-TR" sz="2400" dirty="0" smtClean="0">
                <a:hlinkClick r:id="rId2"/>
              </a:rPr>
              <a:t>/</a:t>
            </a:r>
            <a:r>
              <a:rPr lang="tr-TR" sz="2400" dirty="0" smtClean="0"/>
              <a:t>  web address. If members want to connect out of campus they must </a:t>
            </a:r>
            <a:r>
              <a:rPr lang="tr-TR" dirty="0"/>
              <a:t>u</a:t>
            </a:r>
            <a:r>
              <a:rPr lang="tr-TR" sz="2400" dirty="0" smtClean="0"/>
              <a:t>se their University ID Numbers and PIN.  </a:t>
            </a:r>
            <a:r>
              <a:rPr lang="tr-TR" sz="2000" i="1" dirty="0" smtClean="0"/>
              <a:t>Below picture shows out of campus connection:</a:t>
            </a: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68"/>
            <a:ext cx="85689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07995" cy="32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59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9843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/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>İBRAiiiiiİİİRE LIBRARY HOURS ANDRULES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4608" y="3735838"/>
            <a:ext cx="9083896" cy="30055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6400" dirty="0" smtClean="0"/>
              <a:t>Main </a:t>
            </a:r>
            <a:r>
              <a:rPr lang="tr-TR" sz="6400" dirty="0"/>
              <a:t>Library </a:t>
            </a:r>
            <a:r>
              <a:rPr lang="tr-TR" sz="6400" dirty="0" smtClean="0"/>
              <a:t>is </a:t>
            </a:r>
            <a:r>
              <a:rPr lang="tr-TR" sz="6400" dirty="0"/>
              <a:t>o</a:t>
            </a:r>
            <a:r>
              <a:rPr lang="tr-TR" sz="6400" dirty="0" smtClean="0"/>
              <a:t>pen </a:t>
            </a:r>
            <a:r>
              <a:rPr lang="tr-TR" sz="6400" dirty="0"/>
              <a:t>24 </a:t>
            </a:r>
            <a:r>
              <a:rPr lang="tr-TR" sz="6400" dirty="0" smtClean="0"/>
              <a:t>hours/7 </a:t>
            </a:r>
            <a:r>
              <a:rPr lang="tr-TR" sz="6400" dirty="0"/>
              <a:t>days. Other Branch Libraries </a:t>
            </a:r>
            <a:r>
              <a:rPr lang="tr-TR" sz="6400" dirty="0" smtClean="0"/>
              <a:t>working </a:t>
            </a:r>
            <a:r>
              <a:rPr lang="tr-TR" sz="6400" dirty="0"/>
              <a:t>hours </a:t>
            </a:r>
            <a:r>
              <a:rPr lang="tr-TR" sz="6400" dirty="0" smtClean="0"/>
              <a:t>are between 8:30 – </a:t>
            </a:r>
          </a:p>
          <a:p>
            <a:pPr marL="0" indent="0">
              <a:buNone/>
            </a:pPr>
            <a:r>
              <a:rPr lang="tr-TR" sz="6400" dirty="0" smtClean="0"/>
              <a:t>17:30 </a:t>
            </a:r>
            <a:r>
              <a:rPr lang="tr-TR" sz="6400" dirty="0"/>
              <a:t>and they </a:t>
            </a:r>
            <a:r>
              <a:rPr lang="tr-TR" sz="6400" dirty="0" smtClean="0"/>
              <a:t>are close </a:t>
            </a:r>
            <a:r>
              <a:rPr lang="tr-TR" sz="6400" dirty="0"/>
              <a:t>at </a:t>
            </a:r>
            <a:r>
              <a:rPr lang="tr-TR" sz="6400" dirty="0" smtClean="0"/>
              <a:t>the weekend</a:t>
            </a:r>
            <a:r>
              <a:rPr lang="tr-TR" sz="6400" dirty="0"/>
              <a:t>.</a:t>
            </a:r>
          </a:p>
          <a:p>
            <a:pPr marL="0" indent="0">
              <a:buNone/>
            </a:pPr>
            <a:r>
              <a:rPr lang="tr-TR" sz="6400" b="1" dirty="0"/>
              <a:t>The Library Members;</a:t>
            </a:r>
          </a:p>
          <a:p>
            <a:pPr marL="285750" indent="-285750"/>
            <a:r>
              <a:rPr lang="tr-TR" sz="6400" dirty="0"/>
              <a:t>Professors and other academicians can check out 30 books for a month </a:t>
            </a:r>
            <a:r>
              <a:rPr lang="tr-TR" sz="6400" dirty="0" smtClean="0"/>
              <a:t>with </a:t>
            </a:r>
            <a:r>
              <a:rPr lang="tr-TR" sz="6400" dirty="0"/>
              <a:t>4 </a:t>
            </a:r>
            <a:r>
              <a:rPr lang="tr-TR" sz="6400" dirty="0" smtClean="0"/>
              <a:t>renewals</a:t>
            </a:r>
            <a:endParaRPr lang="tr-TR" sz="6400" dirty="0"/>
          </a:p>
          <a:p>
            <a:pPr marL="285750" indent="-285750"/>
            <a:r>
              <a:rPr lang="tr-TR" sz="5600" dirty="0"/>
              <a:t>Doctorate</a:t>
            </a:r>
            <a:r>
              <a:rPr lang="tr-TR" sz="6400" dirty="0"/>
              <a:t> and Master Degree student can check out 15 books for 15 days </a:t>
            </a:r>
            <a:r>
              <a:rPr lang="tr-TR" sz="6400" dirty="0" smtClean="0"/>
              <a:t>with </a:t>
            </a:r>
            <a:r>
              <a:rPr lang="tr-TR" sz="6400" dirty="0"/>
              <a:t>3 </a:t>
            </a:r>
            <a:r>
              <a:rPr lang="tr-TR" sz="6400" dirty="0" smtClean="0"/>
              <a:t>renewals</a:t>
            </a:r>
            <a:endParaRPr lang="tr-TR" sz="6400" dirty="0"/>
          </a:p>
          <a:p>
            <a:pPr marL="285750" indent="-285750"/>
            <a:r>
              <a:rPr lang="tr-TR" sz="6400" dirty="0"/>
              <a:t>Undergraduate students can check out 10 books for 15 days </a:t>
            </a:r>
            <a:r>
              <a:rPr lang="tr-TR" sz="6400" dirty="0" smtClean="0"/>
              <a:t>with 3 renewals</a:t>
            </a:r>
          </a:p>
          <a:p>
            <a:pPr marL="285750" indent="-285750"/>
            <a:r>
              <a:rPr lang="tr-TR" sz="6400" dirty="0" smtClean="0"/>
              <a:t>Officers </a:t>
            </a:r>
            <a:r>
              <a:rPr lang="tr-TR" sz="6400" dirty="0"/>
              <a:t>can check out 10 books for a month </a:t>
            </a:r>
            <a:r>
              <a:rPr lang="tr-TR" sz="6400" dirty="0" smtClean="0"/>
              <a:t>with  </a:t>
            </a:r>
            <a:r>
              <a:rPr lang="tr-TR" sz="6400" dirty="0"/>
              <a:t>3 </a:t>
            </a:r>
            <a:r>
              <a:rPr lang="tr-TR" sz="6400" dirty="0" smtClean="0"/>
              <a:t>renewals</a:t>
            </a:r>
            <a:endParaRPr lang="tr-TR" sz="6400" dirty="0"/>
          </a:p>
          <a:p>
            <a:pPr marL="285750" indent="-285750"/>
            <a:r>
              <a:rPr lang="tr-TR" sz="6400" dirty="0"/>
              <a:t>Retired İTU Members can check out 5 books for a month </a:t>
            </a:r>
            <a:r>
              <a:rPr lang="tr-TR" sz="6400" dirty="0" smtClean="0"/>
              <a:t>with 3 renewals</a:t>
            </a:r>
          </a:p>
          <a:p>
            <a:pPr marL="285750" indent="-285750"/>
            <a:r>
              <a:rPr lang="tr-TR" sz="6400" dirty="0" smtClean="0"/>
              <a:t>If a member is a researcher from another university they can use material only in the library</a:t>
            </a:r>
          </a:p>
          <a:p>
            <a:pPr marL="285750" indent="-285750"/>
            <a:r>
              <a:rPr lang="tr-TR" sz="6400" dirty="0" smtClean="0"/>
              <a:t>There is no photocopy service in the library but if users need, they can scan  % 20 of material to </a:t>
            </a:r>
          </a:p>
          <a:p>
            <a:pPr marL="0" indent="0">
              <a:buNone/>
            </a:pPr>
            <a:r>
              <a:rPr lang="tr-TR" sz="6400" dirty="0" smtClean="0"/>
              <a:t>theirs USB.</a:t>
            </a:r>
          </a:p>
          <a:p>
            <a:pPr marL="0" indent="0">
              <a:buNone/>
            </a:pPr>
            <a:endParaRPr lang="tr-TR" sz="6400" dirty="0" smtClean="0"/>
          </a:p>
          <a:p>
            <a:pPr marL="0" indent="0">
              <a:buNone/>
            </a:pPr>
            <a:endParaRPr lang="tr-TR" sz="6400" dirty="0" smtClean="0"/>
          </a:p>
          <a:p>
            <a:pPr marL="285750" indent="-285750"/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dirty="0" smtClean="0"/>
              <a:t>                                      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022852" y="2276872"/>
            <a:ext cx="5283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0" y="0"/>
            <a:ext cx="8439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3200" b="1" dirty="0">
                <a:solidFill>
                  <a:prstClr val="black"/>
                </a:solidFill>
              </a:rPr>
              <a:t>LIBRARY WORK HOURS </a:t>
            </a:r>
            <a:r>
              <a:rPr lang="tr-TR" sz="3200" b="1" dirty="0" smtClean="0">
                <a:solidFill>
                  <a:prstClr val="black"/>
                </a:solidFill>
              </a:rPr>
              <a:t>AND </a:t>
            </a:r>
            <a:r>
              <a:rPr lang="tr-TR" sz="3200" b="1" dirty="0">
                <a:solidFill>
                  <a:prstClr val="black"/>
                </a:solidFill>
              </a:rPr>
              <a:t>RULES</a:t>
            </a:r>
          </a:p>
        </p:txBody>
      </p:sp>
      <p:pic>
        <p:nvPicPr>
          <p:cNvPr id="6" name="Picture 2" descr="C:\Users\Personel\Desktop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90091"/>
            <a:ext cx="4261904" cy="314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rsonel\Desktop\kütfot\IMG_26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90091"/>
            <a:ext cx="4752528" cy="31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2408544" y="3318284"/>
            <a:ext cx="167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Circulation desk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914966" y="3318284"/>
            <a:ext cx="2070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Information desk</a:t>
            </a:r>
          </a:p>
        </p:txBody>
      </p:sp>
    </p:spTree>
    <p:extLst>
      <p:ext uri="{BB962C8B-B14F-4D97-AF65-F5344CB8AC3E}">
        <p14:creationId xmlns:p14="http://schemas.microsoft.com/office/powerpoint/2010/main" val="35070930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</a:t>
            </a:r>
            <a:r>
              <a:rPr lang="tr-TR" dirty="0" smtClean="0"/>
              <a:t>f you need more information about us</a:t>
            </a:r>
            <a:br>
              <a:rPr lang="tr-TR" dirty="0" smtClean="0"/>
            </a:br>
            <a:r>
              <a:rPr lang="tr-TR" dirty="0" smtClean="0"/>
              <a:t> please visit</a:t>
            </a:r>
            <a:br>
              <a:rPr lang="tr-TR" dirty="0" smtClean="0"/>
            </a:br>
            <a:r>
              <a:rPr lang="tr-TR" dirty="0" smtClean="0"/>
              <a:t>our university and library web pages: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 fontScale="25000" lnSpcReduction="20000"/>
          </a:bodyPr>
          <a:lstStyle/>
          <a:p>
            <a:endParaRPr lang="tr-TR" sz="5000" dirty="0" smtClean="0">
              <a:hlinkClick r:id="rId2"/>
            </a:endParaRPr>
          </a:p>
          <a:p>
            <a:r>
              <a:rPr lang="tr-TR" sz="8000" dirty="0" smtClean="0">
                <a:hlinkClick r:id="rId2"/>
              </a:rPr>
              <a:t>http</a:t>
            </a:r>
            <a:r>
              <a:rPr lang="tr-TR" sz="8000" dirty="0">
                <a:hlinkClick r:id="rId2"/>
              </a:rPr>
              <a:t>://</a:t>
            </a:r>
            <a:r>
              <a:rPr lang="tr-TR" sz="8000" dirty="0" smtClean="0">
                <a:hlinkClick r:id="rId2"/>
              </a:rPr>
              <a:t>www.itu.edu.tr</a:t>
            </a:r>
            <a:endParaRPr lang="tr-TR" sz="8000" dirty="0" smtClean="0"/>
          </a:p>
          <a:p>
            <a:endParaRPr lang="tr-TR" sz="8000" u="sng" dirty="0" smtClean="0"/>
          </a:p>
          <a:p>
            <a:r>
              <a:rPr lang="tr-TR" sz="8000" u="sng" dirty="0" smtClean="0">
                <a:hlinkClick r:id="rId3"/>
              </a:rPr>
              <a:t>http</a:t>
            </a:r>
            <a:r>
              <a:rPr lang="tr-TR" sz="8000" u="sng" dirty="0">
                <a:hlinkClick r:id="rId3"/>
              </a:rPr>
              <a:t>://</a:t>
            </a:r>
            <a:r>
              <a:rPr lang="tr-TR" sz="8000" u="sng" dirty="0" smtClean="0">
                <a:hlinkClick r:id="rId3"/>
              </a:rPr>
              <a:t>www.library.itu.edu.tr</a:t>
            </a:r>
            <a:endParaRPr lang="tr-TR" sz="8000" u="sng" dirty="0" smtClean="0"/>
          </a:p>
          <a:p>
            <a:endParaRPr lang="tr-TR" b="1" u="sng" dirty="0" smtClean="0"/>
          </a:p>
          <a:p>
            <a:pPr marL="0" indent="0">
              <a:buNone/>
            </a:pPr>
            <a:r>
              <a:rPr lang="tr-TR" sz="3400" b="1" dirty="0"/>
              <a:t> </a:t>
            </a:r>
            <a:r>
              <a:rPr lang="tr-TR" sz="3400" b="1" dirty="0" smtClean="0"/>
              <a:t>                                                            </a:t>
            </a:r>
          </a:p>
          <a:p>
            <a:pPr marL="0" indent="0">
              <a:buNone/>
            </a:pPr>
            <a:r>
              <a:rPr lang="tr-TR" sz="3400" b="1" dirty="0"/>
              <a:t> </a:t>
            </a:r>
            <a:r>
              <a:rPr lang="tr-TR" sz="3400" b="1" dirty="0" smtClean="0"/>
              <a:t>                                                                                                         </a:t>
            </a:r>
            <a:r>
              <a:rPr lang="tr-TR" sz="16000" b="1" dirty="0" smtClean="0"/>
              <a:t>THANK YOU!!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   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  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                                                                                                                    </a:t>
            </a:r>
            <a:r>
              <a:rPr lang="tr-TR" sz="6200" b="1" dirty="0" smtClean="0"/>
              <a:t>FATMA YAVUZ</a:t>
            </a:r>
          </a:p>
          <a:p>
            <a:pPr marL="0" indent="0">
              <a:buNone/>
            </a:pPr>
            <a:r>
              <a:rPr lang="tr-TR" sz="6200" b="1" dirty="0"/>
              <a:t> </a:t>
            </a:r>
            <a:r>
              <a:rPr lang="tr-TR" sz="6200" b="1" dirty="0" smtClean="0"/>
              <a:t>                                                              yavuzf@itu.edu.tr</a:t>
            </a:r>
          </a:p>
          <a:p>
            <a:pPr marL="0" indent="0">
              <a:buNone/>
            </a:pPr>
            <a:r>
              <a:rPr lang="tr-TR" sz="6200" dirty="0" smtClean="0"/>
              <a:t>                                                                 Librarian</a:t>
            </a:r>
          </a:p>
          <a:p>
            <a:pPr marL="0" indent="0">
              <a:buNone/>
            </a:pPr>
            <a:r>
              <a:rPr lang="tr-TR" sz="6200" dirty="0" smtClean="0"/>
              <a:t>                                                                 İstanbul Technical University</a:t>
            </a:r>
          </a:p>
          <a:p>
            <a:pPr marL="0" indent="0">
              <a:buNone/>
            </a:pPr>
            <a:r>
              <a:rPr lang="tr-TR" sz="6200" dirty="0"/>
              <a:t> </a:t>
            </a:r>
            <a:r>
              <a:rPr lang="tr-TR" sz="6200" dirty="0" smtClean="0"/>
              <a:t>                                                                Mustafa Inan Main Library</a:t>
            </a:r>
          </a:p>
          <a:p>
            <a:pPr marL="0" indent="0">
              <a:buNone/>
            </a:pPr>
            <a:r>
              <a:rPr lang="tr-TR" sz="6200" dirty="0"/>
              <a:t> </a:t>
            </a:r>
            <a:r>
              <a:rPr lang="tr-TR" sz="6200" dirty="0" smtClean="0"/>
              <a:t>                                                                İstanbul, Turkey</a:t>
            </a:r>
          </a:p>
          <a:p>
            <a:pPr marL="0" indent="0">
              <a:buNone/>
            </a:pPr>
            <a:r>
              <a:rPr lang="tr-TR" sz="6200" dirty="0"/>
              <a:t> </a:t>
            </a:r>
            <a:r>
              <a:rPr lang="tr-TR" sz="6200" dirty="0" smtClean="0"/>
              <a:t>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tr-TR" sz="6200" dirty="0"/>
              <a:t> </a:t>
            </a:r>
            <a:r>
              <a:rPr lang="tr-TR" sz="6200" dirty="0" smtClean="0"/>
              <a:t>                                                                                                        </a:t>
            </a:r>
            <a:r>
              <a:rPr lang="tr-TR" sz="4000" i="1" dirty="0" smtClean="0"/>
              <a:t>Photos by Faik Keskin         </a:t>
            </a:r>
            <a:r>
              <a:rPr lang="tr-TR" sz="4000" b="1" i="1" dirty="0" smtClean="0"/>
              <a:t> </a:t>
            </a:r>
            <a:endParaRPr lang="tr-TR" sz="4000" i="1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       </a:t>
            </a:r>
            <a:r>
              <a:rPr lang="tr-TR" dirty="0"/>
              <a:t>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2500" dirty="0"/>
              <a:t> </a:t>
            </a:r>
            <a:r>
              <a:rPr lang="tr-TR" sz="2500" dirty="0" smtClean="0"/>
              <a:t>   </a:t>
            </a:r>
            <a:r>
              <a:rPr lang="tr-TR" sz="2500" i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tr-TR" sz="2500" i="1" dirty="0"/>
              <a:t> </a:t>
            </a:r>
            <a:r>
              <a:rPr lang="tr-TR" sz="2500" i="1" dirty="0" smtClean="0"/>
              <a:t>                                                                                                 </a:t>
            </a:r>
            <a:endParaRPr lang="tr-TR" b="1" dirty="0" smtClean="0"/>
          </a:p>
          <a:p>
            <a:pPr marL="0" indent="0">
              <a:buNone/>
            </a:pPr>
            <a:r>
              <a:rPr lang="tr-TR" b="1" dirty="0" smtClean="0"/>
              <a:t>                         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123135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7774632" cy="43204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İSTANBUL TECHNICAL UNIVERSITY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11760" y="836712"/>
            <a:ext cx="5248672" cy="1512168"/>
          </a:xfrm>
        </p:spPr>
        <p:txBody>
          <a:bodyPr>
            <a:noAutofit/>
          </a:bodyPr>
          <a:lstStyle/>
          <a:p>
            <a:endParaRPr lang="tr-TR" sz="1600" dirty="0" smtClean="0"/>
          </a:p>
          <a:p>
            <a:endParaRPr lang="tr-TR" sz="1600" dirty="0"/>
          </a:p>
          <a:p>
            <a:endParaRPr lang="tr-TR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4506"/>
            <a:ext cx="9144000" cy="44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 rot="10800000" flipV="1">
            <a:off x="4517568" y="6052622"/>
            <a:ext cx="3438807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ITU </a:t>
            </a:r>
            <a:r>
              <a:rPr lang="tr-TR" dirty="0"/>
              <a:t>was </a:t>
            </a:r>
            <a:r>
              <a:rPr lang="tr-TR" dirty="0" smtClean="0"/>
              <a:t>founded </a:t>
            </a:r>
            <a:r>
              <a:rPr lang="tr-TR" dirty="0"/>
              <a:t>in </a:t>
            </a:r>
            <a:r>
              <a:rPr lang="tr-TR" dirty="0" smtClean="0"/>
              <a:t>1773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07504" y="620688"/>
            <a:ext cx="88201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HISTORY </a:t>
            </a:r>
          </a:p>
          <a:p>
            <a:r>
              <a:rPr lang="tr-TR" sz="2000" dirty="0" smtClean="0"/>
              <a:t>ITU was founded </a:t>
            </a:r>
            <a:r>
              <a:rPr lang="tr-TR" sz="2000" dirty="0"/>
              <a:t>in 1773 with the </a:t>
            </a:r>
            <a:r>
              <a:rPr lang="tr-TR" sz="2000" dirty="0" smtClean="0"/>
              <a:t>name “</a:t>
            </a:r>
            <a:r>
              <a:rPr lang="tr-TR" sz="2000" dirty="0"/>
              <a:t>Mühendishane-i Bahr-i Hümayun” (Imperial School of Naval </a:t>
            </a:r>
            <a:r>
              <a:rPr lang="tr-TR" sz="2000" dirty="0" smtClean="0"/>
              <a:t>Engineering) during the Ottoman Empire and served for training map and ship engineers in western techniques and technologies . The university’s  first place was at Haliç Tersanesi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265378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" y="764704"/>
            <a:ext cx="358688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08992"/>
            <a:ext cx="8363272" cy="655712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NOW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0418" y="2899117"/>
            <a:ext cx="8579296" cy="33452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Istanbul Technical University has 5 campus, 13 faculties, 6 institutes,more  than 450 professors, 2.500 academics, over 30.000 students. </a:t>
            </a:r>
          </a:p>
          <a:p>
            <a:r>
              <a:rPr lang="tr-TR" dirty="0" smtClean="0"/>
              <a:t>Education is delivered in many languages</a:t>
            </a:r>
            <a:r>
              <a:rPr lang="tr-TR" dirty="0"/>
              <a:t> </a:t>
            </a:r>
            <a:r>
              <a:rPr lang="tr-TR" dirty="0" smtClean="0"/>
              <a:t>(English being one of the main ones) in the university. </a:t>
            </a:r>
          </a:p>
          <a:p>
            <a:r>
              <a:rPr lang="tr-TR" dirty="0" smtClean="0"/>
              <a:t>The university also provides students many opportunities for socializing like; olympic size swimming pool, gym, football field and cultural clubs etc.</a:t>
            </a:r>
          </a:p>
          <a:p>
            <a:r>
              <a:rPr lang="tr-TR" dirty="0" smtClean="0"/>
              <a:t>Also, İTU Stadium hosts many famous music groups and artists . For example: Metallica, Justen Timberlake, Rihanna and Lady Gaga is coming  next September..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80" y="764704"/>
            <a:ext cx="533724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3284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3204" y="-9939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           </a:t>
            </a:r>
            <a:r>
              <a:rPr lang="tr-TR" b="1" dirty="0" smtClean="0"/>
              <a:t>İTU LIBRARIES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91" y="407250"/>
            <a:ext cx="6148595" cy="2223053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717"/>
            <a:ext cx="2997635" cy="17668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" y="4402786"/>
            <a:ext cx="3083150" cy="245521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35" y="2627718"/>
            <a:ext cx="3153654" cy="211376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" y="404664"/>
            <a:ext cx="2870410" cy="222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89" y="2627718"/>
            <a:ext cx="2877043" cy="221284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9" y="4741479"/>
            <a:ext cx="3166779" cy="211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205190" y="1596865"/>
            <a:ext cx="243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Mechanical Faculty Library (Gümüşsuyu)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929688" y="620688"/>
            <a:ext cx="2336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b="1" dirty="0" smtClean="0">
                <a:solidFill>
                  <a:schemeClr val="bg1"/>
                </a:solidFill>
              </a:rPr>
              <a:t>Main Library (Maslak)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 rot="10800000" flipV="1">
            <a:off x="195257" y="3413834"/>
            <a:ext cx="2789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School of Foreign Languages  Library(Maçka)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347864" y="4079621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Advanced </a:t>
            </a:r>
            <a:r>
              <a:rPr lang="tr-TR" b="1" dirty="0">
                <a:solidFill>
                  <a:schemeClr val="bg1"/>
                </a:solidFill>
              </a:rPr>
              <a:t>Music Studies </a:t>
            </a:r>
            <a:r>
              <a:rPr lang="tr-TR" b="1" dirty="0" smtClean="0">
                <a:solidFill>
                  <a:schemeClr val="bg1"/>
                </a:solidFill>
              </a:rPr>
              <a:t>Library(Maçka)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 rot="10800000" flipV="1">
            <a:off x="6876255" y="3886717"/>
            <a:ext cx="198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Conservatory Library(Maçka)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203848" y="587727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Architecture Faculty Library(Taşkışla</a:t>
            </a:r>
            <a:r>
              <a:rPr lang="tr-TR" b="1" dirty="0" smtClean="0">
                <a:solidFill>
                  <a:schemeClr val="bg1"/>
                </a:solidFill>
              </a:rPr>
              <a:t>)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395536" y="5713186"/>
            <a:ext cx="240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Maritime Faculty </a:t>
            </a:r>
            <a:r>
              <a:rPr lang="tr-TR" b="1" dirty="0" smtClean="0">
                <a:solidFill>
                  <a:schemeClr val="bg1"/>
                </a:solidFill>
              </a:rPr>
              <a:t>Library(Tuzla)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89" y="4840558"/>
            <a:ext cx="2877043" cy="201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293042" y="5755177"/>
            <a:ext cx="252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Management Faculty Library(Maçka)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731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İTU LIBRARIES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b="1" dirty="0" smtClean="0"/>
              <a:t>HISTORY</a:t>
            </a:r>
          </a:p>
          <a:p>
            <a:r>
              <a:rPr lang="tr-TR" sz="1600" b="1" dirty="0" smtClean="0"/>
              <a:t>The </a:t>
            </a:r>
            <a:r>
              <a:rPr lang="tr-TR" sz="1600" b="1" dirty="0"/>
              <a:t>history of Istanbul Technical University library </a:t>
            </a:r>
            <a:r>
              <a:rPr lang="tr-TR" sz="1600" b="1" dirty="0" smtClean="0"/>
              <a:t>dates  </a:t>
            </a:r>
            <a:r>
              <a:rPr lang="tr-TR" sz="1600" b="1" dirty="0"/>
              <a:t>back to the Mühendishane-i Berri-i Hümayun which was established in 1795. The first library regulations were prepared in 1797. Mühendishane printing house which was founded in those years were the source that has sustained the </a:t>
            </a:r>
            <a:r>
              <a:rPr lang="tr-TR" sz="1600" b="1" dirty="0" smtClean="0"/>
              <a:t>library.</a:t>
            </a:r>
          </a:p>
          <a:p>
            <a:r>
              <a:rPr lang="tr-TR" sz="1600" b="1" dirty="0"/>
              <a:t>Today knowledge services </a:t>
            </a:r>
            <a:r>
              <a:rPr lang="tr-TR" sz="1600" b="1" dirty="0" smtClean="0"/>
              <a:t>at ITU are </a:t>
            </a:r>
            <a:r>
              <a:rPr lang="tr-TR" sz="1600" b="1" dirty="0"/>
              <a:t>sustained on 5 campuses </a:t>
            </a:r>
            <a:r>
              <a:rPr lang="tr-TR" sz="1600" b="1" dirty="0" smtClean="0"/>
              <a:t>with 8 libraries</a:t>
            </a:r>
            <a:r>
              <a:rPr lang="tr-TR" sz="1600" b="1" dirty="0"/>
              <a:t>. Library services are given at Mustafa İnan Library in Ayazağa Campus and at 7 branch libraries in Maçka, Taşkışla, Gümüşsuyu and Tuzla </a:t>
            </a:r>
            <a:r>
              <a:rPr lang="tr-TR" sz="1600" b="1" dirty="0" smtClean="0"/>
              <a:t>campuses</a:t>
            </a:r>
            <a:endParaRPr lang="tr-TR" sz="1600" b="1" dirty="0"/>
          </a:p>
          <a:p>
            <a:r>
              <a:rPr lang="tr-TR" sz="1600" b="1" dirty="0"/>
              <a:t>Mustafa İnan Library which serves as the central library in Ayazağa Campus has moved to its </a:t>
            </a:r>
            <a:r>
              <a:rPr lang="tr-TR" sz="1600" b="1" dirty="0" smtClean="0"/>
              <a:t>new premises </a:t>
            </a:r>
            <a:r>
              <a:rPr lang="tr-TR" sz="1600" b="1" dirty="0"/>
              <a:t>in 2007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3" y="3501008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Personel\Desktop\kütfot\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01" y="3501008"/>
            <a:ext cx="443149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331640" y="6021288"/>
            <a:ext cx="25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Old Library Building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580112" y="6021288"/>
            <a:ext cx="266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Today’s Library Building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62459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61648" cy="936104"/>
          </a:xfrm>
        </p:spPr>
        <p:txBody>
          <a:bodyPr>
            <a:normAutofit/>
          </a:bodyPr>
          <a:lstStyle/>
          <a:p>
            <a:r>
              <a:rPr lang="tr-TR" b="1" dirty="0" smtClean="0"/>
              <a:t>İTU MAIN LIBRARY BUILDING INFORMATION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0" y="1484784"/>
            <a:ext cx="3816424" cy="4968552"/>
          </a:xfrm>
        </p:spPr>
        <p:txBody>
          <a:bodyPr>
            <a:normAutofit fontScale="25000" lnSpcReduction="20000"/>
          </a:bodyPr>
          <a:lstStyle/>
          <a:p>
            <a:endParaRPr lang="tr-TR" dirty="0" smtClean="0"/>
          </a:p>
          <a:p>
            <a:endParaRPr lang="tr-TR" sz="6200" dirty="0"/>
          </a:p>
          <a:p>
            <a:r>
              <a:rPr lang="tr-TR" sz="7200" dirty="0" smtClean="0"/>
              <a:t>5 floors (10,000 </a:t>
            </a:r>
            <a:r>
              <a:rPr lang="tr-TR" sz="7200" dirty="0"/>
              <a:t>square </a:t>
            </a:r>
            <a:r>
              <a:rPr lang="tr-TR" sz="7200" dirty="0" smtClean="0"/>
              <a:t>meters area )</a:t>
            </a:r>
          </a:p>
          <a:p>
            <a:r>
              <a:rPr lang="tr-TR" sz="7200" dirty="0"/>
              <a:t>1 meeting room and 1 conference </a:t>
            </a:r>
            <a:r>
              <a:rPr lang="tr-TR" sz="7200" dirty="0" smtClean="0"/>
              <a:t>hall</a:t>
            </a:r>
            <a:endParaRPr lang="tr-TR" sz="7200" dirty="0"/>
          </a:p>
          <a:p>
            <a:r>
              <a:rPr lang="tr-TR" sz="7200" dirty="0"/>
              <a:t>1,250 seating capacity </a:t>
            </a:r>
          </a:p>
          <a:p>
            <a:r>
              <a:rPr lang="tr-TR" sz="7200" dirty="0" smtClean="0"/>
              <a:t>82 </a:t>
            </a:r>
            <a:r>
              <a:rPr lang="tr-TR" sz="7200" dirty="0"/>
              <a:t>user computers</a:t>
            </a:r>
          </a:p>
          <a:p>
            <a:r>
              <a:rPr lang="tr-TR" sz="7200" dirty="0"/>
              <a:t>Wireless network </a:t>
            </a:r>
            <a:r>
              <a:rPr lang="tr-TR" sz="7200" dirty="0" smtClean="0"/>
              <a:t>at </a:t>
            </a:r>
            <a:r>
              <a:rPr lang="tr-TR" sz="7200" dirty="0"/>
              <a:t>every </a:t>
            </a:r>
            <a:r>
              <a:rPr lang="tr-TR" sz="7200" dirty="0" smtClean="0"/>
              <a:t>floor</a:t>
            </a:r>
          </a:p>
          <a:p>
            <a:r>
              <a:rPr lang="tr-TR" sz="7200" dirty="0" smtClean="0"/>
              <a:t>Security </a:t>
            </a:r>
            <a:r>
              <a:rPr lang="tr-TR" sz="7200" dirty="0"/>
              <a:t>control with 62 cameras</a:t>
            </a:r>
          </a:p>
          <a:p>
            <a:r>
              <a:rPr lang="tr-TR" sz="7200" dirty="0" smtClean="0"/>
              <a:t>Fire </a:t>
            </a:r>
            <a:r>
              <a:rPr lang="tr-TR" sz="7200" dirty="0"/>
              <a:t>extinguishing system with gas and water, and earthquake gas cut-off sensor</a:t>
            </a:r>
          </a:p>
          <a:p>
            <a:r>
              <a:rPr lang="tr-TR" sz="7200" dirty="0" smtClean="0"/>
              <a:t>Air condition</a:t>
            </a:r>
          </a:p>
          <a:p>
            <a:endParaRPr lang="tr-TR" sz="6400" dirty="0" smtClean="0"/>
          </a:p>
          <a:p>
            <a:endParaRPr lang="tr-TR" sz="6400" dirty="0"/>
          </a:p>
          <a:p>
            <a:endParaRPr lang="tr-TR" sz="6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552965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4303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400" dirty="0" smtClean="0"/>
              <a:t>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 descr="C:\Users\Personel\Desktop\kütfot\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1" y="3284984"/>
            <a:ext cx="450576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 rot="10800000" flipV="1">
            <a:off x="4644007" y="4144070"/>
            <a:ext cx="38884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If members </a:t>
            </a:r>
            <a:r>
              <a:rPr lang="tr-TR" dirty="0"/>
              <a:t>want to watch </a:t>
            </a:r>
            <a:r>
              <a:rPr lang="tr-TR" dirty="0" smtClean="0"/>
              <a:t>Library visual materials with </a:t>
            </a:r>
            <a:r>
              <a:rPr lang="tr-TR" dirty="0"/>
              <a:t>a </a:t>
            </a:r>
            <a:r>
              <a:rPr lang="tr-TR" dirty="0" smtClean="0"/>
              <a:t>group in the library, </a:t>
            </a:r>
            <a:r>
              <a:rPr lang="tr-TR" dirty="0"/>
              <a:t>they must reserve </a:t>
            </a:r>
            <a:r>
              <a:rPr lang="tr-TR" dirty="0" smtClean="0"/>
              <a:t>the conference </a:t>
            </a:r>
            <a:r>
              <a:rPr lang="tr-TR" dirty="0"/>
              <a:t>saloon </a:t>
            </a:r>
            <a:r>
              <a:rPr lang="tr-TR" dirty="0" smtClean="0"/>
              <a:t>which has a capacity of  80 people (</a:t>
            </a:r>
            <a:r>
              <a:rPr lang="tr-TR" sz="1600" i="1" dirty="0" smtClean="0"/>
              <a:t>picture.2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5" name="Picture 2" descr="C:\Users\Personel\Desktop\kütfot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7" y="294558"/>
            <a:ext cx="4485639" cy="299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 rot="10800000" flipV="1">
            <a:off x="4653269" y="188644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Materials </a:t>
            </a:r>
            <a:r>
              <a:rPr lang="tr-TR" dirty="0" smtClean="0"/>
              <a:t>are located to three floor. The library follows the system of open shelves but users can have access to rare collections with the help of the librarian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4644007" y="2479775"/>
            <a:ext cx="4226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The </a:t>
            </a:r>
            <a:r>
              <a:rPr lang="tr-TR" dirty="0"/>
              <a:t>Library members can read daily </a:t>
            </a:r>
          </a:p>
          <a:p>
            <a:r>
              <a:rPr lang="tr-TR" dirty="0"/>
              <a:t>n</a:t>
            </a:r>
            <a:r>
              <a:rPr lang="tr-TR" dirty="0" smtClean="0"/>
              <a:t>ewspaper  </a:t>
            </a:r>
            <a:r>
              <a:rPr lang="tr-TR" dirty="0"/>
              <a:t>or monthly </a:t>
            </a:r>
            <a:r>
              <a:rPr lang="tr-TR" dirty="0" smtClean="0"/>
              <a:t>magazines  on </a:t>
            </a:r>
            <a:r>
              <a:rPr lang="tr-TR" dirty="0"/>
              <a:t>the </a:t>
            </a:r>
            <a:r>
              <a:rPr lang="tr-TR" dirty="0" smtClean="0"/>
              <a:t>first  </a:t>
            </a:r>
            <a:r>
              <a:rPr lang="tr-TR" dirty="0"/>
              <a:t>floor (</a:t>
            </a:r>
            <a:r>
              <a:rPr lang="tr-TR" sz="1600" i="1" dirty="0"/>
              <a:t>picture.1</a:t>
            </a:r>
            <a:r>
              <a:rPr lang="tr-TR" dirty="0"/>
              <a:t>)</a:t>
            </a: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3563888" y="2710608"/>
            <a:ext cx="952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Picture:1</a:t>
            </a:r>
            <a:endParaRPr lang="tr-TR" sz="14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3275856" y="623731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Picture:2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7563532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THE MAIN LIBRARY DEPARTMENTS AND PERSONNEL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36327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000" b="1" i="1" smtClean="0"/>
          </a:p>
          <a:p>
            <a:pPr marL="0" indent="0">
              <a:buNone/>
            </a:pPr>
            <a:r>
              <a:rPr lang="tr-TR" sz="2000" b="1" i="1" smtClean="0"/>
              <a:t>Administration</a:t>
            </a:r>
            <a:r>
              <a:rPr lang="tr-TR" sz="2000" smtClean="0"/>
              <a:t> </a:t>
            </a:r>
            <a:r>
              <a:rPr lang="tr-TR" sz="2000" dirty="0" smtClean="0"/>
              <a:t>: 1 Library Director, 2 Branch Manager and 1 Secretary</a:t>
            </a:r>
          </a:p>
          <a:p>
            <a:pPr marL="0" indent="0">
              <a:buNone/>
            </a:pPr>
            <a:r>
              <a:rPr lang="tr-TR" sz="2000" b="1" i="1" dirty="0" smtClean="0"/>
              <a:t>Collection Development </a:t>
            </a:r>
            <a:r>
              <a:rPr lang="tr-TR" sz="2000" dirty="0" smtClean="0"/>
              <a:t>: 8 Persons</a:t>
            </a:r>
          </a:p>
          <a:p>
            <a:pPr marL="0" indent="0">
              <a:buNone/>
            </a:pPr>
            <a:r>
              <a:rPr lang="tr-TR" sz="2000" b="1" i="1" dirty="0" smtClean="0"/>
              <a:t>Cataloging </a:t>
            </a:r>
            <a:r>
              <a:rPr lang="tr-TR" sz="2000" b="1" i="1" dirty="0"/>
              <a:t>Services </a:t>
            </a:r>
            <a:r>
              <a:rPr lang="tr-TR" sz="2000" dirty="0"/>
              <a:t>: 10 </a:t>
            </a:r>
            <a:r>
              <a:rPr lang="tr-TR" sz="2000" dirty="0" smtClean="0"/>
              <a:t>Persons</a:t>
            </a:r>
          </a:p>
          <a:p>
            <a:pPr marL="0" indent="0">
              <a:buNone/>
            </a:pPr>
            <a:r>
              <a:rPr lang="tr-TR" sz="2000" b="1" i="1" dirty="0" smtClean="0"/>
              <a:t>E-Resources </a:t>
            </a:r>
            <a:r>
              <a:rPr lang="tr-TR" sz="2000" b="1" i="1" dirty="0"/>
              <a:t>and </a:t>
            </a:r>
            <a:r>
              <a:rPr lang="tr-TR" sz="2000" b="1" i="1" dirty="0" smtClean="0"/>
              <a:t>Periodicals</a:t>
            </a:r>
            <a:r>
              <a:rPr lang="tr-TR" sz="2000" dirty="0" smtClean="0"/>
              <a:t>: 9 Persons</a:t>
            </a:r>
            <a:endParaRPr lang="tr-TR" sz="2000" dirty="0"/>
          </a:p>
          <a:p>
            <a:pPr marL="0" indent="0">
              <a:buNone/>
            </a:pPr>
            <a:r>
              <a:rPr lang="tr-TR" sz="2000" b="1" i="1" dirty="0" smtClean="0"/>
              <a:t>Circulation</a:t>
            </a:r>
            <a:r>
              <a:rPr lang="tr-TR" sz="2000" dirty="0" smtClean="0"/>
              <a:t>  </a:t>
            </a:r>
            <a:r>
              <a:rPr lang="tr-TR" sz="2000" b="1" dirty="0" smtClean="0"/>
              <a:t>and ILL</a:t>
            </a:r>
            <a:r>
              <a:rPr lang="tr-TR" sz="2000" dirty="0" smtClean="0"/>
              <a:t>: 12 Persons</a:t>
            </a:r>
          </a:p>
          <a:p>
            <a:pPr marL="0" indent="0">
              <a:buNone/>
            </a:pPr>
            <a:r>
              <a:rPr lang="tr-TR" sz="2000" b="1" i="1" dirty="0" smtClean="0"/>
              <a:t>IT</a:t>
            </a:r>
            <a:r>
              <a:rPr lang="tr-TR" sz="2000" dirty="0" smtClean="0"/>
              <a:t>: 4 Persons</a:t>
            </a:r>
            <a:endParaRPr lang="tr-TR" sz="2000" dirty="0"/>
          </a:p>
          <a:p>
            <a:pPr marL="0" indent="0">
              <a:buNone/>
            </a:pPr>
            <a:r>
              <a:rPr lang="tr-TR" sz="2000" b="1" i="1" dirty="0" smtClean="0"/>
              <a:t>Publicity Organizations and Academic Relations</a:t>
            </a:r>
            <a:r>
              <a:rPr lang="tr-TR" sz="2000" i="1" dirty="0" smtClean="0"/>
              <a:t>: 1 Person</a:t>
            </a:r>
            <a:endParaRPr lang="tr-TR" sz="2000" i="1" dirty="0"/>
          </a:p>
          <a:p>
            <a:pPr marL="0" indent="0">
              <a:buNone/>
            </a:pPr>
            <a:r>
              <a:rPr lang="tr-TR" sz="2000" b="1" i="1" dirty="0" smtClean="0"/>
              <a:t>Shelving</a:t>
            </a:r>
            <a:r>
              <a:rPr lang="tr-TR" sz="2000" dirty="0" smtClean="0"/>
              <a:t> : 11 Persons</a:t>
            </a:r>
          </a:p>
          <a:p>
            <a:pPr marL="0" indent="0">
              <a:buNone/>
            </a:pPr>
            <a:r>
              <a:rPr lang="tr-TR" sz="2000" b="1" i="1" dirty="0" smtClean="0"/>
              <a:t>Technical Services </a:t>
            </a:r>
            <a:r>
              <a:rPr lang="tr-TR" sz="2000" dirty="0" smtClean="0"/>
              <a:t>: 2 Persons</a:t>
            </a:r>
          </a:p>
          <a:p>
            <a:pPr marL="0" indent="0">
              <a:buNone/>
            </a:pPr>
            <a:r>
              <a:rPr lang="tr-TR" sz="2000" b="1" i="1" dirty="0"/>
              <a:t>Support </a:t>
            </a:r>
            <a:r>
              <a:rPr lang="tr-TR" sz="2000" b="1" i="1" dirty="0" smtClean="0"/>
              <a:t>Services </a:t>
            </a:r>
            <a:r>
              <a:rPr lang="tr-TR" sz="2000" dirty="0" smtClean="0"/>
              <a:t>: 10 Persons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9487635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tr-TR" b="1" dirty="0" smtClean="0"/>
              <a:t>THE LIBRARIES COLLECTION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2880320"/>
          </a:xfrm>
        </p:spPr>
      </p:pic>
      <p:sp>
        <p:nvSpPr>
          <p:cNvPr id="5" name="Metin kutusu 4"/>
          <p:cNvSpPr txBox="1"/>
          <p:nvPr/>
        </p:nvSpPr>
        <p:spPr>
          <a:xfrm>
            <a:off x="-4394" y="3933056"/>
            <a:ext cx="9112898" cy="411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İTU Library collection includes </a:t>
            </a:r>
            <a:r>
              <a:rPr lang="tr-TR" dirty="0" smtClean="0"/>
              <a:t>;</a:t>
            </a:r>
          </a:p>
          <a:p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 537.000 printed books,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 167 databases which includes 198000  e-books, 87163 e-journals and standards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 18512 theses,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 15.000 audiovisual materials,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 5000 rare collections,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 5000 </a:t>
            </a:r>
            <a:r>
              <a:rPr lang="tr-TR" dirty="0"/>
              <a:t>maps.</a:t>
            </a:r>
          </a:p>
          <a:p>
            <a:endParaRPr lang="tr-TR" dirty="0" smtClean="0"/>
          </a:p>
          <a:p>
            <a:endParaRPr lang="tr-TR" dirty="0"/>
          </a:p>
          <a:p>
            <a:pPr marL="342900" indent="-342900">
              <a:buAutoNum type="arabicPlain" startAt="7000"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16518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912</TotalTime>
  <Words>990</Words>
  <Application>Microsoft Office PowerPoint</Application>
  <PresentationFormat>Ekran Gösterisi (4:3)</PresentationFormat>
  <Paragraphs>137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Cumba</vt:lpstr>
      <vt:lpstr>ABOUT ME!</vt:lpstr>
      <vt:lpstr>İSTANBUL TECHNICAL UNIVERSITY</vt:lpstr>
      <vt:lpstr>NOW</vt:lpstr>
      <vt:lpstr>                 İTU LIBRARIES</vt:lpstr>
      <vt:lpstr>İTU LIBRARIES</vt:lpstr>
      <vt:lpstr>İTU MAIN LIBRARY BUILDING INFORMATION</vt:lpstr>
      <vt:lpstr>PowerPoint Sunusu</vt:lpstr>
      <vt:lpstr>THE MAIN LIBRARY DEPARTMENTS AND PERSONNEL</vt:lpstr>
      <vt:lpstr>THE LIBRARIES COLLECTION</vt:lpstr>
      <vt:lpstr>PowerPoint Sunusu</vt:lpstr>
      <vt:lpstr>PowerPoint Sunusu</vt:lpstr>
      <vt:lpstr> İBRAiiiiiİİİRE LIBRARY HOURS ANDRULES</vt:lpstr>
      <vt:lpstr>If you need more information about us  please visit our university and library web pages: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İSTANBUL TECHNICAL UNIVERSITY</dc:title>
  <dc:creator>Personel</dc:creator>
  <cp:lastModifiedBy>Personel</cp:lastModifiedBy>
  <cp:revision>161</cp:revision>
  <dcterms:created xsi:type="dcterms:W3CDTF">2014-08-06T05:58:34Z</dcterms:created>
  <dcterms:modified xsi:type="dcterms:W3CDTF">2014-08-24T11:24:05Z</dcterms:modified>
</cp:coreProperties>
</file>