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7"/>
  </p:notesMasterIdLst>
  <p:sldIdLst>
    <p:sldId id="275" r:id="rId2"/>
    <p:sldId id="278" r:id="rId3"/>
    <p:sldId id="279" r:id="rId4"/>
    <p:sldId id="296" r:id="rId5"/>
    <p:sldId id="298" r:id="rId6"/>
    <p:sldId id="297" r:id="rId7"/>
    <p:sldId id="280" r:id="rId8"/>
    <p:sldId id="281" r:id="rId9"/>
    <p:sldId id="284" r:id="rId10"/>
    <p:sldId id="288" r:id="rId11"/>
    <p:sldId id="289" r:id="rId12"/>
    <p:sldId id="290" r:id="rId13"/>
    <p:sldId id="291" r:id="rId14"/>
    <p:sldId id="292" r:id="rId15"/>
    <p:sldId id="29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306"/>
    <a:srgbClr val="00204F"/>
    <a:srgbClr val="0086AC"/>
    <a:srgbClr val="41140B"/>
    <a:srgbClr val="DAD7C6"/>
    <a:srgbClr val="C6AEA2"/>
    <a:srgbClr val="9E100E"/>
    <a:srgbClr val="6F2313"/>
    <a:srgbClr val="D0D4B6"/>
    <a:srgbClr val="9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0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[NEW] Puzzle Template\fond1_puzz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2204864"/>
            <a:ext cx="6552728" cy="1470025"/>
          </a:xfrm>
        </p:spPr>
        <p:txBody>
          <a:bodyPr lIns="0" rIns="0" anchor="ctr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[NEW] Puzzle Template\fond2_puzz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864" y="274638"/>
            <a:ext cx="4402832" cy="1143000"/>
          </a:xfrm>
        </p:spPr>
        <p:txBody>
          <a:bodyPr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8864" y="1988840"/>
            <a:ext cx="7205464" cy="4137323"/>
          </a:xfrm>
        </p:spPr>
        <p:txBody>
          <a:bodyPr lIns="0" rIns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64" y="6356350"/>
            <a:ext cx="2895600" cy="365125"/>
          </a:xfr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309320"/>
            <a:ext cx="42839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3175" y="6271724"/>
            <a:ext cx="4284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t>04/09/2014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0" y="2276872"/>
            <a:ext cx="7488832" cy="1368152"/>
          </a:xfrm>
        </p:spPr>
        <p:txBody>
          <a:bodyPr>
            <a:noAutofit/>
          </a:bodyPr>
          <a:lstStyle/>
          <a:p>
            <a:r>
              <a:rPr lang="en-US" sz="2700" dirty="0">
                <a:latin typeface="Book Antiqua" panose="02040602050305030304" pitchFamily="18" charset="0"/>
              </a:rPr>
              <a:t>Face-to-face training of Information Literacy at Masaryk </a:t>
            </a:r>
            <a:r>
              <a:rPr lang="en-US" sz="2700" dirty="0" smtClean="0">
                <a:latin typeface="Book Antiqua" panose="02040602050305030304" pitchFamily="18" charset="0"/>
              </a:rPr>
              <a:t>University</a:t>
            </a:r>
            <a:endParaRPr lang="fr-FR" sz="2700" dirty="0">
              <a:latin typeface="Book Antiqua" panose="0204060205030503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67767" cy="14677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110456"/>
            <a:ext cx="3888432" cy="747544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-308768" y="4640786"/>
            <a:ext cx="6480720" cy="1015663"/>
            <a:chOff x="-252536" y="5141536"/>
            <a:chExt cx="6480720" cy="1015663"/>
          </a:xfrm>
        </p:grpSpPr>
        <p:sp>
          <p:nvSpPr>
            <p:cNvPr id="9" name="Zaoblený obdélník 8"/>
            <p:cNvSpPr/>
            <p:nvPr/>
          </p:nvSpPr>
          <p:spPr>
            <a:xfrm>
              <a:off x="-252536" y="5141536"/>
              <a:ext cx="4752528" cy="96892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3664" y="5141536"/>
              <a:ext cx="6204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2000" b="1" dirty="0" smtClean="0">
                  <a:latin typeface="Book Antiqua" panose="02040602050305030304" pitchFamily="18" charset="0"/>
                </a:rPr>
                <a:t>Mgr</a:t>
              </a:r>
              <a:r>
                <a:rPr lang="cs-CZ" sz="2000" b="1" cap="all" dirty="0" smtClean="0">
                  <a:latin typeface="Book Antiqua" panose="02040602050305030304" pitchFamily="18" charset="0"/>
                </a:rPr>
                <a:t>. Pavlína Mazáčová, </a:t>
              </a:r>
              <a:r>
                <a:rPr lang="cs-CZ" sz="2000" b="1" dirty="0" smtClean="0">
                  <a:latin typeface="Book Antiqua" panose="02040602050305030304" pitchFamily="18" charset="0"/>
                </a:rPr>
                <a:t>Ph.D.</a:t>
              </a:r>
              <a:r>
                <a:rPr lang="cs-CZ" sz="2000" b="1" cap="all" dirty="0" smtClean="0">
                  <a:latin typeface="Book Antiqua" panose="0204060205030503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cs-CZ" sz="2000" b="1" dirty="0" smtClean="0">
                  <a:latin typeface="Book Antiqua" panose="02040602050305030304" pitchFamily="18" charset="0"/>
                </a:rPr>
                <a:t>Mgr</a:t>
              </a:r>
              <a:r>
                <a:rPr lang="cs-CZ" sz="2000" b="1" cap="all" dirty="0" smtClean="0">
                  <a:latin typeface="Book Antiqua" panose="02040602050305030304" pitchFamily="18" charset="0"/>
                </a:rPr>
                <a:t>. Gabriela Šimková</a:t>
              </a:r>
              <a:endParaRPr lang="cs-CZ" sz="2000" b="1" cap="all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7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6256" y="1988840"/>
            <a:ext cx="2267744" cy="1440160"/>
          </a:xfrm>
        </p:spPr>
        <p:txBody>
          <a:bodyPr/>
          <a:lstStyle/>
          <a:p>
            <a:r>
              <a:rPr lang="en-US" sz="2000" dirty="0">
                <a:latin typeface="Book Antiqua" panose="02040602050305030304" pitchFamily="18" charset="0"/>
              </a:rPr>
              <a:t>Face-to-face training of information literacy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0" y="4936"/>
            <a:ext cx="6865066" cy="68650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New topics in </a:t>
            </a:r>
            <a:r>
              <a:rPr lang="en-US" dirty="0" smtClean="0">
                <a:latin typeface="Book Antiqua" panose="02040602050305030304" pitchFamily="18" charset="0"/>
              </a:rPr>
              <a:t>face-to-face </a:t>
            </a:r>
            <a:r>
              <a:rPr lang="en-US" dirty="0">
                <a:latin typeface="Book Antiqua" panose="02040602050305030304" pitchFamily="18" charset="0"/>
              </a:rPr>
              <a:t>training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/>
          <a:stretch/>
        </p:blipFill>
        <p:spPr>
          <a:xfrm>
            <a:off x="0" y="1772816"/>
            <a:ext cx="9144000" cy="55005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Critical thinking and cooperative learning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969038" cy="45057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2780928"/>
            <a:ext cx="1395508" cy="13868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76" y="1628800"/>
            <a:ext cx="3596450" cy="4429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ook Antiqua" panose="02040602050305030304" pitchFamily="18" charset="0"/>
              </a:rPr>
              <a:t>Teaching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librarian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0808"/>
            <a:ext cx="9429750" cy="527018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3573016"/>
            <a:ext cx="789432" cy="7010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08595"/>
            <a:ext cx="685801" cy="6858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17" y="4365052"/>
            <a:ext cx="988194" cy="432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07843"/>
            <a:ext cx="1050157" cy="10501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22125"/>
            <a:ext cx="1166976" cy="22386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support: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/>
              <a:t>Card of a Seminar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" r="4141"/>
          <a:stretch/>
        </p:blipFill>
        <p:spPr>
          <a:xfrm>
            <a:off x="-14784" y="1772816"/>
            <a:ext cx="925252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864" y="274638"/>
            <a:ext cx="4685184" cy="1143000"/>
          </a:xfrm>
        </p:spPr>
        <p:txBody>
          <a:bodyPr/>
          <a:lstStyle/>
          <a:p>
            <a:r>
              <a:rPr lang="cs-CZ" dirty="0">
                <a:latin typeface="Book Antiqua" panose="02040602050305030304" pitchFamily="18" charset="0"/>
              </a:rPr>
              <a:t>Per </a:t>
            </a:r>
            <a:r>
              <a:rPr lang="cs-CZ" dirty="0" err="1">
                <a:latin typeface="Book Antiqua" panose="02040602050305030304" pitchFamily="18" charset="0"/>
              </a:rPr>
              <a:t>aspera</a:t>
            </a:r>
            <a:r>
              <a:rPr lang="cs-CZ" dirty="0">
                <a:latin typeface="Book Antiqua" panose="02040602050305030304" pitchFamily="18" charset="0"/>
              </a:rPr>
              <a:t> ad </a:t>
            </a:r>
            <a:r>
              <a:rPr lang="cs-CZ" dirty="0" smtClean="0">
                <a:latin typeface="Book Antiqua" panose="02040602050305030304" pitchFamily="18" charset="0"/>
              </a:rPr>
              <a:t>astra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36" y="0"/>
            <a:ext cx="9205292" cy="7170924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02607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cap="small" dirty="0" smtClean="0">
                <a:latin typeface="Book Antiqua" panose="02040602050305030304" pitchFamily="18" charset="0"/>
              </a:rPr>
              <a:t>Per </a:t>
            </a:r>
            <a:r>
              <a:rPr lang="cs-CZ" sz="2400" cap="small" dirty="0" err="1" smtClean="0">
                <a:latin typeface="Book Antiqua" panose="02040602050305030304" pitchFamily="18" charset="0"/>
              </a:rPr>
              <a:t>aspera</a:t>
            </a:r>
            <a:r>
              <a:rPr lang="cs-CZ" sz="2400" cap="small" dirty="0" smtClean="0">
                <a:latin typeface="Book Antiqua" panose="02040602050305030304" pitchFamily="18" charset="0"/>
              </a:rPr>
              <a:t> ad astra</a:t>
            </a:r>
            <a:endParaRPr lang="cs-CZ" sz="2400" cap="small" dirty="0">
              <a:latin typeface="Book Antiqua" panose="0204060205030503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2120" y="302607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cap="small" dirty="0" err="1" smtClean="0">
                <a:latin typeface="Book Antiqua" panose="02040602050305030304" pitchFamily="18" charset="0"/>
              </a:rPr>
              <a:t>Thank</a:t>
            </a:r>
            <a:r>
              <a:rPr lang="cs-CZ" sz="2400" cap="small" dirty="0" smtClean="0">
                <a:latin typeface="Book Antiqua" panose="02040602050305030304" pitchFamily="18" charset="0"/>
              </a:rPr>
              <a:t> </a:t>
            </a:r>
            <a:r>
              <a:rPr lang="cs-CZ" sz="2400" cap="small" dirty="0" err="1" smtClean="0">
                <a:latin typeface="Book Antiqua" panose="02040602050305030304" pitchFamily="18" charset="0"/>
              </a:rPr>
              <a:t>you</a:t>
            </a:r>
            <a:r>
              <a:rPr lang="cs-CZ" sz="2400" cap="small" dirty="0" smtClean="0">
                <a:latin typeface="Book Antiqua" panose="02040602050305030304" pitchFamily="18" charset="0"/>
              </a:rPr>
              <a:t> </a:t>
            </a:r>
            <a:r>
              <a:rPr lang="cs-CZ" sz="2400" cap="small" dirty="0" err="1" smtClean="0">
                <a:latin typeface="Book Antiqua" panose="02040602050305030304" pitchFamily="18" charset="0"/>
              </a:rPr>
              <a:t>for</a:t>
            </a:r>
            <a:r>
              <a:rPr lang="cs-CZ" sz="2400" cap="small" dirty="0" smtClean="0">
                <a:latin typeface="Book Antiqua" panose="02040602050305030304" pitchFamily="18" charset="0"/>
              </a:rPr>
              <a:t> </a:t>
            </a:r>
            <a:r>
              <a:rPr lang="cs-CZ" sz="2400" cap="small" dirty="0" err="1" smtClean="0">
                <a:latin typeface="Book Antiqua" panose="02040602050305030304" pitchFamily="18" charset="0"/>
              </a:rPr>
              <a:t>your</a:t>
            </a:r>
            <a:r>
              <a:rPr lang="cs-CZ" sz="2400" cap="small" dirty="0" smtClean="0">
                <a:latin typeface="Book Antiqua" panose="02040602050305030304" pitchFamily="18" charset="0"/>
              </a:rPr>
              <a:t> </a:t>
            </a:r>
            <a:r>
              <a:rPr lang="cs-CZ" sz="2400" cap="small" dirty="0" err="1" smtClean="0">
                <a:latin typeface="Book Antiqua" panose="02040602050305030304" pitchFamily="18" charset="0"/>
              </a:rPr>
              <a:t>attention</a:t>
            </a:r>
            <a:r>
              <a:rPr lang="cs-CZ" sz="2400" cap="small" dirty="0" smtClean="0">
                <a:latin typeface="Book Antiqua" panose="02040602050305030304" pitchFamily="18" charset="0"/>
              </a:rPr>
              <a:t>.</a:t>
            </a:r>
            <a:endParaRPr lang="cs-CZ" sz="2400" cap="smal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068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noFill/>
              </a:rPr>
              <a:t>                         </a:t>
            </a:r>
            <a:endParaRPr lang="cs-CZ" dirty="0">
              <a:noFill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92696"/>
            <a:ext cx="3851920" cy="15121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cap="none" dirty="0" err="1" smtClean="0">
                <a:latin typeface="Book Antiqua" panose="02040602050305030304" pitchFamily="18" charset="0"/>
              </a:rPr>
              <a:t>Course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of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Information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Literacy</a:t>
            </a:r>
            <a:r>
              <a:rPr lang="cs-CZ" sz="2000" cap="none" dirty="0">
                <a:latin typeface="Book Antiqua" panose="02040602050305030304" pitchFamily="18" charset="0"/>
              </a:rPr>
              <a:t> </a:t>
            </a:r>
            <a:r>
              <a:rPr lang="cs-CZ" sz="2000" cap="none" dirty="0" smtClean="0">
                <a:latin typeface="Book Antiqua" panose="02040602050305030304" pitchFamily="18" charset="0"/>
              </a:rPr>
              <a:t>(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fully</a:t>
            </a:r>
            <a:r>
              <a:rPr lang="cs-CZ" sz="2000" cap="none" dirty="0" smtClean="0">
                <a:latin typeface="Book Antiqua" panose="02040602050305030304" pitchFamily="18" charset="0"/>
              </a:rPr>
              <a:t> e-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learning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course</a:t>
            </a:r>
            <a:r>
              <a:rPr lang="cs-CZ" sz="2000" cap="none" dirty="0" smtClean="0">
                <a:latin typeface="Book Antiqua" panose="02040602050305030304" pitchFamily="18" charset="0"/>
              </a:rPr>
              <a:t>)</a:t>
            </a:r>
            <a:endParaRPr lang="cs-CZ" sz="2000" cap="none" dirty="0">
              <a:latin typeface="Book Antiqua" panose="0204060205030503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0888"/>
            <a:ext cx="3503198" cy="4437112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7060" r="23421" b="-7060"/>
          <a:stretch/>
        </p:blipFill>
        <p:spPr>
          <a:xfrm>
            <a:off x="4716016" y="2492896"/>
            <a:ext cx="4427984" cy="599273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25752" y="692696"/>
            <a:ext cx="4608512" cy="1406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2000" cap="none" dirty="0" err="1" smtClean="0">
                <a:latin typeface="Book Antiqua" panose="02040602050305030304" pitchFamily="18" charset="0"/>
              </a:rPr>
              <a:t>Creative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work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with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information</a:t>
            </a:r>
            <a:r>
              <a:rPr lang="cs-CZ" sz="2000" cap="none" dirty="0" smtClean="0">
                <a:latin typeface="Book Antiqua" panose="02040602050305030304" pitchFamily="18" charset="0"/>
              </a:rPr>
              <a:t> (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blended</a:t>
            </a:r>
            <a:r>
              <a:rPr lang="cs-CZ" sz="2000" cap="none" dirty="0" smtClean="0">
                <a:latin typeface="Book Antiqua" panose="02040602050305030304" pitchFamily="18" charset="0"/>
              </a:rPr>
              <a:t> </a:t>
            </a:r>
            <a:r>
              <a:rPr lang="cs-CZ" sz="2000" cap="none" dirty="0" err="1" smtClean="0">
                <a:latin typeface="Book Antiqua" panose="02040602050305030304" pitchFamily="18" charset="0"/>
              </a:rPr>
              <a:t>learning</a:t>
            </a:r>
            <a:r>
              <a:rPr lang="cs-CZ" sz="2000" cap="none" dirty="0" smtClean="0">
                <a:latin typeface="Book Antiqua" panose="02040602050305030304" pitchFamily="18" charset="0"/>
              </a:rPr>
              <a:t>) </a:t>
            </a:r>
            <a:endParaRPr lang="cs-CZ" sz="2000" cap="none" dirty="0">
              <a:latin typeface="Book Antiqua" panose="0204060205030503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188640"/>
            <a:ext cx="91399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anose="02040602050305030304" pitchFamily="18" charset="0"/>
              </a:rPr>
              <a:t>2 E-</a:t>
            </a:r>
            <a:r>
              <a:rPr lang="cs-CZ" sz="2400" dirty="0" err="1" smtClean="0">
                <a:latin typeface="Book Antiqua" panose="02040602050305030304" pitchFamily="18" charset="0"/>
              </a:rPr>
              <a:t>learning</a:t>
            </a:r>
            <a:r>
              <a:rPr lang="cs-CZ" sz="2400" dirty="0" smtClean="0">
                <a:latin typeface="Book Antiqua" panose="02040602050305030304" pitchFamily="18" charset="0"/>
              </a:rPr>
              <a:t> </a:t>
            </a:r>
            <a:r>
              <a:rPr lang="cs-CZ" sz="2400" dirty="0" err="1" smtClean="0">
                <a:latin typeface="Book Antiqua" panose="02040602050305030304" pitchFamily="18" charset="0"/>
              </a:rPr>
              <a:t>Courses</a:t>
            </a:r>
            <a:r>
              <a:rPr lang="cs-CZ" sz="2400" dirty="0" smtClean="0">
                <a:latin typeface="Book Antiqua" panose="02040602050305030304" pitchFamily="18" charset="0"/>
              </a:rPr>
              <a:t>: </a:t>
            </a:r>
            <a:r>
              <a:rPr lang="cs-CZ" sz="2400" dirty="0" err="1" smtClean="0">
                <a:latin typeface="Book Antiqua" panose="02040602050305030304" pitchFamily="18" charset="0"/>
              </a:rPr>
              <a:t>the</a:t>
            </a:r>
            <a:r>
              <a:rPr lang="cs-CZ" sz="2400" dirty="0" smtClean="0">
                <a:latin typeface="Book Antiqua" panose="02040602050305030304" pitchFamily="18" charset="0"/>
              </a:rPr>
              <a:t> </a:t>
            </a:r>
            <a:r>
              <a:rPr lang="cs-CZ" sz="2400" dirty="0" err="1" smtClean="0">
                <a:latin typeface="Book Antiqua" panose="02040602050305030304" pitchFamily="18" charset="0"/>
              </a:rPr>
              <a:t>connection</a:t>
            </a:r>
            <a:r>
              <a:rPr lang="cs-CZ" sz="2400" dirty="0" smtClean="0">
                <a:latin typeface="Book Antiqua" panose="02040602050305030304" pitchFamily="18" charset="0"/>
              </a:rPr>
              <a:t> to F2F?</a:t>
            </a:r>
            <a:r>
              <a:rPr lang="cs-CZ" dirty="0" smtClean="0">
                <a:latin typeface="Book Antiqua" panose="02040602050305030304" pitchFamily="18" charset="0"/>
              </a:rPr>
              <a:t/>
            </a:r>
            <a:br>
              <a:rPr lang="cs-CZ" dirty="0" smtClean="0">
                <a:latin typeface="Book Antiqua" panose="02040602050305030304" pitchFamily="18" charset="0"/>
              </a:rPr>
            </a:br>
            <a:endParaRPr lang="cs-CZ" sz="2400" cap="non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189240" cy="114300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Information literacy as a part of necessary competences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 b="6238"/>
          <a:stretch/>
        </p:blipFill>
        <p:spPr>
          <a:xfrm>
            <a:off x="-23292" y="1700808"/>
            <a:ext cx="9167292" cy="515719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Creative Work with </a:t>
            </a:r>
            <a:r>
              <a:rPr lang="en-US" dirty="0" smtClean="0">
                <a:latin typeface="Book Antiqua" panose="02040602050305030304" pitchFamily="18" charset="0"/>
              </a:rPr>
              <a:t>Information</a:t>
            </a:r>
            <a:r>
              <a:rPr lang="cs-CZ" dirty="0" smtClean="0">
                <a:latin typeface="Book Antiqua" panose="02040602050305030304" pitchFamily="18" charset="0"/>
              </a:rPr>
              <a:t>:</a:t>
            </a:r>
            <a:br>
              <a:rPr lang="cs-CZ" dirty="0" smtClean="0">
                <a:latin typeface="Book Antiqua" panose="02040602050305030304" pitchFamily="18" charset="0"/>
              </a:rPr>
            </a:br>
            <a:r>
              <a:rPr lang="cs-CZ" sz="2000" dirty="0" smtClean="0">
                <a:latin typeface="Book Antiqua" panose="02040602050305030304" pitchFamily="18" charset="0"/>
              </a:rPr>
              <a:t>a </a:t>
            </a:r>
            <a:r>
              <a:rPr lang="cs-CZ" sz="2000" dirty="0" err="1" smtClean="0">
                <a:latin typeface="Book Antiqua" panose="02040602050305030304" pitchFamily="18" charset="0"/>
              </a:rPr>
              <a:t>way</a:t>
            </a:r>
            <a:r>
              <a:rPr lang="cs-CZ" sz="2000" dirty="0" smtClean="0">
                <a:latin typeface="Book Antiqua" panose="02040602050305030304" pitchFamily="18" charset="0"/>
              </a:rPr>
              <a:t> </a:t>
            </a:r>
            <a:r>
              <a:rPr lang="cs-CZ" sz="2000" dirty="0" err="1" smtClean="0">
                <a:latin typeface="Book Antiqua" panose="02040602050305030304" pitchFamily="18" charset="0"/>
              </a:rPr>
              <a:t>of</a:t>
            </a:r>
            <a:r>
              <a:rPr lang="cs-CZ" sz="2000" dirty="0" smtClean="0">
                <a:latin typeface="Book Antiqua" panose="02040602050305030304" pitchFamily="18" charset="0"/>
              </a:rPr>
              <a:t> </a:t>
            </a:r>
            <a:r>
              <a:rPr lang="cs-CZ" sz="2000" dirty="0" err="1" smtClean="0">
                <a:latin typeface="Book Antiqua" panose="02040602050305030304" pitchFamily="18" charset="0"/>
              </a:rPr>
              <a:t>blended</a:t>
            </a:r>
            <a:r>
              <a:rPr lang="cs-CZ" sz="2000" dirty="0" smtClean="0">
                <a:latin typeface="Book Antiqua" panose="02040602050305030304" pitchFamily="18" charset="0"/>
              </a:rPr>
              <a:t> </a:t>
            </a:r>
            <a:r>
              <a:rPr lang="cs-CZ" sz="2000" dirty="0" err="1" smtClean="0">
                <a:latin typeface="Book Antiqua" panose="02040602050305030304" pitchFamily="18" charset="0"/>
              </a:rPr>
              <a:t>learning</a:t>
            </a: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8864" y="1988840"/>
            <a:ext cx="7205464" cy="4137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 smtClean="0"/>
              <a:t>Lorem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ipsum</a:t>
            </a:r>
            <a:r>
              <a:rPr lang="en-US" sz="2000" b="1" dirty="0" smtClean="0"/>
              <a:t> dolor sit </a:t>
            </a:r>
            <a:r>
              <a:rPr lang="en-US" sz="2000" b="1" dirty="0" err="1" smtClean="0"/>
              <a:t>amet</a:t>
            </a:r>
            <a:r>
              <a:rPr lang="en-US" sz="2000" b="1" dirty="0" smtClean="0"/>
              <a:t> </a:t>
            </a:r>
          </a:p>
          <a:p>
            <a:pPr marL="0" indent="0" algn="just">
              <a:buNone/>
            </a:pPr>
            <a:r>
              <a:rPr lang="en-US" sz="1200" dirty="0" err="1" smtClean="0"/>
              <a:t>Lorem</a:t>
            </a:r>
            <a:r>
              <a:rPr lang="en-US" sz="1200" dirty="0" smtClean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 </a:t>
            </a:r>
            <a:r>
              <a:rPr lang="en-US" sz="1200" dirty="0" err="1"/>
              <a:t>Vestibulum</a:t>
            </a:r>
            <a:r>
              <a:rPr lang="en-US" sz="1200" dirty="0"/>
              <a:t> </a:t>
            </a:r>
            <a:r>
              <a:rPr lang="en-US" sz="1200" dirty="0" err="1"/>
              <a:t>eget</a:t>
            </a:r>
            <a:r>
              <a:rPr lang="en-US" sz="1200" dirty="0"/>
              <a:t> nisi </a:t>
            </a:r>
            <a:r>
              <a:rPr lang="en-US" sz="1200" dirty="0" err="1"/>
              <a:t>metus</a:t>
            </a:r>
            <a:r>
              <a:rPr lang="en-US" sz="1200" dirty="0"/>
              <a:t>. </a:t>
            </a:r>
            <a:r>
              <a:rPr lang="en-US" sz="1200" dirty="0" err="1"/>
              <a:t>Mauris</a:t>
            </a:r>
            <a:r>
              <a:rPr lang="en-US" sz="1200" dirty="0"/>
              <a:t> vitae </a:t>
            </a:r>
            <a:r>
              <a:rPr lang="en-US" sz="1200" dirty="0" err="1"/>
              <a:t>orci</a:t>
            </a:r>
            <a:r>
              <a:rPr lang="en-US" sz="1200" dirty="0"/>
              <a:t> et </a:t>
            </a:r>
            <a:r>
              <a:rPr lang="en-US" sz="1200" dirty="0" err="1"/>
              <a:t>turpis</a:t>
            </a:r>
            <a:r>
              <a:rPr lang="en-US" sz="1200" dirty="0"/>
              <a:t> </a:t>
            </a:r>
            <a:r>
              <a:rPr lang="en-US" sz="1200" dirty="0" err="1"/>
              <a:t>cursus</a:t>
            </a:r>
            <a:r>
              <a:rPr lang="en-US" sz="1200" dirty="0"/>
              <a:t> tempus. </a:t>
            </a:r>
            <a:r>
              <a:rPr lang="en-US" sz="1200" dirty="0" err="1"/>
              <a:t>Pellentesque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</a:t>
            </a:r>
            <a:r>
              <a:rPr lang="en-US" sz="1200" dirty="0" err="1"/>
              <a:t>arcu</a:t>
            </a:r>
            <a:r>
              <a:rPr lang="en-US" sz="1200" dirty="0"/>
              <a:t> </a:t>
            </a:r>
            <a:r>
              <a:rPr lang="en-US" sz="1200" dirty="0" err="1"/>
              <a:t>lectus</a:t>
            </a:r>
            <a:r>
              <a:rPr lang="en-US" sz="1200" dirty="0"/>
              <a:t>,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vestibulum</a:t>
            </a:r>
            <a:r>
              <a:rPr lang="en-US" sz="1200" dirty="0"/>
              <a:t> </a:t>
            </a:r>
            <a:r>
              <a:rPr lang="en-US" sz="1200" dirty="0" err="1"/>
              <a:t>tellus</a:t>
            </a:r>
            <a:r>
              <a:rPr lang="en-US" sz="1200" dirty="0"/>
              <a:t>. </a:t>
            </a:r>
            <a:r>
              <a:rPr lang="en-US" sz="1200" dirty="0" err="1"/>
              <a:t>Nunc</a:t>
            </a:r>
            <a:r>
              <a:rPr lang="en-US" sz="1200" dirty="0"/>
              <a:t> in ante </a:t>
            </a:r>
            <a:r>
              <a:rPr lang="en-US" sz="1200" dirty="0" err="1"/>
              <a:t>urna</a:t>
            </a:r>
            <a:r>
              <a:rPr lang="en-US" sz="1200" dirty="0"/>
              <a:t>, vitae </a:t>
            </a:r>
            <a:r>
              <a:rPr lang="en-US" sz="1200" dirty="0" err="1"/>
              <a:t>condimentum</a:t>
            </a:r>
            <a:r>
              <a:rPr lang="en-US" sz="1200" dirty="0"/>
              <a:t> quam. In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libero</a:t>
            </a:r>
            <a:r>
              <a:rPr lang="en-US" sz="1200" dirty="0"/>
              <a:t> at </a:t>
            </a:r>
            <a:r>
              <a:rPr lang="en-US" sz="1200" dirty="0" err="1"/>
              <a:t>nunc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egestas</a:t>
            </a:r>
            <a:r>
              <a:rPr lang="en-US" sz="1200" dirty="0"/>
              <a:t> id </a:t>
            </a:r>
            <a:r>
              <a:rPr lang="en-US" sz="1200" dirty="0" err="1"/>
              <a:t>eget</a:t>
            </a:r>
            <a:r>
              <a:rPr lang="en-US" sz="1200" dirty="0"/>
              <a:t> </a:t>
            </a:r>
            <a:r>
              <a:rPr lang="en-US" sz="1200" dirty="0" err="1"/>
              <a:t>mauris</a:t>
            </a:r>
            <a:r>
              <a:rPr lang="en-US" sz="1200" dirty="0"/>
              <a:t>. </a:t>
            </a:r>
            <a:r>
              <a:rPr lang="en-US" sz="1200" dirty="0" err="1"/>
              <a:t>Proin</a:t>
            </a:r>
            <a:r>
              <a:rPr lang="en-US" sz="1200" dirty="0"/>
              <a:t> </a:t>
            </a:r>
            <a:r>
              <a:rPr lang="en-US" sz="1200" dirty="0" err="1"/>
              <a:t>suscipit</a:t>
            </a:r>
            <a:r>
              <a:rPr lang="en-US" sz="1200" dirty="0"/>
              <a:t> </a:t>
            </a:r>
            <a:r>
              <a:rPr lang="en-US" sz="1200" dirty="0" err="1"/>
              <a:t>porttitor</a:t>
            </a:r>
            <a:r>
              <a:rPr lang="en-US" sz="1200" dirty="0"/>
              <a:t> lacus. </a:t>
            </a:r>
            <a:r>
              <a:rPr lang="en-US" sz="1200" dirty="0" err="1"/>
              <a:t>Nulla</a:t>
            </a:r>
            <a:r>
              <a:rPr lang="en-US" sz="1200" dirty="0"/>
              <a:t> </a:t>
            </a:r>
            <a:r>
              <a:rPr lang="en-US" sz="1200" dirty="0" err="1"/>
              <a:t>risus</a:t>
            </a:r>
            <a:r>
              <a:rPr lang="en-US" sz="1200" dirty="0"/>
              <a:t> </a:t>
            </a:r>
            <a:r>
              <a:rPr lang="en-US" sz="1200" dirty="0" err="1"/>
              <a:t>libero</a:t>
            </a:r>
            <a:r>
              <a:rPr lang="en-US" sz="1200" dirty="0"/>
              <a:t>, </a:t>
            </a:r>
            <a:r>
              <a:rPr lang="en-US" sz="1200" dirty="0" err="1"/>
              <a:t>congue</a:t>
            </a:r>
            <a:r>
              <a:rPr lang="en-US" sz="1200" dirty="0"/>
              <a:t> non </a:t>
            </a:r>
            <a:r>
              <a:rPr lang="en-US" sz="1200" dirty="0" err="1"/>
              <a:t>gravida</a:t>
            </a:r>
            <a:r>
              <a:rPr lang="en-US" sz="1200" dirty="0"/>
              <a:t> </a:t>
            </a:r>
            <a:r>
              <a:rPr lang="en-US" sz="1200" dirty="0" err="1"/>
              <a:t>vel</a:t>
            </a:r>
            <a:r>
              <a:rPr lang="en-US" sz="1200" dirty="0"/>
              <a:t>, </a:t>
            </a:r>
            <a:r>
              <a:rPr lang="en-US" sz="1200" dirty="0" err="1"/>
              <a:t>euismod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nisi. </a:t>
            </a:r>
            <a:r>
              <a:rPr lang="en-US" sz="1200" dirty="0" err="1"/>
              <a:t>Nunc</a:t>
            </a:r>
            <a:r>
              <a:rPr lang="en-US" sz="1200" dirty="0"/>
              <a:t> </a:t>
            </a:r>
            <a:r>
              <a:rPr lang="en-US" sz="1200" dirty="0" err="1"/>
              <a:t>dapibus</a:t>
            </a:r>
            <a:r>
              <a:rPr lang="en-US" sz="1200" dirty="0"/>
              <a:t> </a:t>
            </a:r>
            <a:r>
              <a:rPr lang="en-US" sz="1200" dirty="0" err="1"/>
              <a:t>risus</a:t>
            </a:r>
            <a:r>
              <a:rPr lang="en-US" sz="1200" dirty="0"/>
              <a:t> </a:t>
            </a:r>
            <a:r>
              <a:rPr lang="en-US" sz="1200" dirty="0" err="1"/>
              <a:t>quis</a:t>
            </a:r>
            <a:r>
              <a:rPr lang="en-US" sz="1200" dirty="0"/>
              <a:t> dui </a:t>
            </a:r>
            <a:r>
              <a:rPr lang="en-US" sz="1200" dirty="0" err="1"/>
              <a:t>auctor</a:t>
            </a:r>
            <a:r>
              <a:rPr lang="en-US" sz="1200" dirty="0"/>
              <a:t> </a:t>
            </a:r>
            <a:r>
              <a:rPr lang="en-US" sz="1200" dirty="0" err="1"/>
              <a:t>consectetur</a:t>
            </a:r>
            <a:r>
              <a:rPr lang="en-US" sz="1200" dirty="0"/>
              <a:t>. </a:t>
            </a:r>
            <a:r>
              <a:rPr lang="en-US" sz="1200" dirty="0" err="1"/>
              <a:t>Suspendisse</a:t>
            </a:r>
            <a:r>
              <a:rPr lang="en-US" sz="1200" dirty="0"/>
              <a:t> </a:t>
            </a:r>
            <a:r>
              <a:rPr lang="en-US" sz="1200" dirty="0" err="1"/>
              <a:t>tincidunt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urna</a:t>
            </a:r>
            <a:r>
              <a:rPr lang="en-US" sz="1200" dirty="0"/>
              <a:t> </a:t>
            </a:r>
            <a:r>
              <a:rPr lang="en-US" sz="1200" dirty="0" err="1"/>
              <a:t>lobortis</a:t>
            </a:r>
            <a:r>
              <a:rPr lang="en-US" sz="1200" dirty="0"/>
              <a:t>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risus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 smtClean="0"/>
              <a:t>.</a:t>
            </a:r>
          </a:p>
          <a:p>
            <a:pPr marL="0" indent="0" algn="just">
              <a:buNone/>
            </a:pPr>
            <a:endParaRPr lang="en-US" sz="1200" dirty="0"/>
          </a:p>
          <a:p>
            <a:pPr marL="0" indent="0" algn="just">
              <a:buNone/>
            </a:pPr>
            <a:r>
              <a:rPr lang="en-US" sz="2000" b="1" dirty="0" err="1" smtClean="0"/>
              <a:t>Etiam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elementum</a:t>
            </a:r>
            <a:r>
              <a:rPr lang="en-US" sz="2000" b="1" dirty="0" smtClean="0"/>
              <a:t>, ligula a </a:t>
            </a:r>
            <a:r>
              <a:rPr lang="en-US" sz="2000" b="1" dirty="0" err="1" smtClean="0"/>
              <a:t>feugiat</a:t>
            </a:r>
            <a:r>
              <a:rPr lang="en-US" sz="2000" b="1" dirty="0" smtClean="0"/>
              <a:t> </a:t>
            </a:r>
          </a:p>
          <a:p>
            <a:pPr marL="0" indent="0" algn="just">
              <a:buNone/>
            </a:pPr>
            <a:r>
              <a:rPr lang="en-US" sz="1200" dirty="0" err="1" smtClean="0"/>
              <a:t>Etiam</a:t>
            </a:r>
            <a:r>
              <a:rPr lang="en-US" sz="1200" dirty="0" smtClean="0"/>
              <a:t> </a:t>
            </a:r>
            <a:r>
              <a:rPr lang="en-US" sz="1200" dirty="0" err="1"/>
              <a:t>elementum</a:t>
            </a:r>
            <a:r>
              <a:rPr lang="en-US" sz="1200" dirty="0"/>
              <a:t>, ligula a </a:t>
            </a:r>
            <a:r>
              <a:rPr lang="en-US" sz="1200" dirty="0" err="1"/>
              <a:t>feugiat</a:t>
            </a:r>
            <a:r>
              <a:rPr lang="en-US" sz="1200" dirty="0"/>
              <a:t> </a:t>
            </a:r>
            <a:r>
              <a:rPr lang="en-US" sz="1200" dirty="0" err="1"/>
              <a:t>porta</a:t>
            </a:r>
            <a:r>
              <a:rPr lang="en-US" sz="1200" dirty="0"/>
              <a:t>, </a:t>
            </a:r>
            <a:r>
              <a:rPr lang="en-US" sz="1200" dirty="0" err="1"/>
              <a:t>neque</a:t>
            </a:r>
            <a:r>
              <a:rPr lang="en-US" sz="1200" dirty="0"/>
              <a:t> </a:t>
            </a:r>
            <a:r>
              <a:rPr lang="en-US" sz="1200" dirty="0" err="1"/>
              <a:t>orci</a:t>
            </a:r>
            <a:r>
              <a:rPr lang="en-US" sz="1200" dirty="0"/>
              <a:t> </a:t>
            </a:r>
            <a:r>
              <a:rPr lang="en-US" sz="1200" dirty="0" err="1"/>
              <a:t>cursus</a:t>
            </a:r>
            <a:r>
              <a:rPr lang="en-US" sz="1200" dirty="0"/>
              <a:t> </a:t>
            </a:r>
            <a:r>
              <a:rPr lang="en-US" sz="1200" dirty="0" err="1"/>
              <a:t>orci</a:t>
            </a:r>
            <a:r>
              <a:rPr lang="en-US" sz="1200" dirty="0"/>
              <a:t>,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fringilla</a:t>
            </a:r>
            <a:r>
              <a:rPr lang="en-US" sz="1200" dirty="0"/>
              <a:t> </a:t>
            </a:r>
            <a:r>
              <a:rPr lang="en-US" sz="1200" dirty="0" err="1"/>
              <a:t>tortor</a:t>
            </a:r>
            <a:r>
              <a:rPr lang="en-US" sz="1200" dirty="0"/>
              <a:t> ante in </a:t>
            </a:r>
            <a:r>
              <a:rPr lang="en-US" sz="1200" dirty="0" err="1"/>
              <a:t>elit</a:t>
            </a:r>
            <a:r>
              <a:rPr lang="en-US" sz="1200" dirty="0"/>
              <a:t>. </a:t>
            </a:r>
            <a:r>
              <a:rPr lang="en-US" sz="1200" dirty="0" err="1"/>
              <a:t>Proin</a:t>
            </a:r>
            <a:r>
              <a:rPr lang="en-US" sz="1200" dirty="0"/>
              <a:t> id </a:t>
            </a:r>
            <a:r>
              <a:rPr lang="en-US" sz="1200" dirty="0" err="1"/>
              <a:t>orci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quam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in </a:t>
            </a:r>
            <a:r>
              <a:rPr lang="en-US" sz="1200" dirty="0" err="1"/>
              <a:t>eget</a:t>
            </a:r>
            <a:r>
              <a:rPr lang="en-US" sz="1200" dirty="0"/>
              <a:t> </a:t>
            </a:r>
            <a:r>
              <a:rPr lang="en-US" sz="1200" dirty="0" err="1"/>
              <a:t>sapien</a:t>
            </a:r>
            <a:r>
              <a:rPr lang="en-US" sz="1200" dirty="0"/>
              <a:t>. </a:t>
            </a:r>
            <a:r>
              <a:rPr lang="en-US" sz="1200" dirty="0" err="1"/>
              <a:t>Nulla</a:t>
            </a:r>
            <a:r>
              <a:rPr lang="en-US" sz="1200" dirty="0"/>
              <a:t> </a:t>
            </a:r>
            <a:r>
              <a:rPr lang="en-US" sz="1200" dirty="0" err="1"/>
              <a:t>luctus</a:t>
            </a:r>
            <a:r>
              <a:rPr lang="en-US" sz="1200" dirty="0"/>
              <a:t> </a:t>
            </a:r>
            <a:r>
              <a:rPr lang="en-US" sz="1200" dirty="0" err="1"/>
              <a:t>iaculis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,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condimentum</a:t>
            </a:r>
            <a:r>
              <a:rPr lang="en-US" sz="1200" dirty="0"/>
              <a:t> </a:t>
            </a:r>
            <a:r>
              <a:rPr lang="en-US" sz="1200" dirty="0" err="1"/>
              <a:t>tellus</a:t>
            </a:r>
            <a:r>
              <a:rPr lang="en-US" sz="1200" dirty="0"/>
              <a:t> </a:t>
            </a:r>
            <a:r>
              <a:rPr lang="en-US" sz="1200" dirty="0" err="1"/>
              <a:t>pellentesque</a:t>
            </a:r>
            <a:r>
              <a:rPr lang="en-US" sz="1200" dirty="0"/>
              <a:t> a.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felis</a:t>
            </a:r>
            <a:r>
              <a:rPr lang="en-US" sz="1200" dirty="0"/>
              <a:t> </a:t>
            </a:r>
            <a:r>
              <a:rPr lang="en-US" sz="1200" dirty="0" err="1"/>
              <a:t>mauris</a:t>
            </a:r>
            <a:r>
              <a:rPr lang="en-US" sz="1200" dirty="0"/>
              <a:t>, </a:t>
            </a:r>
            <a:r>
              <a:rPr lang="en-US" sz="1200" dirty="0" err="1"/>
              <a:t>pharetra</a:t>
            </a:r>
            <a:r>
              <a:rPr lang="en-US" sz="1200" dirty="0"/>
              <a:t> in </a:t>
            </a:r>
            <a:r>
              <a:rPr lang="en-US" sz="1200" dirty="0" err="1"/>
              <a:t>ultrices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fermentum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nulla</a:t>
            </a:r>
            <a:r>
              <a:rPr lang="en-US" sz="1200" dirty="0"/>
              <a:t>. </a:t>
            </a:r>
            <a:r>
              <a:rPr lang="en-US" sz="1200" dirty="0" err="1"/>
              <a:t>Suspendisse</a:t>
            </a:r>
            <a:r>
              <a:rPr lang="en-US" sz="1200" dirty="0"/>
              <a:t> </a:t>
            </a:r>
            <a:r>
              <a:rPr lang="en-US" sz="1200" dirty="0" err="1"/>
              <a:t>pulvinar</a:t>
            </a:r>
            <a:r>
              <a:rPr lang="en-US" sz="1200" dirty="0"/>
              <a:t> </a:t>
            </a:r>
            <a:r>
              <a:rPr lang="en-US" sz="1200" dirty="0" err="1"/>
              <a:t>molestie</a:t>
            </a:r>
            <a:r>
              <a:rPr lang="en-US" sz="1200" dirty="0"/>
              <a:t> </a:t>
            </a:r>
            <a:r>
              <a:rPr lang="en-US" sz="1200" dirty="0" err="1"/>
              <a:t>leo</a:t>
            </a:r>
            <a:r>
              <a:rPr lang="en-US" sz="1200" dirty="0"/>
              <a:t>,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pellentesque</a:t>
            </a:r>
            <a:r>
              <a:rPr lang="en-US" sz="1200" dirty="0"/>
              <a:t> </a:t>
            </a:r>
            <a:r>
              <a:rPr lang="en-US" sz="1200" dirty="0" err="1"/>
              <a:t>felis</a:t>
            </a:r>
            <a:r>
              <a:rPr lang="en-US" sz="1200" dirty="0"/>
              <a:t> dictum at. In </a:t>
            </a:r>
            <a:r>
              <a:rPr lang="en-US" sz="1200" dirty="0" err="1"/>
              <a:t>hac</a:t>
            </a:r>
            <a:r>
              <a:rPr lang="en-US" sz="1200" dirty="0"/>
              <a:t> </a:t>
            </a:r>
            <a:r>
              <a:rPr lang="en-US" sz="1200" dirty="0" err="1"/>
              <a:t>habitasse</a:t>
            </a:r>
            <a:r>
              <a:rPr lang="en-US" sz="1200" dirty="0"/>
              <a:t> </a:t>
            </a:r>
            <a:r>
              <a:rPr lang="en-US" sz="1200" dirty="0" err="1"/>
              <a:t>platea</a:t>
            </a:r>
            <a:r>
              <a:rPr lang="en-US" sz="1200" dirty="0"/>
              <a:t> </a:t>
            </a:r>
            <a:r>
              <a:rPr lang="en-US" sz="1200" dirty="0" err="1"/>
              <a:t>dictumst</a:t>
            </a:r>
            <a:r>
              <a:rPr lang="en-US" sz="1200" dirty="0"/>
              <a:t>.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varius</a:t>
            </a:r>
            <a:r>
              <a:rPr lang="en-US" sz="1200" dirty="0"/>
              <a:t> </a:t>
            </a:r>
            <a:r>
              <a:rPr lang="en-US" sz="1200" dirty="0" err="1"/>
              <a:t>urna</a:t>
            </a:r>
            <a:r>
              <a:rPr lang="en-US" sz="1200" dirty="0"/>
              <a:t>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pellentesque</a:t>
            </a:r>
            <a:r>
              <a:rPr lang="en-US" sz="1200" dirty="0"/>
              <a:t> </a:t>
            </a:r>
            <a:r>
              <a:rPr lang="en-US" sz="1200" dirty="0" err="1"/>
              <a:t>volutpat</a:t>
            </a:r>
            <a:r>
              <a:rPr lang="en-US" sz="1200" dirty="0"/>
              <a:t>. </a:t>
            </a:r>
            <a:r>
              <a:rPr lang="en-US" sz="1200" dirty="0" err="1"/>
              <a:t>Fusce</a:t>
            </a:r>
            <a:r>
              <a:rPr lang="en-US" sz="1200" dirty="0"/>
              <a:t> </a:t>
            </a:r>
            <a:r>
              <a:rPr lang="en-US" sz="1200" dirty="0" err="1"/>
              <a:t>pulvinar</a:t>
            </a:r>
            <a:r>
              <a:rPr lang="en-US" sz="1200" dirty="0"/>
              <a:t> </a:t>
            </a:r>
            <a:r>
              <a:rPr lang="en-US" sz="1200" dirty="0" err="1"/>
              <a:t>purus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dolor </a:t>
            </a:r>
            <a:r>
              <a:rPr lang="en-US" sz="1200" dirty="0" err="1"/>
              <a:t>vulputate</a:t>
            </a:r>
            <a:r>
              <a:rPr lang="en-US" sz="1200" dirty="0"/>
              <a:t> in </a:t>
            </a:r>
            <a:r>
              <a:rPr lang="en-US" sz="1200" dirty="0" err="1"/>
              <a:t>aliquet</a:t>
            </a:r>
            <a:r>
              <a:rPr lang="en-US" sz="1200" dirty="0"/>
              <a:t> </a:t>
            </a:r>
            <a:r>
              <a:rPr lang="en-US" sz="1200" dirty="0" err="1"/>
              <a:t>metus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. </a:t>
            </a:r>
            <a:r>
              <a:rPr lang="en-US" sz="1200" dirty="0" err="1"/>
              <a:t>Mauris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 </a:t>
            </a:r>
            <a:r>
              <a:rPr lang="en-US" sz="1200" dirty="0" err="1"/>
              <a:t>felis</a:t>
            </a:r>
            <a:r>
              <a:rPr lang="en-US" sz="1200" dirty="0"/>
              <a:t> et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hendrerit</a:t>
            </a:r>
            <a:r>
              <a:rPr lang="en-US" sz="1200" dirty="0"/>
              <a:t> </a:t>
            </a:r>
            <a:r>
              <a:rPr lang="en-US" sz="1200" dirty="0" err="1"/>
              <a:t>vehicula</a:t>
            </a:r>
            <a:r>
              <a:rPr lang="en-US" sz="1200" dirty="0"/>
              <a:t>.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accumsan</a:t>
            </a:r>
            <a:r>
              <a:rPr lang="en-US" sz="1200" dirty="0"/>
              <a:t> </a:t>
            </a:r>
            <a:r>
              <a:rPr lang="en-US" sz="1200" dirty="0" err="1"/>
              <a:t>pharetra</a:t>
            </a:r>
            <a:r>
              <a:rPr lang="en-US" sz="1200" dirty="0"/>
              <a:t> nisi at </a:t>
            </a:r>
            <a:r>
              <a:rPr lang="en-US" sz="1200" dirty="0" err="1"/>
              <a:t>imperdiet</a:t>
            </a:r>
            <a:r>
              <a:rPr lang="en-US" sz="1200" dirty="0"/>
              <a:t>. </a:t>
            </a:r>
            <a:r>
              <a:rPr lang="en-US" sz="1200" dirty="0" err="1"/>
              <a:t>Curabitur</a:t>
            </a:r>
            <a:r>
              <a:rPr lang="en-US" sz="1200" dirty="0"/>
              <a:t> at </a:t>
            </a:r>
            <a:r>
              <a:rPr lang="en-US" sz="1200" dirty="0" err="1"/>
              <a:t>purus</a:t>
            </a:r>
            <a:r>
              <a:rPr lang="en-US" sz="1200" dirty="0"/>
              <a:t> </a:t>
            </a:r>
            <a:r>
              <a:rPr lang="en-US" sz="1200" dirty="0" err="1"/>
              <a:t>metus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sagittis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. </a:t>
            </a:r>
            <a:r>
              <a:rPr lang="en-US" sz="1200" dirty="0" err="1"/>
              <a:t>Aliquam</a:t>
            </a:r>
            <a:r>
              <a:rPr lang="en-US" sz="1200" dirty="0"/>
              <a:t> </a:t>
            </a:r>
            <a:r>
              <a:rPr lang="en-US" sz="1200" dirty="0" err="1"/>
              <a:t>accumsan</a:t>
            </a:r>
            <a:r>
              <a:rPr lang="en-US" sz="1200" dirty="0"/>
              <a:t> </a:t>
            </a:r>
            <a:r>
              <a:rPr lang="en-US" sz="1200" dirty="0" err="1"/>
              <a:t>lobortis</a:t>
            </a:r>
            <a:r>
              <a:rPr lang="en-US" sz="1200" dirty="0"/>
              <a:t> magna,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imperdiet</a:t>
            </a:r>
            <a:r>
              <a:rPr lang="en-US" sz="1200" dirty="0"/>
              <a:t> magna </a:t>
            </a:r>
            <a:r>
              <a:rPr lang="en-US" sz="1200" dirty="0" err="1"/>
              <a:t>ornare</a:t>
            </a:r>
            <a:r>
              <a:rPr lang="en-US" sz="1200" dirty="0"/>
              <a:t> non. </a:t>
            </a:r>
            <a:r>
              <a:rPr lang="en-US" sz="1200" dirty="0" err="1"/>
              <a:t>Donec</a:t>
            </a:r>
            <a:r>
              <a:rPr lang="en-US" sz="1200" dirty="0"/>
              <a:t> </a:t>
            </a:r>
            <a:r>
              <a:rPr lang="en-US" sz="1200" dirty="0" err="1"/>
              <a:t>sodales</a:t>
            </a:r>
            <a:r>
              <a:rPr lang="en-US" sz="1200" dirty="0"/>
              <a:t> </a:t>
            </a:r>
            <a:r>
              <a:rPr lang="en-US" sz="1200" dirty="0" err="1"/>
              <a:t>odio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pharetra</a:t>
            </a:r>
            <a:r>
              <a:rPr lang="en-US" sz="1200" dirty="0"/>
              <a:t>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rutrum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</a:t>
            </a:r>
            <a:r>
              <a:rPr lang="en-US" sz="1200" dirty="0" err="1"/>
              <a:t>porttitor</a:t>
            </a:r>
            <a:r>
              <a:rPr lang="en-US" sz="1200" dirty="0"/>
              <a:t>. </a:t>
            </a:r>
            <a:r>
              <a:rPr lang="en-US" sz="1200" dirty="0" err="1"/>
              <a:t>Curabitur</a:t>
            </a:r>
            <a:r>
              <a:rPr lang="en-US" sz="1200" dirty="0"/>
              <a:t> </a:t>
            </a:r>
            <a:r>
              <a:rPr lang="en-US" sz="1200" dirty="0" err="1"/>
              <a:t>laoreet</a:t>
            </a:r>
            <a:r>
              <a:rPr lang="en-US" sz="1200" dirty="0"/>
              <a:t>, </a:t>
            </a:r>
            <a:r>
              <a:rPr lang="en-US" sz="1200" dirty="0" err="1"/>
              <a:t>odio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</a:t>
            </a:r>
            <a:r>
              <a:rPr lang="en-US" sz="1200" dirty="0" err="1"/>
              <a:t>congue</a:t>
            </a:r>
            <a:r>
              <a:rPr lang="en-US" sz="1200" dirty="0"/>
              <a:t> </a:t>
            </a:r>
            <a:r>
              <a:rPr lang="en-US" sz="1200" dirty="0" err="1"/>
              <a:t>molestie</a:t>
            </a:r>
            <a:r>
              <a:rPr lang="en-US" sz="1200" dirty="0"/>
              <a:t>, quam </a:t>
            </a:r>
            <a:r>
              <a:rPr lang="en-US" sz="1200" dirty="0" err="1"/>
              <a:t>purus</a:t>
            </a:r>
            <a:r>
              <a:rPr lang="en-US" sz="1200" dirty="0"/>
              <a:t> </a:t>
            </a:r>
            <a:r>
              <a:rPr lang="en-US" sz="1200" dirty="0" err="1"/>
              <a:t>faucibus</a:t>
            </a:r>
            <a:r>
              <a:rPr lang="en-US" sz="1200" dirty="0"/>
              <a:t> </a:t>
            </a:r>
            <a:r>
              <a:rPr lang="en-US" sz="1200" dirty="0" err="1"/>
              <a:t>urna</a:t>
            </a:r>
            <a:r>
              <a:rPr lang="en-US" sz="1200" dirty="0"/>
              <a:t>, in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felis</a:t>
            </a:r>
            <a:r>
              <a:rPr lang="en-US" sz="1200" dirty="0"/>
              <a:t> magna </a:t>
            </a:r>
            <a:r>
              <a:rPr lang="en-US" sz="1200" dirty="0" err="1"/>
              <a:t>sollicitudin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. Class </a:t>
            </a:r>
            <a:r>
              <a:rPr lang="en-US" sz="1200" dirty="0" err="1"/>
              <a:t>aptent</a:t>
            </a:r>
            <a:r>
              <a:rPr lang="en-US" sz="1200" dirty="0"/>
              <a:t> </a:t>
            </a:r>
            <a:r>
              <a:rPr lang="en-US" sz="1200" dirty="0" err="1"/>
              <a:t>taciti</a:t>
            </a:r>
            <a:r>
              <a:rPr lang="en-US" sz="1200" dirty="0"/>
              <a:t> </a:t>
            </a:r>
            <a:r>
              <a:rPr lang="en-US" sz="1200" dirty="0" err="1"/>
              <a:t>sociosqu</a:t>
            </a:r>
            <a:r>
              <a:rPr lang="en-US" sz="1200" dirty="0"/>
              <a:t> ad </a:t>
            </a:r>
            <a:r>
              <a:rPr lang="en-US" sz="1200" dirty="0" err="1"/>
              <a:t>litora</a:t>
            </a:r>
            <a:r>
              <a:rPr lang="en-US" sz="1200" dirty="0"/>
              <a:t> </a:t>
            </a:r>
            <a:r>
              <a:rPr lang="en-US" sz="1200" dirty="0" err="1" smtClean="0"/>
              <a:t>torquent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3"/>
          <a:stretch/>
        </p:blipFill>
        <p:spPr>
          <a:xfrm>
            <a:off x="0" y="1772815"/>
            <a:ext cx="9144000" cy="5999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864" y="274638"/>
            <a:ext cx="5189240" cy="1143000"/>
          </a:xfrm>
        </p:spPr>
        <p:txBody>
          <a:bodyPr/>
          <a:lstStyle/>
          <a:p>
            <a:r>
              <a:rPr lang="cs-CZ" dirty="0" err="1" smtClean="0"/>
              <a:t>Workshops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5799"/>
              </p:ext>
            </p:extLst>
          </p:nvPr>
        </p:nvGraphicFramePr>
        <p:xfrm>
          <a:off x="2421285" y="1628800"/>
          <a:ext cx="5319067" cy="4101084"/>
        </p:xfrm>
        <a:graphic>
          <a:graphicData uri="http://schemas.openxmlformats.org/drawingml/2006/table">
            <a:tbl>
              <a:tblPr firstCol="1" bandRow="1"/>
              <a:tblGrid>
                <a:gridCol w="5319067"/>
              </a:tblGrid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Thinking and Time-management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Creativity, Associations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Brainstorming, Mind maps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(Six) Thinking Hats, Visual Thinking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Infographics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Media literacy, Social networks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Active reading, Speed(turbo) reading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Creative writing, Storytelling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Learning techniques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Memory techniques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Verbal communication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Argumentation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Wikipedia</a:t>
                      </a: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How to ask and listen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5" y="2204864"/>
            <a:ext cx="247984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045224" cy="1728192"/>
          </a:xfrm>
        </p:spPr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</a:rPr>
              <a:t>Information </a:t>
            </a:r>
            <a:r>
              <a:rPr lang="cs-CZ" dirty="0" err="1">
                <a:latin typeface="Book Antiqua" panose="02040602050305030304" pitchFamily="18" charset="0"/>
              </a:rPr>
              <a:t>Literacy</a:t>
            </a:r>
            <a:r>
              <a:rPr lang="cs-CZ" dirty="0">
                <a:latin typeface="Book Antiqua" panose="02040602050305030304" pitchFamily="18" charset="0"/>
              </a:rPr>
              <a:t> Centre (CEINVE</a:t>
            </a:r>
            <a:r>
              <a:rPr lang="cs-CZ" dirty="0" smtClean="0">
                <a:latin typeface="Book Antiqua" panose="02040602050305030304" pitchFamily="18" charset="0"/>
              </a:rPr>
              <a:t>): </a:t>
            </a:r>
            <a:br>
              <a:rPr lang="cs-CZ" dirty="0" smtClean="0">
                <a:latin typeface="Book Antiqua" panose="02040602050305030304" pitchFamily="18" charset="0"/>
              </a:rPr>
            </a:br>
            <a:r>
              <a:rPr lang="cs-CZ" sz="2400" dirty="0" err="1" smtClean="0">
                <a:latin typeface="Book Antiqua" panose="02040602050305030304" pitchFamily="18" charset="0"/>
              </a:rPr>
              <a:t>why</a:t>
            </a:r>
            <a:r>
              <a:rPr lang="cs-CZ" sz="2400" dirty="0" smtClean="0">
                <a:latin typeface="Book Antiqua" panose="02040602050305030304" pitchFamily="18" charset="0"/>
              </a:rPr>
              <a:t> are </a:t>
            </a:r>
            <a:r>
              <a:rPr lang="cs-CZ" sz="2400" dirty="0" err="1" smtClean="0">
                <a:latin typeface="Book Antiqua" panose="02040602050305030304" pitchFamily="18" charset="0"/>
              </a:rPr>
              <a:t>workshops</a:t>
            </a:r>
            <a:r>
              <a:rPr lang="cs-CZ" sz="2400" dirty="0" smtClean="0">
                <a:latin typeface="Book Antiqua" panose="02040602050305030304" pitchFamily="18" charset="0"/>
              </a:rPr>
              <a:t> so </a:t>
            </a:r>
            <a:r>
              <a:rPr lang="cs-CZ" sz="2400" dirty="0" err="1" smtClean="0">
                <a:latin typeface="Book Antiqua" panose="02040602050305030304" pitchFamily="18" charset="0"/>
              </a:rPr>
              <a:t>important</a:t>
            </a:r>
            <a:r>
              <a:rPr lang="cs-CZ" sz="2400" dirty="0" smtClean="0">
                <a:latin typeface="Book Antiqua" panose="02040602050305030304" pitchFamily="18" charset="0"/>
              </a:rPr>
              <a:t>?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53496"/>
            <a:ext cx="2197861" cy="48096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249289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importance </a:t>
            </a:r>
            <a:r>
              <a:rPr lang="en-US" sz="2000" dirty="0">
                <a:solidFill>
                  <a:schemeClr val="bg1"/>
                </a:solidFill>
              </a:rPr>
              <a:t>and necessity of implementing face to face workshops to e-learning </a:t>
            </a:r>
            <a:r>
              <a:rPr lang="en-US" sz="2000" dirty="0" smtClean="0">
                <a:solidFill>
                  <a:schemeClr val="bg1"/>
                </a:solidFill>
              </a:rPr>
              <a:t>courses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face to face workshops fortify the transfer of knowledge to skills and attitudes much better then e-learning </a:t>
            </a:r>
            <a:r>
              <a:rPr lang="en-US" sz="2000" dirty="0" smtClean="0">
                <a:solidFill>
                  <a:schemeClr val="bg1"/>
                </a:solidFill>
              </a:rPr>
              <a:t>itself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bigger influence on consolidation of skills and attitudes toward information literacy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864" y="274638"/>
            <a:ext cx="5405264" cy="1143000"/>
          </a:xfrm>
        </p:spPr>
        <p:txBody>
          <a:bodyPr/>
          <a:lstStyle/>
          <a:p>
            <a:r>
              <a:rPr lang="cs-CZ" dirty="0" err="1" smtClean="0">
                <a:latin typeface="Book Antiqua" panose="02040602050305030304" pitchFamily="18" charset="0"/>
              </a:rPr>
              <a:t>TOPIcs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based on Information Literacy Model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6739"/>
            <a:ext cx="4067944" cy="41370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28304"/>
            <a:ext cx="4211960" cy="4095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7 core fields of information literacy by CEINVE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4" y="1772816"/>
            <a:ext cx="9160892" cy="50851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Webinars</a:t>
            </a:r>
            <a:r>
              <a:rPr lang="cs-CZ" dirty="0" smtClean="0">
                <a:latin typeface="Book Antiqua" panose="02040602050305030304" pitchFamily="18" charset="0"/>
              </a:rPr>
              <a:t>: </a:t>
            </a:r>
            <a:br>
              <a:rPr lang="cs-CZ" dirty="0" smtClean="0">
                <a:latin typeface="Book Antiqua" panose="02040602050305030304" pitchFamily="18" charset="0"/>
              </a:rPr>
            </a:br>
            <a:r>
              <a:rPr lang="en-US" sz="2000" dirty="0" smtClean="0">
                <a:latin typeface="Book Antiqua" panose="02040602050305030304" pitchFamily="18" charset="0"/>
              </a:rPr>
              <a:t>modern </a:t>
            </a:r>
            <a:r>
              <a:rPr lang="en-US" sz="2000" dirty="0">
                <a:latin typeface="Book Antiqua" panose="02040602050305030304" pitchFamily="18" charset="0"/>
              </a:rPr>
              <a:t>and perspective educational </a:t>
            </a:r>
            <a:r>
              <a:rPr lang="cs-CZ" sz="2000" dirty="0" smtClean="0">
                <a:latin typeface="Book Antiqua" panose="02040602050305030304" pitchFamily="18" charset="0"/>
              </a:rPr>
              <a:t>WAY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/>
          <a:stretch/>
        </p:blipFill>
        <p:spPr>
          <a:xfrm>
            <a:off x="0" y="1763588"/>
            <a:ext cx="9144000" cy="50944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7175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f1c30e483bc4a314dc11bc12fcc78b7f0c718"/>
</p:tagLst>
</file>

<file path=ppt/theme/theme1.xml><?xml version="1.0" encoding="utf-8"?>
<a:theme xmlns:a="http://schemas.openxmlformats.org/drawingml/2006/main" name="Puzzle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484</Words>
  <Application>Microsoft Office PowerPoint</Application>
  <PresentationFormat>Předvádění na obrazovce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Puzzle [Showeet.com]</vt:lpstr>
      <vt:lpstr>Face-to-face training of Information Literacy at Masaryk University</vt:lpstr>
      <vt:lpstr>Course of Information Literacy (fully e-learning course)</vt:lpstr>
      <vt:lpstr>Information literacy as a part of necessary competences</vt:lpstr>
      <vt:lpstr>Creative Work with Information: a way of blended learning</vt:lpstr>
      <vt:lpstr>Workshops of Creative work with information</vt:lpstr>
      <vt:lpstr>Information Literacy Centre (CEINVE):  why are workshops so important? </vt:lpstr>
      <vt:lpstr>TOPIcs based on Information Literacy Model</vt:lpstr>
      <vt:lpstr>7 core fields of information literacy by CEINVE</vt:lpstr>
      <vt:lpstr>Webinars:  modern and perspective educational WAY</vt:lpstr>
      <vt:lpstr>Face-to-face training of information literacy</vt:lpstr>
      <vt:lpstr>New topics in face-to-face training</vt:lpstr>
      <vt:lpstr>Critical thinking and cooperative learning</vt:lpstr>
      <vt:lpstr>Teaching librarian</vt:lpstr>
      <vt:lpstr>Methodological support:  the Card of a Seminar</vt:lpstr>
      <vt:lpstr>Per aspera ad astra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Puzzle</dc:title>
  <dc:creator>showeet.com</dc:creator>
  <cp:lastModifiedBy>user</cp:lastModifiedBy>
  <cp:revision>43</cp:revision>
  <dcterms:created xsi:type="dcterms:W3CDTF">2012-01-16T12:17:13Z</dcterms:created>
  <dcterms:modified xsi:type="dcterms:W3CDTF">2014-09-04T04:55:16Z</dcterms:modified>
  <cp:category>Templates</cp:category>
</cp:coreProperties>
</file>