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28" r:id="rId2"/>
    <p:sldId id="299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6" r:id="rId18"/>
    <p:sldId id="283" r:id="rId19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00"/>
    <a:srgbClr val="006600"/>
    <a:srgbClr val="705816"/>
    <a:srgbClr val="CCCC00"/>
    <a:srgbClr val="FF9900"/>
    <a:srgbClr val="FFFF99"/>
    <a:srgbClr val="E7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98172" autoAdjust="0"/>
  </p:normalViewPr>
  <p:slideViewPr>
    <p:cSldViewPr>
      <p:cViewPr varScale="1">
        <p:scale>
          <a:sx n="87" d="100"/>
          <a:sy n="87" d="100"/>
        </p:scale>
        <p:origin x="102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fs4.ucn.muni.cz\profiles\28647\Desktop\Nov&#225;%20slo&#382;ka\kratochvil_tables_final_MS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fs4.ucn.muni.cz\profiles\28647\Desktop\kratochvil_tables_final_MS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fs4.ucn.muni.cz\profiles\28647\Desktop\2013podzim_pretest-posttestMS-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fs4.ucn.muni.cz\profiles\28647\Desktop\vsiv021_dotazniky_spokojenost_MS2013_propoj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succesfull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graduates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academic</a:t>
            </a:r>
            <a:r>
              <a:rPr lang="cs-CZ" baseline="0" dirty="0" smtClean="0"/>
              <a:t> </a:t>
            </a:r>
            <a:r>
              <a:rPr lang="cs-CZ" baseline="0" dirty="0" err="1" smtClean="0"/>
              <a:t>year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'Table 1'!$E$38</c:f>
              <c:strCache>
                <c:ptCount val="1"/>
                <c:pt idx="0">
                  <c:v>autumn</c:v>
                </c:pt>
              </c:strCache>
            </c:strRef>
          </c:tx>
          <c:spPr>
            <a:solidFill>
              <a:srgbClr val="A46F10"/>
            </a:solidFill>
            <a:ln>
              <a:noFill/>
            </a:ln>
            <a:effectLst/>
          </c:spPr>
          <c:invertIfNegative val="0"/>
          <c:cat>
            <c:strRef>
              <c:f>'Table 1'!$D$39:$D$47</c:f>
              <c:strCache>
                <c:ptCount val="9"/>
                <c:pt idx="0">
                  <c:v>2005/2006</c:v>
                </c:pt>
                <c:pt idx="1">
                  <c:v>2006/2007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  <c:pt idx="6">
                  <c:v>2011/2012</c:v>
                </c:pt>
                <c:pt idx="7">
                  <c:v>2012/2013</c:v>
                </c:pt>
                <c:pt idx="8">
                  <c:v>2013/2014</c:v>
                </c:pt>
              </c:strCache>
            </c:strRef>
          </c:cat>
          <c:val>
            <c:numRef>
              <c:f>'Table 1'!$E$39:$E$47</c:f>
              <c:numCache>
                <c:formatCode>General</c:formatCode>
                <c:ptCount val="9"/>
                <c:pt idx="0">
                  <c:v>18</c:v>
                </c:pt>
                <c:pt idx="1">
                  <c:v>46</c:v>
                </c:pt>
                <c:pt idx="2">
                  <c:v>24</c:v>
                </c:pt>
                <c:pt idx="3">
                  <c:v>43</c:v>
                </c:pt>
                <c:pt idx="4">
                  <c:v>59</c:v>
                </c:pt>
                <c:pt idx="5">
                  <c:v>96</c:v>
                </c:pt>
                <c:pt idx="6">
                  <c:v>128</c:v>
                </c:pt>
                <c:pt idx="7">
                  <c:v>81</c:v>
                </c:pt>
                <c:pt idx="8">
                  <c:v>77</c:v>
                </c:pt>
              </c:numCache>
            </c:numRef>
          </c:val>
        </c:ser>
        <c:ser>
          <c:idx val="1"/>
          <c:order val="1"/>
          <c:tx>
            <c:strRef>
              <c:f>'Table 1'!$F$38</c:f>
              <c:strCache>
                <c:ptCount val="1"/>
                <c:pt idx="0">
                  <c:v>spring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cat>
            <c:strRef>
              <c:f>'Table 1'!$D$39:$D$47</c:f>
              <c:strCache>
                <c:ptCount val="9"/>
                <c:pt idx="0">
                  <c:v>2005/2006</c:v>
                </c:pt>
                <c:pt idx="1">
                  <c:v>2006/2007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  <c:pt idx="6">
                  <c:v>2011/2012</c:v>
                </c:pt>
                <c:pt idx="7">
                  <c:v>2012/2013</c:v>
                </c:pt>
                <c:pt idx="8">
                  <c:v>2013/2014</c:v>
                </c:pt>
              </c:strCache>
            </c:strRef>
          </c:cat>
          <c:val>
            <c:numRef>
              <c:f>'Table 1'!$F$39:$F$47</c:f>
              <c:numCache>
                <c:formatCode>General</c:formatCode>
                <c:ptCount val="9"/>
                <c:pt idx="1">
                  <c:v>30</c:v>
                </c:pt>
                <c:pt idx="2">
                  <c:v>38</c:v>
                </c:pt>
                <c:pt idx="3">
                  <c:v>23</c:v>
                </c:pt>
                <c:pt idx="4">
                  <c:v>37</c:v>
                </c:pt>
                <c:pt idx="5">
                  <c:v>52</c:v>
                </c:pt>
                <c:pt idx="6">
                  <c:v>38</c:v>
                </c:pt>
                <c:pt idx="7">
                  <c:v>78</c:v>
                </c:pt>
                <c:pt idx="8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886584"/>
        <c:axId val="172914304"/>
      </c:barChart>
      <c:catAx>
        <c:axId val="14288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62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cs-CZ"/>
          </a:p>
        </c:txPr>
        <c:crossAx val="172914304"/>
        <c:crosses val="autoZero"/>
        <c:auto val="1"/>
        <c:lblAlgn val="ctr"/>
        <c:lblOffset val="100"/>
        <c:noMultiLvlLbl val="0"/>
      </c:catAx>
      <c:valAx>
        <c:axId val="1729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cs-CZ"/>
          </a:p>
        </c:txPr>
        <c:crossAx val="14288658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accent4">
                  <a:lumMod val="10000"/>
                </a:schemeClr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>
          <a:solidFill>
            <a:schemeClr val="accent4">
              <a:lumMod val="10000"/>
            </a:schemeClr>
          </a:solidFill>
          <a:latin typeface="Tahoma" panose="020B060403050404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solidFill>
            <a:schemeClr val="accent1">
              <a:lumMod val="50000"/>
            </a:schemeClr>
          </a:solidFill>
        </a:ln>
        <a:effectLst/>
        <a:sp3d>
          <a:contourClr>
            <a:schemeClr val="accent1">
              <a:lumMod val="50000"/>
            </a:schemeClr>
          </a:contourClr>
        </a:sp3d>
      </c:spPr>
    </c:sideWall>
    <c:backWall>
      <c:thickness val="0"/>
      <c:spPr>
        <a:noFill/>
        <a:ln>
          <a:solidFill>
            <a:schemeClr val="accent1">
              <a:lumMod val="50000"/>
            </a:schemeClr>
          </a:solidFill>
        </a:ln>
        <a:effectLst/>
        <a:sp3d>
          <a:contourClr>
            <a:schemeClr val="accent1">
              <a:lumMod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4.5411383540480313E-2"/>
          <c:y val="9.6070837302230538E-2"/>
          <c:w val="0.87422124037500148"/>
          <c:h val="0.83457165961523405"/>
        </c:manualLayout>
      </c:layout>
      <c:area3DChart>
        <c:grouping val="standard"/>
        <c:varyColors val="0"/>
        <c:ser>
          <c:idx val="0"/>
          <c:order val="0"/>
          <c:tx>
            <c:strRef>
              <c:f>'Table 3'!$D$3</c:f>
              <c:strCache>
                <c:ptCount val="1"/>
                <c:pt idx="0">
                  <c:v>autumn 2009</c:v>
                </c:pt>
              </c:strCache>
            </c:strRef>
          </c:tx>
          <c:spPr>
            <a:solidFill>
              <a:srgbClr val="FFFF00">
                <a:alpha val="77000"/>
              </a:srgbClr>
            </a:solidFill>
            <a:ln>
              <a:noFill/>
            </a:ln>
            <a:effectLst/>
            <a:sp3d/>
          </c:spPr>
          <c:cat>
            <c:strRef>
              <c:f>'Table 3'!$A$4:$A$10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'Table 3'!$D$4:$D$10</c:f>
              <c:numCache>
                <c:formatCode>General</c:formatCode>
                <c:ptCount val="7"/>
                <c:pt idx="0">
                  <c:v>350</c:v>
                </c:pt>
                <c:pt idx="1">
                  <c:v>305</c:v>
                </c:pt>
                <c:pt idx="2">
                  <c:v>403</c:v>
                </c:pt>
                <c:pt idx="3">
                  <c:v>705</c:v>
                </c:pt>
                <c:pt idx="4">
                  <c:v>321</c:v>
                </c:pt>
                <c:pt idx="5">
                  <c:v>353</c:v>
                </c:pt>
                <c:pt idx="6">
                  <c:v>644</c:v>
                </c:pt>
              </c:numCache>
            </c:numRef>
          </c:val>
        </c:ser>
        <c:ser>
          <c:idx val="1"/>
          <c:order val="1"/>
          <c:tx>
            <c:strRef>
              <c:f>'Table 3'!$F$3</c:f>
              <c:strCache>
                <c:ptCount val="1"/>
                <c:pt idx="0">
                  <c:v>autumn 2010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25400">
              <a:noFill/>
            </a:ln>
            <a:effectLst/>
            <a:sp3d/>
          </c:spPr>
          <c:cat>
            <c:strRef>
              <c:f>'Table 3'!$A$4:$A$10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'Table 3'!$F$4:$F$10</c:f>
              <c:numCache>
                <c:formatCode>General</c:formatCode>
                <c:ptCount val="7"/>
                <c:pt idx="0">
                  <c:v>457</c:v>
                </c:pt>
                <c:pt idx="1">
                  <c:v>531</c:v>
                </c:pt>
                <c:pt idx="2">
                  <c:v>323</c:v>
                </c:pt>
                <c:pt idx="3">
                  <c:v>394</c:v>
                </c:pt>
                <c:pt idx="4">
                  <c:v>276</c:v>
                </c:pt>
                <c:pt idx="5">
                  <c:v>363</c:v>
                </c:pt>
                <c:pt idx="6">
                  <c:v>428</c:v>
                </c:pt>
              </c:numCache>
            </c:numRef>
          </c:val>
        </c:ser>
        <c:ser>
          <c:idx val="2"/>
          <c:order val="2"/>
          <c:tx>
            <c:strRef>
              <c:f>'Table 3'!$K$3</c:f>
              <c:strCache>
                <c:ptCount val="1"/>
                <c:pt idx="0">
                  <c:v>spring 2013</c:v>
                </c:pt>
              </c:strCache>
            </c:strRef>
          </c:tx>
          <c:spPr>
            <a:solidFill>
              <a:srgbClr val="C00000">
                <a:alpha val="86000"/>
              </a:srgbClr>
            </a:solidFill>
            <a:ln w="25400">
              <a:noFill/>
            </a:ln>
            <a:effectLst/>
            <a:sp3d/>
          </c:spPr>
          <c:cat>
            <c:strRef>
              <c:f>'Table 3'!$A$4:$A$10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'Table 3'!$K$4:$K$10</c:f>
              <c:numCache>
                <c:formatCode>General</c:formatCode>
                <c:ptCount val="7"/>
                <c:pt idx="0">
                  <c:v>1131</c:v>
                </c:pt>
                <c:pt idx="1">
                  <c:v>799</c:v>
                </c:pt>
                <c:pt idx="2">
                  <c:v>693</c:v>
                </c:pt>
                <c:pt idx="3">
                  <c:v>511</c:v>
                </c:pt>
                <c:pt idx="4">
                  <c:v>584</c:v>
                </c:pt>
                <c:pt idx="5">
                  <c:v>766</c:v>
                </c:pt>
                <c:pt idx="6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118"/>
        <c:axId val="174122880"/>
        <c:axId val="174123264"/>
        <c:axId val="173109656"/>
      </c:area3DChart>
      <c:catAx>
        <c:axId val="1741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>
                <a:lumMod val="50000"/>
              </a:schemeClr>
            </a:solidFill>
            <a:round/>
          </a:ln>
          <a:effectLst>
            <a:outerShdw sx="1000" sy="1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cs-CZ"/>
          </a:p>
        </c:txPr>
        <c:crossAx val="174123264"/>
        <c:crosses val="autoZero"/>
        <c:auto val="0"/>
        <c:lblAlgn val="ctr"/>
        <c:lblOffset val="250"/>
        <c:noMultiLvlLbl val="0"/>
      </c:catAx>
      <c:valAx>
        <c:axId val="174123264"/>
        <c:scaling>
          <c:orientation val="minMax"/>
          <c:max val="12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chemeClr val="accen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cs-CZ"/>
          </a:p>
        </c:txPr>
        <c:crossAx val="174122880"/>
        <c:crosses val="autoZero"/>
        <c:crossBetween val="midCat"/>
        <c:majorUnit val="400"/>
      </c:valAx>
      <c:serAx>
        <c:axId val="173109656"/>
        <c:scaling>
          <c:orientation val="minMax"/>
        </c:scaling>
        <c:delete val="0"/>
        <c:axPos val="b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cs-CZ"/>
          </a:p>
        </c:txPr>
        <c:crossAx val="174123264"/>
        <c:crosses val="autoZero"/>
      </c:ser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4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aseline="0" dirty="0" err="1" smtClean="0">
                <a:solidFill>
                  <a:schemeClr val="accent4">
                    <a:lumMod val="10000"/>
                  </a:schemeClr>
                </a:solidFill>
              </a:rPr>
              <a:t>Percentuální</a:t>
            </a:r>
            <a:r>
              <a:rPr lang="cs-CZ" sz="2000" baseline="0" dirty="0" smtClean="0">
                <a:solidFill>
                  <a:schemeClr val="accent4">
                    <a:lumMod val="10000"/>
                  </a:schemeClr>
                </a:solidFill>
              </a:rPr>
              <a:t> počet správně odpovídajících studentů</a:t>
            </a:r>
            <a:br>
              <a:rPr lang="cs-CZ" sz="2000" baseline="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sz="2000" baseline="0" dirty="0" smtClean="0">
                <a:solidFill>
                  <a:schemeClr val="accent4">
                    <a:lumMod val="10000"/>
                  </a:schemeClr>
                </a:solidFill>
              </a:rPr>
              <a:t>v </a:t>
            </a:r>
            <a:r>
              <a:rPr lang="cs-CZ" sz="2000" baseline="0" dirty="0" err="1" smtClean="0">
                <a:solidFill>
                  <a:schemeClr val="accent4">
                    <a:lumMod val="10000"/>
                  </a:schemeClr>
                </a:solidFill>
              </a:rPr>
              <a:t>pretestu</a:t>
            </a:r>
            <a:r>
              <a:rPr lang="cs-CZ" sz="2000" baseline="0" dirty="0" smtClean="0">
                <a:solidFill>
                  <a:schemeClr val="accent4">
                    <a:lumMod val="10000"/>
                  </a:schemeClr>
                </a:solidFill>
              </a:rPr>
              <a:t> a </a:t>
            </a:r>
            <a:r>
              <a:rPr lang="cs-CZ" sz="2000" baseline="0" dirty="0" err="1" smtClean="0">
                <a:solidFill>
                  <a:schemeClr val="accent4">
                    <a:lumMod val="10000"/>
                  </a:schemeClr>
                </a:solidFill>
              </a:rPr>
              <a:t>posttestu</a:t>
            </a:r>
            <a:r>
              <a:rPr lang="cs-CZ" sz="2000" baseline="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cs-CZ" sz="2000" baseline="0" dirty="0" smtClean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cs-CZ" sz="2000" baseline="0" dirty="0" err="1" smtClean="0">
                <a:solidFill>
                  <a:schemeClr val="accent4">
                    <a:lumMod val="10000"/>
                  </a:schemeClr>
                </a:solidFill>
              </a:rPr>
              <a:t>autumn</a:t>
            </a:r>
            <a:r>
              <a:rPr lang="cs-CZ" sz="2000" baseline="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cs-CZ" sz="2000" baseline="0" dirty="0" smtClean="0">
                <a:solidFill>
                  <a:schemeClr val="accent4">
                    <a:lumMod val="10000"/>
                  </a:schemeClr>
                </a:solidFill>
              </a:rPr>
              <a:t>2013)</a:t>
            </a:r>
          </a:p>
          <a:p>
            <a:pPr>
              <a:defRPr sz="2000" b="0" i="0" u="none" strike="noStrike" kern="1200" spc="0" baseline="0">
                <a:solidFill>
                  <a:schemeClr val="accent4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aseline="0" dirty="0" smtClean="0">
                <a:solidFill>
                  <a:schemeClr val="accent4">
                    <a:lumMod val="10000"/>
                  </a:schemeClr>
                </a:solidFill>
              </a:rPr>
              <a:t>n=75</a:t>
            </a:r>
            <a:endParaRPr lang="cs-CZ" sz="2000" baseline="0" dirty="0">
              <a:solidFill>
                <a:schemeClr val="accent4">
                  <a:lumMod val="1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891404199475101E-2"/>
          <c:y val="0.1903850529070622"/>
          <c:w val="0.90683081802274712"/>
          <c:h val="0.56114446849881894"/>
        </c:manualLayout>
      </c:layout>
      <c:lineChart>
        <c:grouping val="standard"/>
        <c:varyColors val="0"/>
        <c:ser>
          <c:idx val="0"/>
          <c:order val="0"/>
          <c:tx>
            <c:strRef>
              <c:f>'výsledky komplet'!$S$2</c:f>
              <c:strCache>
                <c:ptCount val="1"/>
                <c:pt idx="0">
                  <c:v>Pretest</c:v>
                </c:pt>
              </c:strCache>
            </c:strRef>
          </c:tx>
          <c:spPr>
            <a:ln w="28575" cap="flat">
              <a:solidFill>
                <a:schemeClr val="accent1">
                  <a:lumMod val="60000"/>
                  <a:lumOff val="40000"/>
                </a:schemeClr>
              </a:solidFill>
              <a:bevel/>
            </a:ln>
            <a:effectLst/>
          </c:spPr>
          <c:marker>
            <c:symbol val="none"/>
          </c:marker>
          <c:cat>
            <c:strRef>
              <c:f>'výsledky komplet'!$R$3:$R$32</c:f>
              <c:strCache>
                <c:ptCount val="30"/>
                <c:pt idx="0">
                  <c:v>knihovní služby</c:v>
                </c:pt>
                <c:pt idx="1">
                  <c:v>booleov. Op.</c:v>
                </c:pt>
                <c:pt idx="2">
                  <c:v>evaluace webu</c:v>
                </c:pt>
                <c:pt idx="3">
                  <c:v>evaluace webu 2</c:v>
                </c:pt>
                <c:pt idx="4">
                  <c:v>typy zdrojů</c:v>
                </c:pt>
                <c:pt idx="5">
                  <c:v>klíčová slova</c:v>
                </c:pt>
                <c:pt idx="6">
                  <c:v>klíčová slova 2</c:v>
                </c:pt>
                <c:pt idx="7">
                  <c:v>wildcards</c:v>
                </c:pt>
                <c:pt idx="8">
                  <c:v>wildcards</c:v>
                </c:pt>
                <c:pt idx="9">
                  <c:v>katalog 1</c:v>
                </c:pt>
                <c:pt idx="10">
                  <c:v>katalog 2</c:v>
                </c:pt>
                <c:pt idx="11">
                  <c:v>portál EIZ</c:v>
                </c:pt>
                <c:pt idx="12">
                  <c:v>VPN</c:v>
                </c:pt>
                <c:pt idx="13">
                  <c:v>linkovací služba</c:v>
                </c:pt>
                <c:pt idx="14">
                  <c:v>typy zdrojů</c:v>
                </c:pt>
                <c:pt idx="15">
                  <c:v>služby databází</c:v>
                </c:pt>
                <c:pt idx="16">
                  <c:v>anotace/abstrakt</c:v>
                </c:pt>
                <c:pt idx="17">
                  <c:v>form. Náležitosti txt</c:v>
                </c:pt>
                <c:pt idx="18">
                  <c:v>struktura odb. textu</c:v>
                </c:pt>
                <c:pt idx="19">
                  <c:v>publ. etika 1</c:v>
                </c:pt>
                <c:pt idx="20">
                  <c:v>publ. etika 2</c:v>
                </c:pt>
                <c:pt idx="21">
                  <c:v>publ. etika 3</c:v>
                </c:pt>
                <c:pt idx="22">
                  <c:v>citační etika 1</c:v>
                </c:pt>
                <c:pt idx="23">
                  <c:v>citační etika 2</c:v>
                </c:pt>
                <c:pt idx="24">
                  <c:v>citační metody</c:v>
                </c:pt>
                <c:pt idx="25">
                  <c:v>bibl. citace</c:v>
                </c:pt>
                <c:pt idx="26">
                  <c:v>údaje v bibl. citaci</c:v>
                </c:pt>
                <c:pt idx="27">
                  <c:v>citační manažery 1</c:v>
                </c:pt>
                <c:pt idx="28">
                  <c:v>citační manažery 2</c:v>
                </c:pt>
                <c:pt idx="29">
                  <c:v>IF, SNIP, SJR, h-index</c:v>
                </c:pt>
              </c:strCache>
            </c:strRef>
          </c:cat>
          <c:val>
            <c:numRef>
              <c:f>'výsledky komplet'!$S$3:$S$32</c:f>
              <c:numCache>
                <c:formatCode>0.0</c:formatCode>
                <c:ptCount val="30"/>
                <c:pt idx="0">
                  <c:v>52.702702702702716</c:v>
                </c:pt>
                <c:pt idx="1">
                  <c:v>68.918918918918934</c:v>
                </c:pt>
                <c:pt idx="2">
                  <c:v>46.067415730337082</c:v>
                </c:pt>
                <c:pt idx="3">
                  <c:v>86.440677966101703</c:v>
                </c:pt>
                <c:pt idx="4">
                  <c:v>59.459459459459424</c:v>
                </c:pt>
                <c:pt idx="5">
                  <c:v>95.945945945946008</c:v>
                </c:pt>
                <c:pt idx="6">
                  <c:v>72.972972972972926</c:v>
                </c:pt>
                <c:pt idx="7">
                  <c:v>59.183673469387735</c:v>
                </c:pt>
                <c:pt idx="8">
                  <c:v>72</c:v>
                </c:pt>
                <c:pt idx="9">
                  <c:v>78.947368421052687</c:v>
                </c:pt>
                <c:pt idx="10">
                  <c:v>77.777777777777743</c:v>
                </c:pt>
                <c:pt idx="11">
                  <c:v>48.648648648648646</c:v>
                </c:pt>
                <c:pt idx="12">
                  <c:v>18.91891891891893</c:v>
                </c:pt>
                <c:pt idx="13">
                  <c:v>60.810810810810814</c:v>
                </c:pt>
                <c:pt idx="14">
                  <c:v>59.459459459459424</c:v>
                </c:pt>
                <c:pt idx="15">
                  <c:v>16.216216216216218</c:v>
                </c:pt>
                <c:pt idx="16">
                  <c:v>33.783783783783775</c:v>
                </c:pt>
                <c:pt idx="17">
                  <c:v>86.486486486486442</c:v>
                </c:pt>
                <c:pt idx="18">
                  <c:v>62.387387387387342</c:v>
                </c:pt>
                <c:pt idx="19">
                  <c:v>70.270270270270274</c:v>
                </c:pt>
                <c:pt idx="20">
                  <c:v>65.151515151515156</c:v>
                </c:pt>
                <c:pt idx="21">
                  <c:v>93.902439024390233</c:v>
                </c:pt>
                <c:pt idx="22">
                  <c:v>33.333333333333329</c:v>
                </c:pt>
                <c:pt idx="23">
                  <c:v>8.9285714285714182</c:v>
                </c:pt>
                <c:pt idx="24">
                  <c:v>32.432432432432435</c:v>
                </c:pt>
                <c:pt idx="25">
                  <c:v>54.054054054054035</c:v>
                </c:pt>
                <c:pt idx="26">
                  <c:v>26.923076923076923</c:v>
                </c:pt>
                <c:pt idx="27">
                  <c:v>32.941176470588225</c:v>
                </c:pt>
                <c:pt idx="28">
                  <c:v>66.666666666666657</c:v>
                </c:pt>
                <c:pt idx="29">
                  <c:v>28.378378378378379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'výsledky komplet'!$T$2</c:f>
              <c:strCache>
                <c:ptCount val="1"/>
                <c:pt idx="0">
                  <c:v>Posttest</c:v>
                </c:pt>
              </c:strCache>
            </c:strRef>
          </c:tx>
          <c:spPr>
            <a:ln w="28575" cap="flat">
              <a:solidFill>
                <a:schemeClr val="bg2">
                  <a:lumMod val="50000"/>
                </a:schemeClr>
              </a:solidFill>
              <a:bevel/>
            </a:ln>
            <a:effectLst/>
          </c:spPr>
          <c:marker>
            <c:symbol val="none"/>
          </c:marker>
          <c:cat>
            <c:strRef>
              <c:f>'výsledky komplet'!$R$3:$R$32</c:f>
              <c:strCache>
                <c:ptCount val="30"/>
                <c:pt idx="0">
                  <c:v>knihovní služby</c:v>
                </c:pt>
                <c:pt idx="1">
                  <c:v>booleov. Op.</c:v>
                </c:pt>
                <c:pt idx="2">
                  <c:v>evaluace webu</c:v>
                </c:pt>
                <c:pt idx="3">
                  <c:v>evaluace webu 2</c:v>
                </c:pt>
                <c:pt idx="4">
                  <c:v>typy zdrojů</c:v>
                </c:pt>
                <c:pt idx="5">
                  <c:v>klíčová slova</c:v>
                </c:pt>
                <c:pt idx="6">
                  <c:v>klíčová slova 2</c:v>
                </c:pt>
                <c:pt idx="7">
                  <c:v>wildcards</c:v>
                </c:pt>
                <c:pt idx="8">
                  <c:v>wildcards</c:v>
                </c:pt>
                <c:pt idx="9">
                  <c:v>katalog 1</c:v>
                </c:pt>
                <c:pt idx="10">
                  <c:v>katalog 2</c:v>
                </c:pt>
                <c:pt idx="11">
                  <c:v>portál EIZ</c:v>
                </c:pt>
                <c:pt idx="12">
                  <c:v>VPN</c:v>
                </c:pt>
                <c:pt idx="13">
                  <c:v>linkovací služba</c:v>
                </c:pt>
                <c:pt idx="14">
                  <c:v>typy zdrojů</c:v>
                </c:pt>
                <c:pt idx="15">
                  <c:v>služby databází</c:v>
                </c:pt>
                <c:pt idx="16">
                  <c:v>anotace/abstrakt</c:v>
                </c:pt>
                <c:pt idx="17">
                  <c:v>form. Náležitosti txt</c:v>
                </c:pt>
                <c:pt idx="18">
                  <c:v>struktura odb. textu</c:v>
                </c:pt>
                <c:pt idx="19">
                  <c:v>publ. etika 1</c:v>
                </c:pt>
                <c:pt idx="20">
                  <c:v>publ. etika 2</c:v>
                </c:pt>
                <c:pt idx="21">
                  <c:v>publ. etika 3</c:v>
                </c:pt>
                <c:pt idx="22">
                  <c:v>citační etika 1</c:v>
                </c:pt>
                <c:pt idx="23">
                  <c:v>citační etika 2</c:v>
                </c:pt>
                <c:pt idx="24">
                  <c:v>citační metody</c:v>
                </c:pt>
                <c:pt idx="25">
                  <c:v>bibl. citace</c:v>
                </c:pt>
                <c:pt idx="26">
                  <c:v>údaje v bibl. citaci</c:v>
                </c:pt>
                <c:pt idx="27">
                  <c:v>citační manažery 1</c:v>
                </c:pt>
                <c:pt idx="28">
                  <c:v>citační manažery 2</c:v>
                </c:pt>
                <c:pt idx="29">
                  <c:v>IF, SNIP, SJR, h-index</c:v>
                </c:pt>
              </c:strCache>
            </c:strRef>
          </c:cat>
          <c:val>
            <c:numRef>
              <c:f>'výsledky komplet'!$T$3:$T$32</c:f>
              <c:numCache>
                <c:formatCode>0.0</c:formatCode>
                <c:ptCount val="30"/>
                <c:pt idx="0">
                  <c:v>86.666666666666671</c:v>
                </c:pt>
                <c:pt idx="1">
                  <c:v>94.666666666666671</c:v>
                </c:pt>
                <c:pt idx="2">
                  <c:v>75.342465753424577</c:v>
                </c:pt>
                <c:pt idx="3">
                  <c:v>96.103896103896034</c:v>
                </c:pt>
                <c:pt idx="4">
                  <c:v>78.666666666666657</c:v>
                </c:pt>
                <c:pt idx="5">
                  <c:v>98.666666666666671</c:v>
                </c:pt>
                <c:pt idx="6">
                  <c:v>45.333333333333329</c:v>
                </c:pt>
                <c:pt idx="7">
                  <c:v>82.178217821782127</c:v>
                </c:pt>
                <c:pt idx="8">
                  <c:v>95.918367346938751</c:v>
                </c:pt>
                <c:pt idx="9">
                  <c:v>76</c:v>
                </c:pt>
                <c:pt idx="10">
                  <c:v>91</c:v>
                </c:pt>
                <c:pt idx="11">
                  <c:v>88</c:v>
                </c:pt>
                <c:pt idx="12">
                  <c:v>81.333333333333286</c:v>
                </c:pt>
                <c:pt idx="13">
                  <c:v>100</c:v>
                </c:pt>
                <c:pt idx="14">
                  <c:v>78.666666666666657</c:v>
                </c:pt>
                <c:pt idx="15">
                  <c:v>24.657534246575324</c:v>
                </c:pt>
                <c:pt idx="16">
                  <c:v>52</c:v>
                </c:pt>
                <c:pt idx="17">
                  <c:v>86.666666666666671</c:v>
                </c:pt>
                <c:pt idx="18">
                  <c:v>85.3333333333333</c:v>
                </c:pt>
                <c:pt idx="19">
                  <c:v>99.1869918699187</c:v>
                </c:pt>
                <c:pt idx="20">
                  <c:v>95.714285714285722</c:v>
                </c:pt>
                <c:pt idx="21">
                  <c:v>100</c:v>
                </c:pt>
                <c:pt idx="22">
                  <c:v>58.333333333333336</c:v>
                </c:pt>
                <c:pt idx="23">
                  <c:v>59.803921568627409</c:v>
                </c:pt>
                <c:pt idx="24">
                  <c:v>66.666666666666657</c:v>
                </c:pt>
                <c:pt idx="25">
                  <c:v>86.666666666666671</c:v>
                </c:pt>
                <c:pt idx="26">
                  <c:v>73.333333333333286</c:v>
                </c:pt>
                <c:pt idx="27">
                  <c:v>83.561643835616437</c:v>
                </c:pt>
                <c:pt idx="28">
                  <c:v>97.402597402597408</c:v>
                </c:pt>
                <c:pt idx="29">
                  <c:v>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566000"/>
        <c:axId val="174566384"/>
      </c:lineChart>
      <c:catAx>
        <c:axId val="17456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cs-CZ"/>
          </a:p>
        </c:txPr>
        <c:crossAx val="174566384"/>
        <c:crosses val="autoZero"/>
        <c:auto val="1"/>
        <c:lblAlgn val="ctr"/>
        <c:lblOffset val="100"/>
        <c:noMultiLvlLbl val="0"/>
      </c:catAx>
      <c:valAx>
        <c:axId val="17456638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cs-CZ"/>
          </a:p>
        </c:txPr>
        <c:crossAx val="17456600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4">
                  <a:lumMod val="10000"/>
                </a:schemeClr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r>
              <a:rPr lang="cs-CZ" sz="2000" baseline="0" dirty="0" err="1" smtClean="0"/>
              <a:t>The</a:t>
            </a:r>
            <a:r>
              <a:rPr lang="cs-CZ" sz="2000" baseline="0" dirty="0" smtClean="0"/>
              <a:t> </a:t>
            </a:r>
            <a:r>
              <a:rPr lang="cs-CZ" sz="2000" baseline="0" dirty="0" err="1" smtClean="0"/>
              <a:t>number</a:t>
            </a:r>
            <a:r>
              <a:rPr lang="cs-CZ" sz="2000" baseline="0" dirty="0" smtClean="0"/>
              <a:t> </a:t>
            </a:r>
            <a:r>
              <a:rPr lang="cs-CZ" sz="2000" baseline="0" dirty="0" err="1" smtClean="0"/>
              <a:t>of</a:t>
            </a:r>
            <a:r>
              <a:rPr lang="cs-CZ" sz="2000" baseline="0" dirty="0" smtClean="0"/>
              <a:t> </a:t>
            </a:r>
            <a:r>
              <a:rPr lang="cs-CZ" sz="2000" baseline="0" dirty="0" err="1" smtClean="0"/>
              <a:t>students</a:t>
            </a:r>
            <a:r>
              <a:rPr lang="cs-CZ" sz="2000" baseline="0" dirty="0" smtClean="0"/>
              <a:t> </a:t>
            </a:r>
            <a:r>
              <a:rPr lang="cs-CZ" sz="2000" baseline="0" dirty="0" err="1" smtClean="0"/>
              <a:t>satisfied</a:t>
            </a:r>
            <a:r>
              <a:rPr lang="cs-CZ" sz="2000" baseline="0" dirty="0" smtClean="0"/>
              <a:t> </a:t>
            </a:r>
            <a:r>
              <a:rPr lang="cs-CZ" sz="2000" baseline="0" dirty="0" err="1" smtClean="0"/>
              <a:t>with</a:t>
            </a:r>
            <a:r>
              <a:rPr lang="cs-CZ" sz="2000" baseline="0" dirty="0" smtClean="0"/>
              <a:t> e-</a:t>
            </a:r>
            <a:r>
              <a:rPr lang="cs-CZ" sz="2000" baseline="0" dirty="0" err="1" smtClean="0"/>
              <a:t>learning</a:t>
            </a:r>
            <a:r>
              <a:rPr lang="cs-CZ" sz="2000" baseline="0" dirty="0" smtClean="0"/>
              <a:t> </a:t>
            </a:r>
            <a:r>
              <a:rPr lang="cs-CZ" sz="2000" baseline="0" dirty="0" err="1" smtClean="0"/>
              <a:t>aspects</a:t>
            </a:r>
            <a:r>
              <a:rPr lang="cs-CZ" sz="2000" baseline="0" dirty="0" smtClean="0"/>
              <a:t> in %</a:t>
            </a:r>
            <a:br>
              <a:rPr lang="cs-CZ" sz="2000" baseline="0" dirty="0" smtClean="0"/>
            </a:br>
            <a:r>
              <a:rPr lang="cs-CZ" sz="2000" baseline="0" dirty="0" smtClean="0"/>
              <a:t>(</a:t>
            </a:r>
            <a:r>
              <a:rPr lang="cs-CZ" sz="2000" baseline="0" dirty="0" err="1" smtClean="0"/>
              <a:t>autumn</a:t>
            </a:r>
            <a:r>
              <a:rPr lang="cs-CZ" sz="2000" baseline="0" dirty="0" smtClean="0"/>
              <a:t> </a:t>
            </a:r>
            <a:r>
              <a:rPr lang="cs-CZ" sz="2000" baseline="0" dirty="0" smtClean="0"/>
              <a:t>2013, n=48)</a:t>
            </a:r>
            <a:endParaRPr lang="cs-CZ" sz="2000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List1!$P$20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List1!$O$21:$O$39</c:f>
              <c:strCache>
                <c:ptCount val="19"/>
                <c:pt idx="0">
                  <c:v>no personal contact with the teacher (autumn 2013)</c:v>
                </c:pt>
                <c:pt idx="1">
                  <c:v>no personal contact with the teacher (spring 2014)</c:v>
                </c:pt>
                <c:pt idx="2">
                  <c:v>online communication with the teacher (autumn 2013)</c:v>
                </c:pt>
                <c:pt idx="3">
                  <c:v>online communication with the teacher (spring 2014)</c:v>
                </c:pt>
                <c:pt idx="4">
                  <c:v>no personal contact with classmates (autumn 2013)</c:v>
                </c:pt>
                <c:pt idx="5">
                  <c:v>no personal contact with classmates (spring 2014)</c:v>
                </c:pt>
                <c:pt idx="6">
                  <c:v>online communication with classmates (autumn 2013)</c:v>
                </c:pt>
                <c:pt idx="7">
                  <c:v>online communication with classmates (spring 2014)</c:v>
                </c:pt>
                <c:pt idx="8">
                  <c:v>necessity to have PC (autumn 2013)</c:v>
                </c:pt>
                <c:pt idx="9">
                  <c:v>necessity to have PC (spring 2014)</c:v>
                </c:pt>
                <c:pt idx="10">
                  <c:v>only online study materials (autumn 2013)</c:v>
                </c:pt>
                <c:pt idx="11">
                  <c:v>only online study materials (spring 2014)</c:v>
                </c:pt>
                <c:pt idx="12">
                  <c:v>own study schedule (autumn 2013)</c:v>
                </c:pt>
                <c:pt idx="13">
                  <c:v>own study schedule (spring 2014)</c:v>
                </c:pt>
                <c:pt idx="14">
                  <c:v>anywhere learning (autumn 2013)</c:v>
                </c:pt>
                <c:pt idx="15">
                  <c:v>anywhere learning (spring 2014)</c:v>
                </c:pt>
                <c:pt idx="16">
                  <c:v>anytime learning (autumn 2013)</c:v>
                </c:pt>
                <c:pt idx="17">
                  <c:v>anytime learning (spring 2014)</c:v>
                </c:pt>
                <c:pt idx="18">
                  <c:v>permanent availability of materials (autumn 2013)</c:v>
                </c:pt>
              </c:strCache>
            </c:strRef>
          </c:cat>
          <c:val>
            <c:numRef>
              <c:f>List1!$P$21:$P$39</c:f>
              <c:numCache>
                <c:formatCode>General</c:formatCode>
                <c:ptCount val="19"/>
                <c:pt idx="0" formatCode="0.0">
                  <c:v>34.042553191489361</c:v>
                </c:pt>
                <c:pt idx="2" formatCode="0.0">
                  <c:v>34.210526315789473</c:v>
                </c:pt>
                <c:pt idx="4" formatCode="0.0">
                  <c:v>37.5</c:v>
                </c:pt>
                <c:pt idx="6" formatCode="0.0">
                  <c:v>51.063829787234027</c:v>
                </c:pt>
                <c:pt idx="8" formatCode="0.0">
                  <c:v>87.5</c:v>
                </c:pt>
                <c:pt idx="10" formatCode="0.0">
                  <c:v>87.5</c:v>
                </c:pt>
                <c:pt idx="12" formatCode="0.0">
                  <c:v>93.61702127659575</c:v>
                </c:pt>
                <c:pt idx="14" formatCode="0.0">
                  <c:v>93.75</c:v>
                </c:pt>
                <c:pt idx="16" formatCode="0.0">
                  <c:v>97.916666666666686</c:v>
                </c:pt>
                <c:pt idx="18" formatCode="0.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List1!$Q$20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List1!$O$21:$O$39</c:f>
              <c:strCache>
                <c:ptCount val="19"/>
                <c:pt idx="0">
                  <c:v>no personal contact with the teacher (autumn 2013)</c:v>
                </c:pt>
                <c:pt idx="1">
                  <c:v>no personal contact with the teacher (spring 2014)</c:v>
                </c:pt>
                <c:pt idx="2">
                  <c:v>online communication with the teacher (autumn 2013)</c:v>
                </c:pt>
                <c:pt idx="3">
                  <c:v>online communication with the teacher (spring 2014)</c:v>
                </c:pt>
                <c:pt idx="4">
                  <c:v>no personal contact with classmates (autumn 2013)</c:v>
                </c:pt>
                <c:pt idx="5">
                  <c:v>no personal contact with classmates (spring 2014)</c:v>
                </c:pt>
                <c:pt idx="6">
                  <c:v>online communication with classmates (autumn 2013)</c:v>
                </c:pt>
                <c:pt idx="7">
                  <c:v>online communication with classmates (spring 2014)</c:v>
                </c:pt>
                <c:pt idx="8">
                  <c:v>necessity to have PC (autumn 2013)</c:v>
                </c:pt>
                <c:pt idx="9">
                  <c:v>necessity to have PC (spring 2014)</c:v>
                </c:pt>
                <c:pt idx="10">
                  <c:v>only online study materials (autumn 2013)</c:v>
                </c:pt>
                <c:pt idx="11">
                  <c:v>only online study materials (spring 2014)</c:v>
                </c:pt>
                <c:pt idx="12">
                  <c:v>own study schedule (autumn 2013)</c:v>
                </c:pt>
                <c:pt idx="13">
                  <c:v>own study schedule (spring 2014)</c:v>
                </c:pt>
                <c:pt idx="14">
                  <c:v>anywhere learning (autumn 2013)</c:v>
                </c:pt>
                <c:pt idx="15">
                  <c:v>anywhere learning (spring 2014)</c:v>
                </c:pt>
                <c:pt idx="16">
                  <c:v>anytime learning (autumn 2013)</c:v>
                </c:pt>
                <c:pt idx="17">
                  <c:v>anytime learning (spring 2014)</c:v>
                </c:pt>
                <c:pt idx="18">
                  <c:v>permanent availability of materials (autumn 2013)</c:v>
                </c:pt>
              </c:strCache>
            </c:strRef>
          </c:cat>
          <c:val>
            <c:numRef>
              <c:f>List1!$Q$21:$Q$39</c:f>
              <c:numCache>
                <c:formatCode>General</c:formatCode>
                <c:ptCount val="19"/>
                <c:pt idx="0" formatCode="0.0">
                  <c:v>55.31914893617023</c:v>
                </c:pt>
                <c:pt idx="2" formatCode="0.0">
                  <c:v>47.368421052631554</c:v>
                </c:pt>
                <c:pt idx="4" formatCode="0.0">
                  <c:v>50</c:v>
                </c:pt>
                <c:pt idx="6" formatCode="0.0">
                  <c:v>40.425531914893611</c:v>
                </c:pt>
                <c:pt idx="8" formatCode="0.0">
                  <c:v>10.416666666666673</c:v>
                </c:pt>
                <c:pt idx="10" formatCode="0.0">
                  <c:v>8.3333333333333321</c:v>
                </c:pt>
                <c:pt idx="12" formatCode="0.0">
                  <c:v>4.2553191489361701</c:v>
                </c:pt>
                <c:pt idx="14" formatCode="0.0">
                  <c:v>6.25</c:v>
                </c:pt>
                <c:pt idx="16" formatCode="0.0">
                  <c:v>2.0833333333333339</c:v>
                </c:pt>
                <c:pt idx="18" formatCode="0.0">
                  <c:v>0</c:v>
                </c:pt>
              </c:numCache>
            </c:numRef>
          </c:val>
        </c:ser>
        <c:ser>
          <c:idx val="2"/>
          <c:order val="2"/>
          <c:tx>
            <c:strRef>
              <c:f>List1!$R$20</c:f>
              <c:strCache>
                <c:ptCount val="1"/>
                <c:pt idx="0">
                  <c:v>disatisfied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List1!$O$21:$O$39</c:f>
              <c:strCache>
                <c:ptCount val="19"/>
                <c:pt idx="0">
                  <c:v>no personal contact with the teacher (autumn 2013)</c:v>
                </c:pt>
                <c:pt idx="1">
                  <c:v>no personal contact with the teacher (spring 2014)</c:v>
                </c:pt>
                <c:pt idx="2">
                  <c:v>online communication with the teacher (autumn 2013)</c:v>
                </c:pt>
                <c:pt idx="3">
                  <c:v>online communication with the teacher (spring 2014)</c:v>
                </c:pt>
                <c:pt idx="4">
                  <c:v>no personal contact with classmates (autumn 2013)</c:v>
                </c:pt>
                <c:pt idx="5">
                  <c:v>no personal contact with classmates (spring 2014)</c:v>
                </c:pt>
                <c:pt idx="6">
                  <c:v>online communication with classmates (autumn 2013)</c:v>
                </c:pt>
                <c:pt idx="7">
                  <c:v>online communication with classmates (spring 2014)</c:v>
                </c:pt>
                <c:pt idx="8">
                  <c:v>necessity to have PC (autumn 2013)</c:v>
                </c:pt>
                <c:pt idx="9">
                  <c:v>necessity to have PC (spring 2014)</c:v>
                </c:pt>
                <c:pt idx="10">
                  <c:v>only online study materials (autumn 2013)</c:v>
                </c:pt>
                <c:pt idx="11">
                  <c:v>only online study materials (spring 2014)</c:v>
                </c:pt>
                <c:pt idx="12">
                  <c:v>own study schedule (autumn 2013)</c:v>
                </c:pt>
                <c:pt idx="13">
                  <c:v>own study schedule (spring 2014)</c:v>
                </c:pt>
                <c:pt idx="14">
                  <c:v>anywhere learning (autumn 2013)</c:v>
                </c:pt>
                <c:pt idx="15">
                  <c:v>anywhere learning (spring 2014)</c:v>
                </c:pt>
                <c:pt idx="16">
                  <c:v>anytime learning (autumn 2013)</c:v>
                </c:pt>
                <c:pt idx="17">
                  <c:v>anytime learning (spring 2014)</c:v>
                </c:pt>
                <c:pt idx="18">
                  <c:v>permanent availability of materials (autumn 2013)</c:v>
                </c:pt>
              </c:strCache>
            </c:strRef>
          </c:cat>
          <c:val>
            <c:numRef>
              <c:f>List1!$R$21:$R$39</c:f>
              <c:numCache>
                <c:formatCode>General</c:formatCode>
                <c:ptCount val="19"/>
                <c:pt idx="0" formatCode="0.0">
                  <c:v>10.638297872340422</c:v>
                </c:pt>
                <c:pt idx="2" formatCode="0.0">
                  <c:v>18.421052631578931</c:v>
                </c:pt>
                <c:pt idx="4" formatCode="0.0">
                  <c:v>12.5</c:v>
                </c:pt>
                <c:pt idx="6" formatCode="0.0">
                  <c:v>8.5106382978723438</c:v>
                </c:pt>
                <c:pt idx="8" formatCode="0.0">
                  <c:v>2.0833333333333339</c:v>
                </c:pt>
                <c:pt idx="10" formatCode="0.0">
                  <c:v>4.1666666666666661</c:v>
                </c:pt>
                <c:pt idx="12" formatCode="0.0">
                  <c:v>2.1276595744680842</c:v>
                </c:pt>
                <c:pt idx="14" formatCode="0.0">
                  <c:v>0</c:v>
                </c:pt>
                <c:pt idx="16" formatCode="0.0">
                  <c:v>0</c:v>
                </c:pt>
                <c:pt idx="18" formatCode="0.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4659672"/>
        <c:axId val="174660056"/>
      </c:barChart>
      <c:catAx>
        <c:axId val="174659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cs-CZ"/>
          </a:p>
        </c:txPr>
        <c:crossAx val="174660056"/>
        <c:crosses val="autoZero"/>
        <c:auto val="1"/>
        <c:lblAlgn val="ctr"/>
        <c:lblOffset val="100"/>
        <c:noMultiLvlLbl val="0"/>
      </c:catAx>
      <c:valAx>
        <c:axId val="1746600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cs-CZ"/>
          </a:p>
        </c:txPr>
        <c:crossAx val="174659672"/>
        <c:crosses val="autoZero"/>
        <c:crossBetween val="between"/>
        <c:majorUnit val="25"/>
        <c:minorUnit val="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accent4">
                  <a:lumMod val="10000"/>
                </a:schemeClr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 baseline="0">
          <a:solidFill>
            <a:schemeClr val="accent4">
              <a:lumMod val="10000"/>
            </a:schemeClr>
          </a:solidFill>
          <a:latin typeface="Tahoma" panose="020B0604030504040204" pitchFamily="34" charset="0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0.36613</cdr:x>
      <cdr:y>0.12776</cdr:y>
    </cdr:from>
    <cdr:to>
      <cdr:x>0.374</cdr:x>
      <cdr:y>0.73459</cdr:y>
    </cdr:to>
    <cdr:sp macro="" textlink="">
      <cdr:nvSpPr>
        <cdr:cNvPr id="2" name="Obdélník 1"/>
        <cdr:cNvSpPr/>
      </cdr:nvSpPr>
      <cdr:spPr bwMode="auto">
        <a:xfrm xmlns:a="http://schemas.openxmlformats.org/drawingml/2006/main">
          <a:off x="3347865" y="576064"/>
          <a:ext cx="72007" cy="2736304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38000"/>
          </a:srgbClr>
        </a:solidFill>
        <a:ln xmlns:a="http://schemas.openxmlformats.org/drawingml/2006/main" w="3175" cap="flat" cmpd="sng" algn="ctr">
          <a:solidFill>
            <a:srgbClr val="C00000">
              <a:alpha val="38000"/>
            </a:srgb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0.39763</cdr:x>
      <cdr:y>0.28146</cdr:y>
    </cdr:from>
    <cdr:to>
      <cdr:x>0.626</cdr:x>
      <cdr:y>0.39325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3635896" y="1269142"/>
          <a:ext cx="20882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400" dirty="0" smtClean="0"/>
            <a:t>E-LEARNING</a:t>
          </a:r>
          <a:endParaRPr lang="cs-CZ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DB84F01-2D05-41F7-8EE0-60B3124CE5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650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E20B20-A470-4A47-813F-43949B70C63D}" type="slidenum">
              <a:rPr lang="cs-CZ" altLang="cs-CZ" smtClean="0">
                <a:latin typeface="Arial" charset="0"/>
                <a:cs typeface="Arial" charset="0"/>
              </a:rPr>
              <a:pPr/>
              <a:t>1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01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8E0BB5-A3F3-44EC-A308-61D25FEC5992}" type="slidenum">
              <a:rPr lang="cs-CZ" altLang="cs-CZ" smtClean="0">
                <a:latin typeface="Arial" charset="0"/>
                <a:cs typeface="Arial" charset="0"/>
              </a:rPr>
              <a:pPr/>
              <a:t>11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17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1EF04-C6E9-4559-A13E-7C7667D74AF4}" type="slidenum">
              <a:rPr lang="cs-CZ" altLang="cs-CZ" smtClean="0">
                <a:latin typeface="Arial" charset="0"/>
                <a:cs typeface="Arial" charset="0"/>
              </a:rPr>
              <a:pPr/>
              <a:t>12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09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CA21C8-DD2D-47B7-A013-8C4BAD47BD92}" type="slidenum">
              <a:rPr lang="cs-CZ" altLang="cs-CZ" smtClean="0">
                <a:latin typeface="Arial" charset="0"/>
                <a:cs typeface="Arial" charset="0"/>
              </a:rPr>
              <a:pPr/>
              <a:t>13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68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AAAF84-8F78-4AEC-AFC3-0FC06646D680}" type="slidenum">
              <a:rPr lang="cs-CZ" altLang="cs-CZ" smtClean="0">
                <a:latin typeface="Arial" charset="0"/>
                <a:cs typeface="Arial" charset="0"/>
              </a:rPr>
              <a:pPr/>
              <a:t>14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5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9CD40E-8A13-4FBE-8C1A-E3DFCE35A3DA}" type="slidenum">
              <a:rPr lang="cs-CZ" altLang="cs-CZ" smtClean="0">
                <a:latin typeface="Arial" charset="0"/>
                <a:cs typeface="Arial" charset="0"/>
              </a:rPr>
              <a:pPr/>
              <a:t>15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84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4912CC-0147-4670-B498-03C294BF9D37}" type="slidenum">
              <a:rPr lang="cs-CZ" altLang="cs-CZ" smtClean="0">
                <a:latin typeface="Arial" charset="0"/>
                <a:cs typeface="Arial" charset="0"/>
              </a:rPr>
              <a:pPr/>
              <a:t>16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3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523BF8-16D7-4C21-A07E-92FCAABD78D4}" type="slidenum">
              <a:rPr lang="cs-CZ" altLang="cs-CZ" smtClean="0">
                <a:latin typeface="Arial" charset="0"/>
                <a:cs typeface="Arial" charset="0"/>
              </a:rPr>
              <a:pPr/>
              <a:t>3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4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963BFE-8A9A-4380-93F0-EE2CF6D2E482}" type="slidenum">
              <a:rPr lang="cs-CZ" altLang="cs-CZ" smtClean="0">
                <a:latin typeface="Arial" charset="0"/>
                <a:cs typeface="Arial" charset="0"/>
              </a:rPr>
              <a:pPr/>
              <a:t>4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4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6AC068-EFBD-497E-A809-8D35E1B9731F}" type="slidenum">
              <a:rPr lang="cs-CZ" altLang="cs-CZ" smtClean="0">
                <a:latin typeface="Arial" charset="0"/>
                <a:cs typeface="Arial" charset="0"/>
              </a:rPr>
              <a:pPr/>
              <a:t>5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29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223188-3591-4A2D-8786-6AD3B7CAF13F}" type="slidenum">
              <a:rPr lang="cs-CZ" altLang="cs-CZ" smtClean="0">
                <a:latin typeface="Arial" charset="0"/>
                <a:cs typeface="Arial" charset="0"/>
              </a:rPr>
              <a:pPr/>
              <a:t>6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E880EC-2B07-46E0-9C66-C7A298870676}" type="slidenum">
              <a:rPr lang="cs-CZ" altLang="cs-CZ" smtClean="0">
                <a:latin typeface="Arial" charset="0"/>
                <a:cs typeface="Arial" charset="0"/>
              </a:rPr>
              <a:pPr/>
              <a:t>7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1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2BB823-84CC-433B-AC81-EA363A77782D}" type="slidenum">
              <a:rPr lang="cs-CZ" altLang="cs-CZ" smtClean="0">
                <a:latin typeface="Arial" charset="0"/>
                <a:cs typeface="Arial" charset="0"/>
              </a:rPr>
              <a:pPr/>
              <a:t>8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16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3B2B35-B94C-49DD-8F8F-C0C9DAEB71C6}" type="slidenum">
              <a:rPr lang="cs-CZ" altLang="cs-CZ" smtClean="0">
                <a:latin typeface="Arial" charset="0"/>
                <a:cs typeface="Arial" charset="0"/>
              </a:rPr>
              <a:pPr/>
              <a:t>9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89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84941D-EEDB-4DFB-9A8E-41641F8B13C1}" type="slidenum">
              <a:rPr lang="cs-CZ" altLang="cs-CZ" smtClean="0">
                <a:latin typeface="Arial" charset="0"/>
                <a:cs typeface="Arial" charset="0"/>
              </a:rPr>
              <a:pPr/>
              <a:t>10</a:t>
            </a:fld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3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9144000" cy="1155700"/>
            <a:chOff x="204" y="482"/>
            <a:chExt cx="5760" cy="7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204" y="482"/>
              <a:ext cx="5760" cy="728"/>
            </a:xfrm>
            <a:prstGeom prst="rect">
              <a:avLst/>
            </a:prstGeom>
            <a:solidFill>
              <a:srgbClr val="39568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anose="020B0604020202020204" pitchFamily="34" charset="0"/>
                <a:cs typeface="+mn-cs"/>
              </a:endParaRPr>
            </a:p>
          </p:txBody>
        </p:sp>
        <p:grpSp>
          <p:nvGrpSpPr>
            <p:cNvPr id="6" name="Group 9"/>
            <p:cNvGrpSpPr>
              <a:grpSpLocks/>
            </p:cNvGrpSpPr>
            <p:nvPr userDrawn="1"/>
          </p:nvGrpSpPr>
          <p:grpSpPr bwMode="auto">
            <a:xfrm>
              <a:off x="308" y="582"/>
              <a:ext cx="534" cy="554"/>
              <a:chOff x="159" y="396"/>
              <a:chExt cx="534" cy="554"/>
            </a:xfrm>
          </p:grpSpPr>
          <p:sp>
            <p:nvSpPr>
              <p:cNvPr id="7" name="Rectangle 10"/>
              <p:cNvSpPr>
                <a:spLocks noChangeArrowheads="1"/>
              </p:cNvSpPr>
              <p:nvPr userDrawn="1"/>
            </p:nvSpPr>
            <p:spPr bwMode="auto">
              <a:xfrm>
                <a:off x="159" y="396"/>
                <a:ext cx="534" cy="53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panose="020B0604020202020204" pitchFamily="34" charset="0"/>
                  <a:cs typeface="+mn-cs"/>
                </a:endParaRPr>
              </a:p>
            </p:txBody>
          </p:sp>
          <p:pic>
            <p:nvPicPr>
              <p:cNvPr id="8" name="Picture 11" descr="newlogo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5" y="405"/>
                <a:ext cx="518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1158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cs-CZ" altLang="cs-CZ" sz="3200" b="1">
                <a:solidFill>
                  <a:srgbClr val="E1BF62"/>
                </a:solidFill>
                <a:latin typeface="Arial" panose="020B0604020202020204" pitchFamily="34" charset="0"/>
                <a:cs typeface="+mn-cs"/>
              </a:rPr>
              <a:t>Knihovna univerzitního kampusu</a:t>
            </a:r>
          </a:p>
        </p:txBody>
      </p:sp>
      <p:sp>
        <p:nvSpPr>
          <p:cNvPr id="481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 b="1">
                <a:solidFill>
                  <a:srgbClr val="395686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5E1FF48-1DB7-4A69-851C-F9FC92D8E7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715E-8C62-4782-AF54-D1DE760D35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3713" y="157163"/>
            <a:ext cx="1998662" cy="59420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42963" y="157163"/>
            <a:ext cx="5848350" cy="59420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E86F3-3D86-4295-BF08-881E603490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4275" y="157163"/>
            <a:ext cx="7502525" cy="846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42963" y="1676400"/>
            <a:ext cx="3922712" cy="44227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676400"/>
            <a:ext cx="3924300" cy="44227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C4A88-1386-44D3-A555-1DD177B9ED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BEB5-A4F6-4C46-A919-C49370DF34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3C80-9C0A-4EC5-BE39-9599EA07BE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42963" y="1676400"/>
            <a:ext cx="3922712" cy="44227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676400"/>
            <a:ext cx="3924300" cy="44227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F14B3-73CF-4342-85A0-51E72DE8AE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A020-A3E5-4C78-AC2B-FD8B0F5276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63AB-E689-450B-B29E-93869FA387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FF47-67DB-4B89-8589-27A593BAD3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D448-D1F8-4964-AAB4-A7629FD2C7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44A65-B860-4D6D-91A9-58FA2A7D19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42963" y="1676400"/>
            <a:ext cx="7999412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245225"/>
            <a:ext cx="16906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AA67E3C-0281-4279-B883-AA47BF0AC5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144000" cy="1155700"/>
            <a:chOff x="204" y="482"/>
            <a:chExt cx="5760" cy="728"/>
          </a:xfrm>
        </p:grpSpPr>
        <p:sp>
          <p:nvSpPr>
            <p:cNvPr id="47111" name="Rectangle 7"/>
            <p:cNvSpPr>
              <a:spLocks noChangeArrowheads="1"/>
            </p:cNvSpPr>
            <p:nvPr userDrawn="1"/>
          </p:nvSpPr>
          <p:spPr bwMode="auto">
            <a:xfrm>
              <a:off x="204" y="482"/>
              <a:ext cx="5760" cy="728"/>
            </a:xfrm>
            <a:prstGeom prst="rect">
              <a:avLst/>
            </a:prstGeom>
            <a:solidFill>
              <a:srgbClr val="39568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anose="020B0604020202020204" pitchFamily="34" charset="0"/>
                <a:cs typeface="+mn-cs"/>
              </a:endParaRPr>
            </a:p>
          </p:txBody>
        </p:sp>
        <p:grpSp>
          <p:nvGrpSpPr>
            <p:cNvPr id="1033" name="Group 8"/>
            <p:cNvGrpSpPr>
              <a:grpSpLocks/>
            </p:cNvGrpSpPr>
            <p:nvPr userDrawn="1"/>
          </p:nvGrpSpPr>
          <p:grpSpPr bwMode="auto">
            <a:xfrm>
              <a:off x="308" y="582"/>
              <a:ext cx="534" cy="554"/>
              <a:chOff x="159" y="396"/>
              <a:chExt cx="534" cy="554"/>
            </a:xfrm>
          </p:grpSpPr>
          <p:sp>
            <p:nvSpPr>
              <p:cNvPr id="47113" name="Rectangle 9"/>
              <p:cNvSpPr>
                <a:spLocks noChangeArrowheads="1"/>
              </p:cNvSpPr>
              <p:nvPr userDrawn="1"/>
            </p:nvSpPr>
            <p:spPr bwMode="auto">
              <a:xfrm>
                <a:off x="159" y="396"/>
                <a:ext cx="534" cy="53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panose="020B0604020202020204" pitchFamily="34" charset="0"/>
                  <a:cs typeface="+mn-cs"/>
                </a:endParaRPr>
              </a:p>
            </p:txBody>
          </p:sp>
          <p:pic>
            <p:nvPicPr>
              <p:cNvPr id="1035" name="Picture 10" descr="newlogo"/>
              <p:cNvPicPr>
                <a:picLocks noChangeAspect="1" noChangeArrowheads="1"/>
              </p:cNvPicPr>
              <p:nvPr userDrawn="1"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65" y="405"/>
                <a:ext cx="518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84275" y="157163"/>
            <a:ext cx="75025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1BF6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BF62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BF62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BF62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BF62"/>
          </a:solidFill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1BF62"/>
          </a:solidFill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1BF62"/>
          </a:solidFill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1BF62"/>
          </a:solidFill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1BF6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3"/>
          <a:srcRect b="6329"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Rot="1" noChangeArrowheads="1"/>
          </p:cNvSpPr>
          <p:nvPr/>
        </p:nvSpPr>
        <p:spPr bwMode="auto">
          <a:xfrm>
            <a:off x="250825" y="1916113"/>
            <a:ext cx="8642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None/>
              <a:defRPr/>
            </a:pPr>
            <a:r>
              <a:rPr lang="cs-CZ" altLang="cs-CZ" sz="5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E-learning</a:t>
            </a:r>
            <a:r>
              <a:rPr lang="cs-CZ" altLang="cs-CZ" sz="5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course</a:t>
            </a:r>
            <a:r>
              <a:rPr lang="cs-CZ" altLang="cs-CZ" sz="5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cs-CZ" altLang="cs-CZ" sz="5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cs-CZ" altLang="cs-CZ" sz="5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vsiv021 </a:t>
            </a:r>
            <a:r>
              <a:rPr lang="cs-CZ" altLang="cs-CZ" sz="5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Information literacy</a:t>
            </a:r>
            <a:r>
              <a:rPr lang="cs-CZ" altLang="cs-CZ" sz="5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:</a:t>
            </a:r>
            <a:br>
              <a:rPr lang="cs-CZ" altLang="cs-CZ" sz="5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cs-CZ" altLang="cs-CZ" sz="5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best practices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altLang="cs-CZ" sz="15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cs-CZ" altLang="cs-CZ" sz="15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cs-CZ" altLang="cs-CZ" sz="15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cs-CZ" altLang="cs-CZ" sz="15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cs-CZ" altLang="cs-CZ" sz="15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endParaRPr lang="cs-CZ" altLang="cs-CZ" sz="150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altLang="cs-CZ" sz="3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Jiří Kratochvíl</a:t>
            </a:r>
            <a:endParaRPr lang="cs-CZ" altLang="cs-CZ" sz="300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altLang="cs-CZ" sz="3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kratec@ukb.muni.cz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altLang="cs-CZ" sz="3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549 49 3710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4200" smtClean="0"/>
              <a:t>Best practice: syllabi topics</a:t>
            </a:r>
          </a:p>
        </p:txBody>
      </p:sp>
      <p:sp>
        <p:nvSpPr>
          <p:cNvPr id="32770" name="Rectangle 4"/>
          <p:cNvSpPr>
            <a:spLocks noRot="1" noChangeArrowheads="1"/>
          </p:cNvSpPr>
          <p:nvPr/>
        </p:nvSpPr>
        <p:spPr bwMode="auto">
          <a:xfrm>
            <a:off x="842963" y="1676400"/>
            <a:ext cx="80502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links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cs-CZ" altLang="cs-CZ" sz="2800">
                <a:solidFill>
                  <a:srgbClr val="000000"/>
                </a:solidFill>
              </a:rPr>
              <a:t>on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cs-CZ" altLang="cs-CZ" sz="2800">
                <a:solidFill>
                  <a:srgbClr val="000000"/>
                </a:solidFill>
              </a:rPr>
              <a:t>tasks assignment and homework vaults</a:t>
            </a: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2771" name="Picture 5" descr="osnova_detail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03538"/>
            <a:ext cx="9144000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4275" y="157163"/>
            <a:ext cx="7959725" cy="846137"/>
          </a:xfrm>
        </p:spPr>
        <p:txBody>
          <a:bodyPr/>
          <a:lstStyle/>
          <a:p>
            <a:pPr algn="l" eaLnBrk="1" hangingPunct="1"/>
            <a:r>
              <a:rPr lang="cs-CZ" altLang="cs-CZ" sz="4200" smtClean="0"/>
              <a:t>Best practice: study materials</a:t>
            </a:r>
          </a:p>
        </p:txBody>
      </p:sp>
      <p:sp>
        <p:nvSpPr>
          <p:cNvPr id="34818" name="Rectangle 3"/>
          <p:cNvSpPr>
            <a:spLocks noRot="1" noChangeArrowheads="1"/>
          </p:cNvSpPr>
          <p:nvPr/>
        </p:nvSpPr>
        <p:spPr bwMode="auto">
          <a:xfrm>
            <a:off x="842963" y="1676400"/>
            <a:ext cx="80502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various types of study materials</a:t>
            </a: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05038"/>
            <a:ext cx="3816350" cy="2781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213100"/>
            <a:ext cx="2492375" cy="3527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2205038"/>
            <a:ext cx="3529013" cy="3181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organizacni_inf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25538"/>
            <a:ext cx="7200900" cy="5665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4200" smtClean="0"/>
              <a:t>Best practice: course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" y="1225550"/>
            <a:ext cx="3897313" cy="5516563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20480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25" y="1225550"/>
            <a:ext cx="3897313" cy="5516563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20481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38" y="1227138"/>
            <a:ext cx="3897312" cy="5516562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20481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425" y="1225550"/>
            <a:ext cx="3897313" cy="5516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4200" smtClean="0"/>
              <a:t>Best practice: course rules</a:t>
            </a:r>
          </a:p>
        </p:txBody>
      </p:sp>
      <p:sp>
        <p:nvSpPr>
          <p:cNvPr id="38918" name="Rectangle 559"/>
          <p:cNvSpPr>
            <a:spLocks noRot="1" noChangeArrowheads="1"/>
          </p:cNvSpPr>
          <p:nvPr/>
        </p:nvSpPr>
        <p:spPr bwMode="auto">
          <a:xfrm>
            <a:off x="4284663" y="1676400"/>
            <a:ext cx="460851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working with the interactive syllabi</a:t>
            </a: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810" name="Rectangle 559"/>
          <p:cNvSpPr>
            <a:spLocks noRot="1" noChangeArrowheads="1"/>
          </p:cNvSpPr>
          <p:nvPr/>
        </p:nvSpPr>
        <p:spPr bwMode="auto">
          <a:xfrm>
            <a:off x="4284663" y="2828925"/>
            <a:ext cx="460851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using discussion forum</a:t>
            </a: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812" name="Rectangle 559"/>
          <p:cNvSpPr>
            <a:spLocks noRot="1" noChangeArrowheads="1"/>
          </p:cNvSpPr>
          <p:nvPr/>
        </p:nvSpPr>
        <p:spPr bwMode="auto">
          <a:xfrm>
            <a:off x="4284663" y="3644900"/>
            <a:ext cx="460851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how to show notepads</a:t>
            </a: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814" name="Rectangle 559"/>
          <p:cNvSpPr>
            <a:spLocks noRot="1" noChangeArrowheads="1"/>
          </p:cNvSpPr>
          <p:nvPr/>
        </p:nvSpPr>
        <p:spPr bwMode="auto">
          <a:xfrm>
            <a:off x="4284663" y="4652963"/>
            <a:ext cx="4608512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a list of tasks and their difficulty</a:t>
            </a: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0" grpId="0"/>
      <p:bldP spid="204812" grpId="0"/>
      <p:bldP spid="2048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205038"/>
            <a:ext cx="3205162" cy="4537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21191" name="Rectangle 7"/>
          <p:cNvSpPr>
            <a:spLocks noRot="1" noChangeArrowheads="1"/>
          </p:cNvSpPr>
          <p:nvPr/>
        </p:nvSpPr>
        <p:spPr bwMode="auto">
          <a:xfrm>
            <a:off x="842963" y="1700213"/>
            <a:ext cx="8050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quickly evaluation of tasks</a:t>
            </a: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1192" name="Rectangle 8"/>
          <p:cNvSpPr>
            <a:spLocks noRot="1" noChangeArrowheads="1"/>
          </p:cNvSpPr>
          <p:nvPr/>
        </p:nvSpPr>
        <p:spPr bwMode="auto">
          <a:xfrm>
            <a:off x="842963" y="1700213"/>
            <a:ext cx="8050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individual approach to </a:t>
            </a:r>
            <a:r>
              <a:rPr lang="cs-CZ" altLang="cs-CZ" sz="2800">
                <a:solidFill>
                  <a:srgbClr val="000000"/>
                </a:solidFill>
              </a:rPr>
              <a:t>a 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student</a:t>
            </a:r>
          </a:p>
        </p:txBody>
      </p:sp>
      <p:sp>
        <p:nvSpPr>
          <p:cNvPr id="221190" name="Rectangle 6"/>
          <p:cNvSpPr>
            <a:spLocks noRot="1" noChangeArrowheads="1"/>
          </p:cNvSpPr>
          <p:nvPr/>
        </p:nvSpPr>
        <p:spPr bwMode="auto">
          <a:xfrm>
            <a:off x="842963" y="1700213"/>
            <a:ext cx="8050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specifications of task submission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cs-CZ" altLang="cs-CZ" sz="2800">
                <a:solidFill>
                  <a:srgbClr val="000000"/>
                </a:solidFill>
              </a:rPr>
              <a:t>e.g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. PrtScr)</a:t>
            </a: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4200" smtClean="0"/>
              <a:t>Best practice: tasks</a:t>
            </a:r>
          </a:p>
        </p:txBody>
      </p:sp>
      <p:pic>
        <p:nvPicPr>
          <p:cNvPr id="30728" name="Picture 3" descr="06_med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205038"/>
            <a:ext cx="7056437" cy="4540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30" name="Picture 10" descr="bouc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2278063"/>
            <a:ext cx="4465637" cy="1739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31" name="Picture 11" descr="michalciko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5338" y="2276475"/>
            <a:ext cx="4465637" cy="290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32" name="Picture 12" descr="stast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149725"/>
            <a:ext cx="4465637" cy="162242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0" y="6597650"/>
            <a:ext cx="457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>
                <a:solidFill>
                  <a:srgbClr val="000000"/>
                </a:solidFill>
              </a:rPr>
              <a:t>Note</a:t>
            </a:r>
            <a:r>
              <a:rPr lang="cs-CZ" altLang="cs-CZ" sz="1200">
                <a:solidFill>
                  <a:srgbClr val="000000"/>
                </a:solidFill>
                <a:latin typeface="Tahoma" pitchFamily="34" charset="0"/>
              </a:rPr>
              <a:t>.: </a:t>
            </a:r>
            <a:r>
              <a:rPr lang="cs-CZ" altLang="cs-CZ" sz="1200">
                <a:solidFill>
                  <a:srgbClr val="000000"/>
                </a:solidFill>
              </a:rPr>
              <a:t>Screens are used with students‘ written agreement</a:t>
            </a:r>
            <a:r>
              <a:rPr lang="cs-CZ" altLang="cs-CZ" sz="1200">
                <a:solidFill>
                  <a:srgbClr val="00000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221189" name="Rectangle 5"/>
          <p:cNvSpPr>
            <a:spLocks noRot="1" noChangeArrowheads="1"/>
          </p:cNvSpPr>
          <p:nvPr/>
        </p:nvSpPr>
        <p:spPr bwMode="auto">
          <a:xfrm>
            <a:off x="827088" y="1700213"/>
            <a:ext cx="8050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minor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cs-CZ" altLang="cs-CZ" sz="2800">
                <a:solidFill>
                  <a:srgbClr val="000000"/>
                </a:solidFill>
              </a:rPr>
              <a:t>tasks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cs-CZ" altLang="cs-CZ" sz="2800">
                <a:solidFill>
                  <a:srgbClr val="000000"/>
                </a:solidFill>
              </a:rPr>
              <a:t>e.g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cs-CZ" altLang="cs-CZ" sz="2800">
                <a:solidFill>
                  <a:srgbClr val="000000"/>
                </a:solidFill>
              </a:rPr>
              <a:t>linking service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221188" name="Rectangle 4"/>
          <p:cNvSpPr>
            <a:spLocks noRot="1" noChangeArrowheads="1"/>
          </p:cNvSpPr>
          <p:nvPr/>
        </p:nvSpPr>
        <p:spPr bwMode="auto">
          <a:xfrm>
            <a:off x="842963" y="1700213"/>
            <a:ext cx="8050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m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otiva</a:t>
            </a:r>
            <a:r>
              <a:rPr lang="cs-CZ" altLang="cs-CZ" sz="2800">
                <a:solidFill>
                  <a:srgbClr val="000000"/>
                </a:solidFill>
              </a:rPr>
              <a:t>ting by weekly tasks</a:t>
            </a:r>
          </a:p>
        </p:txBody>
      </p:sp>
      <p:pic>
        <p:nvPicPr>
          <p:cNvPr id="47118" name="Picture 14" descr="krasn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05338" y="5268913"/>
            <a:ext cx="4465637" cy="11128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9"/>
          <a:srcRect t="6186"/>
          <a:stretch>
            <a:fillRect/>
          </a:stretch>
        </p:blipFill>
        <p:spPr bwMode="auto">
          <a:xfrm>
            <a:off x="2843213" y="2276475"/>
            <a:ext cx="3284537" cy="4365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1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1" grpId="0" build="p"/>
      <p:bldP spid="221191" grpId="1" build="allAtOnce"/>
      <p:bldP spid="221192" grpId="0" build="p"/>
      <p:bldP spid="221190" grpId="0" build="p"/>
      <p:bldP spid="221190" grpId="1" build="allAtOnce"/>
      <p:bldP spid="30733" grpId="0"/>
      <p:bldP spid="221189" grpId="0" build="p"/>
      <p:bldP spid="221189" grpId="1" build="allAtOnce"/>
      <p:bldP spid="22118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3600" smtClean="0"/>
              <a:t>Evaluation: did they learn anything?</a:t>
            </a:r>
          </a:p>
        </p:txBody>
      </p:sp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496294"/>
              </p:ext>
            </p:extLst>
          </p:nvPr>
        </p:nvGraphicFramePr>
        <p:xfrm>
          <a:off x="6350" y="119040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3000" smtClean="0"/>
              <a:t>Evaluation: satisfaction with e-learning</a:t>
            </a:r>
            <a:r>
              <a:rPr lang="cs-CZ" altLang="cs-CZ" sz="4200" smtClean="0"/>
              <a:t>?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905098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mtClean="0"/>
              <a:t>EXPERIENCES</a:t>
            </a:r>
            <a:endParaRPr lang="cs-CZ" altLang="cs-CZ" sz="3400" smtClean="0"/>
          </a:p>
        </p:txBody>
      </p:sp>
      <p:graphicFrame>
        <p:nvGraphicFramePr>
          <p:cNvPr id="142339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3121976"/>
              </p:ext>
            </p:extLst>
          </p:nvPr>
        </p:nvGraphicFramePr>
        <p:xfrm>
          <a:off x="107950" y="1298573"/>
          <a:ext cx="8953817" cy="537078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tblPr>
              <a:tblGrid>
                <a:gridCol w="4067175"/>
                <a:gridCol w="208280"/>
                <a:gridCol w="4678362"/>
              </a:tblGrid>
              <a:tr h="6415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DISADVANTAGES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Difficult preparing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More time for course innovation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More students fail the course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More students can study the course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Lower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motivation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of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students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b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for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selfstudying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Time flexibility for teachers and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Necessity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of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being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familiar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with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applications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of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MU 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Ideas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to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enhance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e-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learning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applications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9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Time-consuming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and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methodically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difficult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preparing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of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study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materials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Unlimited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availability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of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study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materials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for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students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Loss of the F2F contact with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Mass communication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Possibility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to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effective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directing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of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taught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topics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8" descr="06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5"/>
          <p:cNvSpPr>
            <a:spLocks noRot="1" noChangeArrowheads="1"/>
          </p:cNvSpPr>
          <p:nvPr/>
        </p:nvSpPr>
        <p:spPr bwMode="auto">
          <a:xfrm>
            <a:off x="250825" y="1412875"/>
            <a:ext cx="8642350" cy="4464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marL="1235075" indent="-22860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endParaRPr lang="cs-CZ" altLang="cs-CZ" sz="5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sz="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THANK YOU</a:t>
            </a:r>
            <a:br>
              <a:rPr lang="cs-CZ" altLang="cs-CZ" sz="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cs-CZ" altLang="cs-CZ" sz="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200" smtClean="0"/>
              <a:t>Conditions at the MU</a:t>
            </a:r>
          </a:p>
        </p:txBody>
      </p:sp>
      <p:sp>
        <p:nvSpPr>
          <p:cNvPr id="1741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676400"/>
            <a:ext cx="8302625" cy="4921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T</a:t>
            </a:r>
            <a:r>
              <a:rPr lang="en-US" altLang="cs-CZ" sz="2500" smtClean="0"/>
              <a:t>he M</a:t>
            </a:r>
            <a:r>
              <a:rPr lang="cs-CZ" altLang="cs-CZ" sz="2500" smtClean="0"/>
              <a:t>U</a:t>
            </a:r>
            <a:r>
              <a:rPr lang="en-US" altLang="cs-CZ" sz="2500" smtClean="0"/>
              <a:t> Information </a:t>
            </a:r>
            <a:r>
              <a:rPr lang="cs-CZ" altLang="cs-CZ" sz="2500" smtClean="0"/>
              <a:t>S</a:t>
            </a:r>
            <a:r>
              <a:rPr lang="en-US" altLang="cs-CZ" sz="2500" smtClean="0"/>
              <a:t>ystem </a:t>
            </a:r>
            <a:r>
              <a:rPr lang="cs-CZ" altLang="cs-CZ" sz="2500" smtClean="0"/>
              <a:t>(</a:t>
            </a:r>
            <a:r>
              <a:rPr lang="en-US" altLang="cs-CZ" sz="2500" smtClean="0"/>
              <a:t>www.is.muni.cz</a:t>
            </a:r>
            <a:r>
              <a:rPr lang="cs-CZ" altLang="cs-CZ" sz="2500" smtClean="0"/>
              <a:t>) includes e-learning modules based on the Moodle system</a:t>
            </a:r>
            <a:endParaRPr lang="en-US" altLang="cs-CZ" sz="2500" smtClean="0"/>
          </a:p>
          <a:p>
            <a:pPr eaLnBrk="1" hangingPunct="1">
              <a:lnSpc>
                <a:spcPct val="80000"/>
              </a:lnSpc>
            </a:pPr>
            <a:endParaRPr lang="en-US" altLang="cs-CZ" sz="25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The MU </a:t>
            </a:r>
            <a:r>
              <a:rPr lang="en-US" altLang="cs-CZ" sz="2500" smtClean="0"/>
              <a:t>Information </a:t>
            </a:r>
            <a:r>
              <a:rPr lang="cs-CZ" altLang="cs-CZ" sz="2500" smtClean="0"/>
              <a:t>S</a:t>
            </a:r>
            <a:r>
              <a:rPr lang="en-US" altLang="cs-CZ" sz="2500" smtClean="0"/>
              <a:t>ystem is directly connected to all teacher</a:t>
            </a:r>
            <a:r>
              <a:rPr lang="cs-CZ" altLang="cs-CZ" sz="2500" smtClean="0"/>
              <a:t> a</a:t>
            </a:r>
            <a:r>
              <a:rPr lang="en-US" altLang="cs-CZ" sz="2500" smtClean="0"/>
              <a:t>nd student administrative applications</a:t>
            </a:r>
          </a:p>
          <a:p>
            <a:pPr eaLnBrk="1" hangingPunct="1">
              <a:lnSpc>
                <a:spcPct val="80000"/>
              </a:lnSpc>
            </a:pPr>
            <a:endParaRPr lang="en-US" altLang="cs-CZ" sz="250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2500" smtClean="0"/>
              <a:t>Masaryk University offers full free support of preparing</a:t>
            </a:r>
            <a:br>
              <a:rPr lang="en-US" altLang="cs-CZ" sz="2500" smtClean="0"/>
            </a:br>
            <a:r>
              <a:rPr lang="en-US" altLang="cs-CZ" sz="2500" smtClean="0"/>
              <a:t>e-learning course</a:t>
            </a:r>
            <a:r>
              <a:rPr lang="cs-CZ" altLang="cs-CZ" sz="2500" smtClean="0"/>
              <a:t>s</a:t>
            </a:r>
            <a:r>
              <a:rPr lang="en-US" altLang="cs-CZ" sz="2500" smtClean="0"/>
              <a:t> – creation of study materials, help</a:t>
            </a:r>
            <a:br>
              <a:rPr lang="en-US" altLang="cs-CZ" sz="2500" smtClean="0"/>
            </a:br>
            <a:r>
              <a:rPr lang="en-US" altLang="cs-CZ" sz="2500" smtClean="0"/>
              <a:t>with using all application</a:t>
            </a:r>
            <a:r>
              <a:rPr lang="cs-CZ" altLang="cs-CZ" sz="2500" smtClean="0"/>
              <a:t>s</a:t>
            </a:r>
            <a:r>
              <a:rPr lang="en-US" altLang="cs-CZ" sz="2500" smtClean="0"/>
              <a:t>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4200" smtClean="0"/>
              <a:t>Why the course exists?</a:t>
            </a:r>
          </a:p>
        </p:txBody>
      </p:sp>
      <p:sp>
        <p:nvSpPr>
          <p:cNvPr id="18434" name="Rectangle 1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27088" y="1676400"/>
            <a:ext cx="8208962" cy="6000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The need of developing medical students‘ information literacy skills:</a:t>
            </a:r>
          </a:p>
        </p:txBody>
      </p:sp>
      <p:sp>
        <p:nvSpPr>
          <p:cNvPr id="18435" name="Rectangle 14"/>
          <p:cNvSpPr>
            <a:spLocks noRot="1" noChangeArrowheads="1"/>
          </p:cNvSpPr>
          <p:nvPr/>
        </p:nvSpPr>
        <p:spPr bwMode="auto">
          <a:xfrm>
            <a:off x="1476375" y="2468563"/>
            <a:ext cx="691197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Tahoma" pitchFamily="34" charset="0"/>
              </a:rPr>
              <a:t>Searching scientific informations</a:t>
            </a: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Tahoma" pitchFamily="34" charset="0"/>
              </a:rPr>
              <a:t>Evaluatin of information sources</a:t>
            </a: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Tahoma" pitchFamily="34" charset="0"/>
              </a:rPr>
              <a:t>Scientific writing</a:t>
            </a: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Tahoma" pitchFamily="34" charset="0"/>
              </a:rPr>
              <a:t>Citing</a:t>
            </a:r>
          </a:p>
        </p:txBody>
      </p:sp>
      <p:sp>
        <p:nvSpPr>
          <p:cNvPr id="151567" name="Rectangle 15"/>
          <p:cNvSpPr>
            <a:spLocks noRot="1" noChangeArrowheads="1"/>
          </p:cNvSpPr>
          <p:nvPr/>
        </p:nvSpPr>
        <p:spPr bwMode="auto">
          <a:xfrm>
            <a:off x="827088" y="4413250"/>
            <a:ext cx="7978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400">
                <a:solidFill>
                  <a:srgbClr val="000000"/>
                </a:solidFill>
                <a:latin typeface="Tahoma" pitchFamily="34" charset="0"/>
              </a:rPr>
              <a:t>Spring 2008 – face-to-face</a:t>
            </a:r>
            <a:br>
              <a:rPr lang="cs-CZ" altLang="cs-CZ" sz="2400">
                <a:solidFill>
                  <a:srgbClr val="000000"/>
                </a:solidFill>
                <a:latin typeface="Tahoma" pitchFamily="34" charset="0"/>
              </a:rPr>
            </a:br>
            <a:r>
              <a:rPr lang="cs-CZ" altLang="cs-CZ" sz="2400">
                <a:solidFill>
                  <a:srgbClr val="000000"/>
                </a:solidFill>
                <a:latin typeface="Tahoma" pitchFamily="34" charset="0"/>
              </a:rPr>
              <a:t>From autumn 2008 – e-learning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4200" smtClean="0"/>
              <a:t>Why e-learning?</a:t>
            </a:r>
          </a:p>
        </p:txBody>
      </p:sp>
      <p:sp>
        <p:nvSpPr>
          <p:cNvPr id="20482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42963" y="1676400"/>
            <a:ext cx="8050212" cy="600075"/>
          </a:xfrm>
        </p:spPr>
        <p:txBody>
          <a:bodyPr/>
          <a:lstStyle/>
          <a:p>
            <a:pPr marL="609600" indent="-609600" eaLnBrk="1" hangingPunct="1"/>
            <a:r>
              <a:rPr lang="cs-CZ" altLang="cs-CZ" sz="2800" smtClean="0"/>
              <a:t>To increase a number of course graduates</a:t>
            </a:r>
          </a:p>
          <a:p>
            <a:pPr marL="609600" indent="-609600" eaLnBrk="1" hangingPunct="1"/>
            <a:endParaRPr lang="cs-CZ" altLang="cs-CZ" sz="2800" smtClean="0"/>
          </a:p>
          <a:p>
            <a:pPr marL="609600" indent="-609600" eaLnBrk="1" hangingPunct="1"/>
            <a:endParaRPr lang="cs-CZ" altLang="cs-CZ" sz="2800" smtClean="0"/>
          </a:p>
          <a:p>
            <a:pPr marL="609600" indent="-609600" eaLnBrk="1" hangingPunct="1"/>
            <a:endParaRPr lang="cs-CZ" altLang="cs-CZ" sz="280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1619250" y="3644900"/>
            <a:ext cx="792163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500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</a:rPr>
              <a:t>F2F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052654"/>
              </p:ext>
            </p:extLst>
          </p:nvPr>
        </p:nvGraphicFramePr>
        <p:xfrm>
          <a:off x="6350" y="2342530"/>
          <a:ext cx="914400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4200" smtClean="0"/>
              <a:t>Why e-learning?</a:t>
            </a:r>
          </a:p>
        </p:txBody>
      </p:sp>
      <p:sp>
        <p:nvSpPr>
          <p:cNvPr id="22530" name="Rectangle 5"/>
          <p:cNvSpPr>
            <a:spLocks noRot="1" noChangeArrowheads="1"/>
          </p:cNvSpPr>
          <p:nvPr/>
        </p:nvSpPr>
        <p:spPr bwMode="auto">
          <a:xfrm>
            <a:off x="842963" y="1676400"/>
            <a:ext cx="80502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Time and Space Flexibility</a:t>
            </a: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1403648" y="3093914"/>
          <a:ext cx="6408712" cy="3759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Rectangle 5"/>
          <p:cNvSpPr>
            <a:spLocks noRot="1" noChangeArrowheads="1"/>
          </p:cNvSpPr>
          <p:nvPr/>
        </p:nvSpPr>
        <p:spPr bwMode="auto">
          <a:xfrm>
            <a:off x="1209675" y="2349500"/>
            <a:ext cx="6696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0000"/>
              </a:buClr>
            </a:pPr>
            <a:r>
              <a:rPr lang="cs-CZ" altLang="cs-CZ" sz="1700">
                <a:solidFill>
                  <a:srgbClr val="000000"/>
                </a:solidFill>
                <a:latin typeface="Tahoma" pitchFamily="34" charset="0"/>
              </a:rPr>
              <a:t>The number of opening study materials</a:t>
            </a:r>
          </a:p>
          <a:p>
            <a:pPr algn="ctr">
              <a:spcBef>
                <a:spcPct val="20000"/>
              </a:spcBef>
              <a:buClr>
                <a:srgbClr val="000000"/>
              </a:buClr>
            </a:pPr>
            <a:r>
              <a:rPr lang="cs-CZ" altLang="cs-CZ" sz="1700">
                <a:solidFill>
                  <a:srgbClr val="000000"/>
                </a:solidFill>
                <a:latin typeface="Tahoma" pitchFamily="34" charset="0"/>
              </a:rPr>
              <a:t>during a week in a specific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4200" smtClean="0"/>
              <a:t>Why e-learning?</a:t>
            </a:r>
          </a:p>
        </p:txBody>
      </p:sp>
      <p:graphicFrame>
        <p:nvGraphicFramePr>
          <p:cNvPr id="113739" name="Group 75"/>
          <p:cNvGraphicFramePr>
            <a:graphicFrameLocks noGrp="1"/>
          </p:cNvGraphicFramePr>
          <p:nvPr>
            <p:ph sz="half" idx="4294967295"/>
          </p:nvPr>
        </p:nvGraphicFramePr>
        <p:xfrm>
          <a:off x="252413" y="2349500"/>
          <a:ext cx="4248150" cy="4248152"/>
        </p:xfrm>
        <a:graphic>
          <a:graphicData uri="http://schemas.openxmlformats.org/drawingml/2006/table">
            <a:tbl>
              <a:tblPr/>
              <a:tblGrid>
                <a:gridCol w="1487487"/>
                <a:gridCol w="1489075"/>
                <a:gridCol w="1271588"/>
              </a:tblGrid>
              <a:tr h="771525"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Classic lessons at the Fac. of Science and Fac. of Medicine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Number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of students</a:t>
                      </a: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Number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of hours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Autumn 2005</a:t>
                      </a: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Autumn 2006</a:t>
                      </a: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34,5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Spring 2007</a:t>
                      </a: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Autumn 2007</a:t>
                      </a: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36,5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Spring 2008</a:t>
                      </a: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CELKEM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176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185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6394" name="Group 570"/>
          <p:cNvGraphicFramePr>
            <a:graphicFrameLocks noGrp="1"/>
          </p:cNvGraphicFramePr>
          <p:nvPr>
            <p:ph sz="half" idx="4294967295"/>
          </p:nvPr>
        </p:nvGraphicFramePr>
        <p:xfrm>
          <a:off x="4716463" y="2349500"/>
          <a:ext cx="4189412" cy="4248152"/>
        </p:xfrm>
        <a:graphic>
          <a:graphicData uri="http://schemas.openxmlformats.org/drawingml/2006/table">
            <a:tbl>
              <a:tblPr/>
              <a:tblGrid>
                <a:gridCol w="1492250"/>
                <a:gridCol w="1347787"/>
                <a:gridCol w="1349375"/>
              </a:tblGrid>
              <a:tr h="792163"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E-learning LF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46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Number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of students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Number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of hours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Spring 2011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Autumn 2011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CELKEM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95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38" name="Rectangle 559"/>
          <p:cNvSpPr>
            <a:spLocks noRot="1" noChangeArrowheads="1"/>
          </p:cNvSpPr>
          <p:nvPr/>
        </p:nvSpPr>
        <p:spPr bwMode="auto">
          <a:xfrm>
            <a:off x="842963" y="1676400"/>
            <a:ext cx="80502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Saving a time spent by teaching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4200" smtClean="0"/>
              <a:t>Best practice: syllabi</a:t>
            </a:r>
          </a:p>
        </p:txBody>
      </p:sp>
      <p:sp>
        <p:nvSpPr>
          <p:cNvPr id="26626" name="Rectangle 7"/>
          <p:cNvSpPr>
            <a:spLocks noRot="1" noChangeArrowheads="1"/>
          </p:cNvSpPr>
          <p:nvPr/>
        </p:nvSpPr>
        <p:spPr bwMode="auto">
          <a:xfrm>
            <a:off x="842963" y="1676400"/>
            <a:ext cx="8050212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autumn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 2008: </a:t>
            </a:r>
            <a:r>
              <a:rPr lang="cs-CZ" altLang="cs-CZ" sz="2800">
                <a:solidFill>
                  <a:srgbClr val="000000"/>
                </a:solidFill>
              </a:rPr>
              <a:t>let‘s start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!</a:t>
            </a: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09926" name="Picture 6" descr="osnovap2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75" y="0"/>
            <a:ext cx="8137525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4200" smtClean="0"/>
              <a:t>Best practice: syllabi</a:t>
            </a:r>
          </a:p>
        </p:txBody>
      </p:sp>
      <p:sp>
        <p:nvSpPr>
          <p:cNvPr id="28674" name="Rectangle 3"/>
          <p:cNvSpPr>
            <a:spLocks noRot="1" noChangeArrowheads="1"/>
          </p:cNvSpPr>
          <p:nvPr/>
        </p:nvSpPr>
        <p:spPr bwMode="auto">
          <a:xfrm>
            <a:off x="842963" y="1676400"/>
            <a:ext cx="8050212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autumn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 2013: </a:t>
            </a:r>
            <a:r>
              <a:rPr lang="cs-CZ" altLang="cs-CZ" sz="2800">
                <a:solidFill>
                  <a:srgbClr val="000000"/>
                </a:solidFill>
              </a:rPr>
              <a:t>finally, I hope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</a:rPr>
              <a:t>…</a:t>
            </a: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18117" name="Picture 5" descr="osnovap2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" y="-22225"/>
            <a:ext cx="85693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cs-CZ" altLang="cs-CZ" sz="4200" smtClean="0"/>
              <a:t>Best practice: syllabi topics</a:t>
            </a:r>
          </a:p>
        </p:txBody>
      </p:sp>
      <p:pic>
        <p:nvPicPr>
          <p:cNvPr id="30722" name="Picture 3" descr="osnova_detail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6925"/>
            <a:ext cx="9144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Rot="1" noChangeArrowheads="1"/>
          </p:cNvSpPr>
          <p:nvPr/>
        </p:nvSpPr>
        <p:spPr bwMode="auto">
          <a:xfrm>
            <a:off x="842963" y="1676400"/>
            <a:ext cx="80502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what about a topic is</a:t>
            </a: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>
                <a:solidFill>
                  <a:srgbClr val="000000"/>
                </a:solidFill>
              </a:rPr>
              <a:t>description of tasks and their necessity</a:t>
            </a: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cs-CZ" altLang="cs-CZ" sz="28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aky">
  <a:themeElements>
    <a:clrScheme name="Mraky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Mrak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raky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aky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aky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aky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aky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aky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aky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aky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aky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7606</TotalTime>
  <Words>447</Words>
  <Application>Microsoft Office PowerPoint</Application>
  <PresentationFormat>Předvádění na obrazovce (4:3)</PresentationFormat>
  <Paragraphs>137</Paragraphs>
  <Slides>18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Tahoma</vt:lpstr>
      <vt:lpstr>Times New Roman</vt:lpstr>
      <vt:lpstr>Wingdings</vt:lpstr>
      <vt:lpstr>Mraky</vt:lpstr>
      <vt:lpstr>Prezentace aplikace PowerPoint</vt:lpstr>
      <vt:lpstr>Conditions at the MU</vt:lpstr>
      <vt:lpstr>Why the course exists?</vt:lpstr>
      <vt:lpstr>Why e-learning?</vt:lpstr>
      <vt:lpstr>Why e-learning?</vt:lpstr>
      <vt:lpstr>Why e-learning?</vt:lpstr>
      <vt:lpstr>Best practice: syllabi</vt:lpstr>
      <vt:lpstr>Best practice: syllabi</vt:lpstr>
      <vt:lpstr>Best practice: syllabi topics</vt:lpstr>
      <vt:lpstr>Best practice: syllabi topics</vt:lpstr>
      <vt:lpstr>Best practice: study materials</vt:lpstr>
      <vt:lpstr>Best practice: course rules</vt:lpstr>
      <vt:lpstr>Best practice: course rules</vt:lpstr>
      <vt:lpstr>Best practice: tasks</vt:lpstr>
      <vt:lpstr>Evaluation: did they learn anything?</vt:lpstr>
      <vt:lpstr>Evaluation: satisfaction with e-learning?</vt:lpstr>
      <vt:lpstr>EXPERIENCES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Kratochvíl</dc:creator>
  <cp:lastModifiedBy>Jiří Kratochvíl</cp:lastModifiedBy>
  <cp:revision>305</cp:revision>
  <dcterms:created xsi:type="dcterms:W3CDTF">2008-09-21T05:09:31Z</dcterms:created>
  <dcterms:modified xsi:type="dcterms:W3CDTF">2014-09-04T05:31:31Z</dcterms:modified>
</cp:coreProperties>
</file>