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22"/>
  </p:notesMasterIdLst>
  <p:handoutMasterIdLst>
    <p:handoutMasterId r:id="rId23"/>
  </p:handoutMasterIdLst>
  <p:sldIdLst>
    <p:sldId id="267" r:id="rId3"/>
    <p:sldId id="268" r:id="rId4"/>
    <p:sldId id="270" r:id="rId5"/>
    <p:sldId id="278" r:id="rId6"/>
    <p:sldId id="281" r:id="rId7"/>
    <p:sldId id="271" r:id="rId8"/>
    <p:sldId id="282" r:id="rId9"/>
    <p:sldId id="283" r:id="rId10"/>
    <p:sldId id="284" r:id="rId11"/>
    <p:sldId id="285" r:id="rId12"/>
    <p:sldId id="286" r:id="rId13"/>
    <p:sldId id="287" r:id="rId14"/>
    <p:sldId id="272" r:id="rId15"/>
    <p:sldId id="273" r:id="rId16"/>
    <p:sldId id="274" r:id="rId17"/>
    <p:sldId id="276" r:id="rId18"/>
    <p:sldId id="288" r:id="rId19"/>
    <p:sldId id="289" r:id="rId20"/>
    <p:sldId id="290" r:id="rId21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100" d="100"/>
          <a:sy n="100" d="100"/>
        </p:scale>
        <p:origin x="198" y="1110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263800\Dropbox%20(MuFf)\Ceinve%20(1)\Osobni%20slo&#382;ky\G&#225;bina\podklady%20must%20week%202014\evaluace_medici_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263800\Dropbox%20(MuFf)\Ceinve%20(1)\Osobni%20slo&#382;ky\G&#225;bina\podklady%20must%20week%202014\evaluace_medici_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263800\Dropbox%20(MuFf)\Ceinve%20(1)\Osobni%20slo&#382;ky\G&#225;bina\podklady%20must%20week%202014\evaluace_medici_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263800\Dropbox%20(MuFf)\Ceinve%20(1)\Osobni%20slo&#382;ky\G&#225;bina\podklady%20must%20week%202014\evaluace_medici_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263800\Dropbox%20(MuFf)\Ceinve%20(1)\Osobni%20slo&#382;ky\G&#225;bina\podklady%20must%20week%202014\evaluace_medici_final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263800\Dropbox\Ceinve\V&#253;zkum\M&#283;&#345;en&#237;%20efektivity%20vzd&#283;l&#225;v&#225;n&#237;\Z&#225;v&#283;re&#269;n&#225;%20evaluace%20KPI\&#250;daje_Katka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263800\Dropbox%20(MuFf)\Ceinve%20(1)\Osobni%20slo&#382;ky\G&#225;bina\podklady%20must%20week%202014\mereni_medici_doktorand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263800\Dropbox%20(MuFf)\Ceinve%20(1)\Osobni%20slo&#382;ky\G&#225;bina\podklady%20must%20week%202014\mereni_medici_doktorand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r>
              <a:rPr lang="cs-CZ"/>
              <a:t>The medical students' satisfaction with e-learning aspects - part one
(n=27 students from spring 2014, n=48 from autumn 2013)</a:t>
            </a:r>
          </a:p>
        </c:rich>
      </c:tx>
      <c:layout>
        <c:manualLayout>
          <c:xMode val="edge"/>
          <c:yMode val="edge"/>
          <c:x val="0.1340941512125535"/>
          <c:y val="3.13901345291479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2653352353780316"/>
          <c:y val="0.17040358744394618"/>
          <c:w val="0.52211126961483589"/>
          <c:h val="0.692825112107623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'List2 (2)'!$B$1</c:f>
              <c:strCache>
                <c:ptCount val="1"/>
                <c:pt idx="0">
                  <c:v>beneficial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'List2 (2)'!$A$2:$A$13</c:f>
              <c:strCache>
                <c:ptCount val="12"/>
                <c:pt idx="0">
                  <c:v>necessity to have PC (spring 2014)</c:v>
                </c:pt>
                <c:pt idx="1">
                  <c:v>necessity to have PC (autumn 2013)</c:v>
                </c:pt>
                <c:pt idx="2">
                  <c:v>own study plan (spring 2014)</c:v>
                </c:pt>
                <c:pt idx="3">
                  <c:v>own study plan (autumn 2013)</c:v>
                </c:pt>
                <c:pt idx="4">
                  <c:v>permanent accessibility of study materials (spring 2014)</c:v>
                </c:pt>
                <c:pt idx="5">
                  <c:v>permanent accessibility of study materials (autumn 2013)</c:v>
                </c:pt>
                <c:pt idx="6">
                  <c:v>only online study materials (spring 2014)</c:v>
                </c:pt>
                <c:pt idx="7">
                  <c:v>only online study materials (autumn 2013)</c:v>
                </c:pt>
                <c:pt idx="8">
                  <c:v>anywhere learning (spring 2014)</c:v>
                </c:pt>
                <c:pt idx="9">
                  <c:v>anywhere learning (autumn 2013)</c:v>
                </c:pt>
                <c:pt idx="10">
                  <c:v>anytime learning (spring 2014)</c:v>
                </c:pt>
                <c:pt idx="11">
                  <c:v>anytime learning  (autumn 2013)</c:v>
                </c:pt>
              </c:strCache>
            </c:strRef>
          </c:cat>
          <c:val>
            <c:numRef>
              <c:f>'List2 (2)'!$B$2:$B$13</c:f>
              <c:numCache>
                <c:formatCode>0.0</c:formatCode>
                <c:ptCount val="12"/>
                <c:pt idx="0">
                  <c:v>92.592592592592595</c:v>
                </c:pt>
                <c:pt idx="1">
                  <c:v>87.5</c:v>
                </c:pt>
                <c:pt idx="2">
                  <c:v>92.307692307692307</c:v>
                </c:pt>
                <c:pt idx="3">
                  <c:v>93.61702127659575</c:v>
                </c:pt>
                <c:pt idx="4">
                  <c:v>100</c:v>
                </c:pt>
                <c:pt idx="5">
                  <c:v>100</c:v>
                </c:pt>
                <c:pt idx="6">
                  <c:v>85.18518518518519</c:v>
                </c:pt>
                <c:pt idx="7">
                  <c:v>87.5</c:v>
                </c:pt>
                <c:pt idx="8">
                  <c:v>100</c:v>
                </c:pt>
                <c:pt idx="9">
                  <c:v>93.75</c:v>
                </c:pt>
                <c:pt idx="10">
                  <c:v>100</c:v>
                </c:pt>
                <c:pt idx="11">
                  <c:v>97.916666666666657</c:v>
                </c:pt>
              </c:numCache>
            </c:numRef>
          </c:val>
        </c:ser>
        <c:ser>
          <c:idx val="1"/>
          <c:order val="1"/>
          <c:tx>
            <c:strRef>
              <c:f>'List2 (2)'!$C$1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'List2 (2)'!$A$2:$A$13</c:f>
              <c:strCache>
                <c:ptCount val="12"/>
                <c:pt idx="0">
                  <c:v>necessity to have PC (spring 2014)</c:v>
                </c:pt>
                <c:pt idx="1">
                  <c:v>necessity to have PC (autumn 2013)</c:v>
                </c:pt>
                <c:pt idx="2">
                  <c:v>own study plan (spring 2014)</c:v>
                </c:pt>
                <c:pt idx="3">
                  <c:v>own study plan (autumn 2013)</c:v>
                </c:pt>
                <c:pt idx="4">
                  <c:v>permanent accessibility of study materials (spring 2014)</c:v>
                </c:pt>
                <c:pt idx="5">
                  <c:v>permanent accessibility of study materials (autumn 2013)</c:v>
                </c:pt>
                <c:pt idx="6">
                  <c:v>only online study materials (spring 2014)</c:v>
                </c:pt>
                <c:pt idx="7">
                  <c:v>only online study materials (autumn 2013)</c:v>
                </c:pt>
                <c:pt idx="8">
                  <c:v>anywhere learning (spring 2014)</c:v>
                </c:pt>
                <c:pt idx="9">
                  <c:v>anywhere learning (autumn 2013)</c:v>
                </c:pt>
                <c:pt idx="10">
                  <c:v>anytime learning (spring 2014)</c:v>
                </c:pt>
                <c:pt idx="11">
                  <c:v>anytime learning  (autumn 2013)</c:v>
                </c:pt>
              </c:strCache>
            </c:strRef>
          </c:cat>
          <c:val>
            <c:numRef>
              <c:f>'List2 (2)'!$C$2:$C$13</c:f>
              <c:numCache>
                <c:formatCode>0.0</c:formatCode>
                <c:ptCount val="12"/>
                <c:pt idx="0">
                  <c:v>7.4074074074074066</c:v>
                </c:pt>
                <c:pt idx="1">
                  <c:v>10.416666666666668</c:v>
                </c:pt>
                <c:pt idx="2">
                  <c:v>3.8461538461538463</c:v>
                </c:pt>
                <c:pt idx="3">
                  <c:v>4.2553191489361701</c:v>
                </c:pt>
                <c:pt idx="4">
                  <c:v>0</c:v>
                </c:pt>
                <c:pt idx="5">
                  <c:v>0</c:v>
                </c:pt>
                <c:pt idx="6">
                  <c:v>14.814814814814813</c:v>
                </c:pt>
                <c:pt idx="7">
                  <c:v>8.3333333333333321</c:v>
                </c:pt>
                <c:pt idx="8">
                  <c:v>0</c:v>
                </c:pt>
                <c:pt idx="9">
                  <c:v>6.25</c:v>
                </c:pt>
                <c:pt idx="10">
                  <c:v>0</c:v>
                </c:pt>
                <c:pt idx="11">
                  <c:v>2.083333333333333</c:v>
                </c:pt>
              </c:numCache>
            </c:numRef>
          </c:val>
        </c:ser>
        <c:ser>
          <c:idx val="2"/>
          <c:order val="2"/>
          <c:tx>
            <c:strRef>
              <c:f>'List2 (2)'!$D$1</c:f>
              <c:strCache>
                <c:ptCount val="1"/>
                <c:pt idx="0">
                  <c:v>not beneficial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'List2 (2)'!$A$2:$A$13</c:f>
              <c:strCache>
                <c:ptCount val="12"/>
                <c:pt idx="0">
                  <c:v>necessity to have PC (spring 2014)</c:v>
                </c:pt>
                <c:pt idx="1">
                  <c:v>necessity to have PC (autumn 2013)</c:v>
                </c:pt>
                <c:pt idx="2">
                  <c:v>own study plan (spring 2014)</c:v>
                </c:pt>
                <c:pt idx="3">
                  <c:v>own study plan (autumn 2013)</c:v>
                </c:pt>
                <c:pt idx="4">
                  <c:v>permanent accessibility of study materials (spring 2014)</c:v>
                </c:pt>
                <c:pt idx="5">
                  <c:v>permanent accessibility of study materials (autumn 2013)</c:v>
                </c:pt>
                <c:pt idx="6">
                  <c:v>only online study materials (spring 2014)</c:v>
                </c:pt>
                <c:pt idx="7">
                  <c:v>only online study materials (autumn 2013)</c:v>
                </c:pt>
                <c:pt idx="8">
                  <c:v>anywhere learning (spring 2014)</c:v>
                </c:pt>
                <c:pt idx="9">
                  <c:v>anywhere learning (autumn 2013)</c:v>
                </c:pt>
                <c:pt idx="10">
                  <c:v>anytime learning (spring 2014)</c:v>
                </c:pt>
                <c:pt idx="11">
                  <c:v>anytime learning  (autumn 2013)</c:v>
                </c:pt>
              </c:strCache>
            </c:strRef>
          </c:cat>
          <c:val>
            <c:numRef>
              <c:f>'List2 (2)'!$D$2:$D$13</c:f>
              <c:numCache>
                <c:formatCode>0.0</c:formatCode>
                <c:ptCount val="12"/>
                <c:pt idx="0">
                  <c:v>0</c:v>
                </c:pt>
                <c:pt idx="1">
                  <c:v>2.083333333333333</c:v>
                </c:pt>
                <c:pt idx="2">
                  <c:v>3.8461538461538463</c:v>
                </c:pt>
                <c:pt idx="3">
                  <c:v>2.1276595744680851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4.1666666666666661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157312"/>
        <c:axId val="78158848"/>
      </c:barChart>
      <c:catAx>
        <c:axId val="78157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78158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815884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781573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4921540656205425"/>
          <c:y val="0.94170403587443952"/>
          <c:w val="0.27532097004279599"/>
          <c:h val="4.260089686098654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r>
              <a:rPr lang="cs-CZ"/>
              <a:t>The medical students' satisfaction with e-learning aspects - part two
(n=27 students from spring 2014, n=48 from autumn 2013)</a:t>
            </a:r>
          </a:p>
        </c:rich>
      </c:tx>
      <c:layout>
        <c:manualLayout>
          <c:xMode val="edge"/>
          <c:yMode val="edge"/>
          <c:x val="0.13390332017800727"/>
          <c:y val="3.1319978939411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507153817154416"/>
          <c:y val="0.17225988416676316"/>
          <c:w val="0.72364773032369889"/>
          <c:h val="0.69127667801986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'List2 (2)'!$B$1</c:f>
              <c:strCache>
                <c:ptCount val="1"/>
                <c:pt idx="0">
                  <c:v>beneficial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'List2 (2)'!$A$35:$A$42</c:f>
              <c:strCache>
                <c:ptCount val="8"/>
                <c:pt idx="0">
                  <c:v>online communication with classmates (spring 2014)</c:v>
                </c:pt>
                <c:pt idx="1">
                  <c:v>online communication with classmates (autumn 2013)</c:v>
                </c:pt>
                <c:pt idx="2">
                  <c:v>online communication with a teacher (spring 2014)</c:v>
                </c:pt>
                <c:pt idx="3">
                  <c:v>online communication with a teacher (autumn 2013)</c:v>
                </c:pt>
                <c:pt idx="4">
                  <c:v>no personal contact with a teacher (spring 2014)</c:v>
                </c:pt>
                <c:pt idx="5">
                  <c:v>no personal contact with a teacher (autumn 2013)</c:v>
                </c:pt>
                <c:pt idx="6">
                  <c:v>no personal contact with classmates (spring 2014)</c:v>
                </c:pt>
                <c:pt idx="7">
                  <c:v>no personal contact with classmates (autumn 2013)</c:v>
                </c:pt>
              </c:strCache>
            </c:strRef>
          </c:cat>
          <c:val>
            <c:numRef>
              <c:f>'List2 (2)'!$B$35:$B$42</c:f>
              <c:numCache>
                <c:formatCode>0.0</c:formatCode>
                <c:ptCount val="8"/>
                <c:pt idx="0">
                  <c:v>25.925925925925924</c:v>
                </c:pt>
                <c:pt idx="1">
                  <c:v>51.063829787234042</c:v>
                </c:pt>
                <c:pt idx="2">
                  <c:v>37.037037037037038</c:v>
                </c:pt>
                <c:pt idx="3">
                  <c:v>34.210526315789473</c:v>
                </c:pt>
                <c:pt idx="4">
                  <c:v>22.222222222222221</c:v>
                </c:pt>
                <c:pt idx="5">
                  <c:v>34.042553191489361</c:v>
                </c:pt>
                <c:pt idx="6">
                  <c:v>22.222222222222221</c:v>
                </c:pt>
                <c:pt idx="7">
                  <c:v>37.5</c:v>
                </c:pt>
              </c:numCache>
            </c:numRef>
          </c:val>
        </c:ser>
        <c:ser>
          <c:idx val="1"/>
          <c:order val="1"/>
          <c:tx>
            <c:strRef>
              <c:f>'List2 (2)'!$C$1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'List2 (2)'!$A$35:$A$42</c:f>
              <c:strCache>
                <c:ptCount val="8"/>
                <c:pt idx="0">
                  <c:v>online communication with classmates (spring 2014)</c:v>
                </c:pt>
                <c:pt idx="1">
                  <c:v>online communication with classmates (autumn 2013)</c:v>
                </c:pt>
                <c:pt idx="2">
                  <c:v>online communication with a teacher (spring 2014)</c:v>
                </c:pt>
                <c:pt idx="3">
                  <c:v>online communication with a teacher (autumn 2013)</c:v>
                </c:pt>
                <c:pt idx="4">
                  <c:v>no personal contact with a teacher (spring 2014)</c:v>
                </c:pt>
                <c:pt idx="5">
                  <c:v>no personal contact with a teacher (autumn 2013)</c:v>
                </c:pt>
                <c:pt idx="6">
                  <c:v>no personal contact with classmates (spring 2014)</c:v>
                </c:pt>
                <c:pt idx="7">
                  <c:v>no personal contact with classmates (autumn 2013)</c:v>
                </c:pt>
              </c:strCache>
            </c:strRef>
          </c:cat>
          <c:val>
            <c:numRef>
              <c:f>'List2 (2)'!$C$35:$C$42</c:f>
              <c:numCache>
                <c:formatCode>0.0</c:formatCode>
                <c:ptCount val="8"/>
                <c:pt idx="0">
                  <c:v>51.851851851851848</c:v>
                </c:pt>
                <c:pt idx="1">
                  <c:v>40.425531914893611</c:v>
                </c:pt>
                <c:pt idx="2">
                  <c:v>51.851851851851848</c:v>
                </c:pt>
                <c:pt idx="3">
                  <c:v>47.368421052631575</c:v>
                </c:pt>
                <c:pt idx="4">
                  <c:v>70.370370370370367</c:v>
                </c:pt>
                <c:pt idx="5">
                  <c:v>55.319148936170215</c:v>
                </c:pt>
                <c:pt idx="6">
                  <c:v>55.555555555555557</c:v>
                </c:pt>
                <c:pt idx="7">
                  <c:v>50</c:v>
                </c:pt>
              </c:numCache>
            </c:numRef>
          </c:val>
        </c:ser>
        <c:ser>
          <c:idx val="2"/>
          <c:order val="2"/>
          <c:tx>
            <c:strRef>
              <c:f>'List2 (2)'!$D$1</c:f>
              <c:strCache>
                <c:ptCount val="1"/>
                <c:pt idx="0">
                  <c:v>not beneficial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'List2 (2)'!$A$35:$A$42</c:f>
              <c:strCache>
                <c:ptCount val="8"/>
                <c:pt idx="0">
                  <c:v>online communication with classmates (spring 2014)</c:v>
                </c:pt>
                <c:pt idx="1">
                  <c:v>online communication with classmates (autumn 2013)</c:v>
                </c:pt>
                <c:pt idx="2">
                  <c:v>online communication with a teacher (spring 2014)</c:v>
                </c:pt>
                <c:pt idx="3">
                  <c:v>online communication with a teacher (autumn 2013)</c:v>
                </c:pt>
                <c:pt idx="4">
                  <c:v>no personal contact with a teacher (spring 2014)</c:v>
                </c:pt>
                <c:pt idx="5">
                  <c:v>no personal contact with a teacher (autumn 2013)</c:v>
                </c:pt>
                <c:pt idx="6">
                  <c:v>no personal contact with classmates (spring 2014)</c:v>
                </c:pt>
                <c:pt idx="7">
                  <c:v>no personal contact with classmates (autumn 2013)</c:v>
                </c:pt>
              </c:strCache>
            </c:strRef>
          </c:cat>
          <c:val>
            <c:numRef>
              <c:f>'List2 (2)'!$D$35:$D$42</c:f>
              <c:numCache>
                <c:formatCode>0.0</c:formatCode>
                <c:ptCount val="8"/>
                <c:pt idx="0">
                  <c:v>22.222222222222221</c:v>
                </c:pt>
                <c:pt idx="1">
                  <c:v>8.5106382978723403</c:v>
                </c:pt>
                <c:pt idx="2">
                  <c:v>11.111111111111111</c:v>
                </c:pt>
                <c:pt idx="3">
                  <c:v>18.421052631578945</c:v>
                </c:pt>
                <c:pt idx="4">
                  <c:v>7.4074074074074066</c:v>
                </c:pt>
                <c:pt idx="5">
                  <c:v>10.638297872340425</c:v>
                </c:pt>
                <c:pt idx="6">
                  <c:v>22.222222222222221</c:v>
                </c:pt>
                <c:pt idx="7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939264"/>
        <c:axId val="36940800"/>
      </c:barChart>
      <c:catAx>
        <c:axId val="36939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36940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9408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369392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4871857293693929"/>
          <c:y val="0.94183650953515963"/>
          <c:w val="0.2749291573867596"/>
          <c:h val="4.250568570348701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r>
              <a:rPr lang="cs-CZ"/>
              <a:t>The medical students' satisfaction with taught topics - part one
(n=27 students from spring 2014, n=48 from autumn 2013)</a:t>
            </a:r>
          </a:p>
        </c:rich>
      </c:tx>
      <c:layout>
        <c:manualLayout>
          <c:xMode val="edge"/>
          <c:yMode val="edge"/>
          <c:x val="0.16500722698426037"/>
          <c:y val="2.895752895752895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9260340213496436"/>
          <c:y val="0.15250965250965251"/>
          <c:w val="0.55618815302453284"/>
          <c:h val="0.729729729729729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'List2 (2)'!$B$1</c:f>
              <c:strCache>
                <c:ptCount val="1"/>
                <c:pt idx="0">
                  <c:v>beneficial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'List2 (2)'!$A$63:$A$82</c:f>
              <c:strCache>
                <c:ptCount val="20"/>
                <c:pt idx="0">
                  <c:v>reference managers (spring 2014)</c:v>
                </c:pt>
                <c:pt idx="1">
                  <c:v>reference managers (autumn 2013)</c:v>
                </c:pt>
                <c:pt idx="2">
                  <c:v>citation styles (spring 2014)</c:v>
                </c:pt>
                <c:pt idx="3">
                  <c:v>citation styles (autumn 2013)</c:v>
                </c:pt>
                <c:pt idx="4">
                  <c:v>publication and citation ethics (spring 2014)</c:v>
                </c:pt>
                <c:pt idx="5">
                  <c:v>publication and citation ethics (autumn 2013)</c:v>
                </c:pt>
                <c:pt idx="6">
                  <c:v>basic rules for scientific writing (spring 2014)</c:v>
                </c:pt>
                <c:pt idx="7">
                  <c:v>basic rules for scientific writing (autumn 2013)</c:v>
                </c:pt>
                <c:pt idx="8">
                  <c:v>subject specific databases - medicine (spring 2014)</c:v>
                </c:pt>
                <c:pt idx="9">
                  <c:v>subject specific databases - medicine (autumn 2013)</c:v>
                </c:pt>
                <c:pt idx="10">
                  <c:v>multidisciplinary fulltext databases (spring 2014)</c:v>
                </c:pt>
                <c:pt idx="11">
                  <c:v>multidisciplinary fulltext databases (autumn 2013)</c:v>
                </c:pt>
                <c:pt idx="12">
                  <c:v>Web of Science + Scopus (spring 2014)</c:v>
                </c:pt>
                <c:pt idx="13">
                  <c:v>Web of Science + Scopus (autumn 2013)</c:v>
                </c:pt>
                <c:pt idx="14">
                  <c:v>searching (spring 2014)</c:v>
                </c:pt>
                <c:pt idx="15">
                  <c:v>searching  (autumn 2013)</c:v>
                </c:pt>
                <c:pt idx="16">
                  <c:v>MU portal on EIR (spring 2014)</c:v>
                </c:pt>
                <c:pt idx="17">
                  <c:v>MU portal on EIR (autumn 2013)</c:v>
                </c:pt>
                <c:pt idx="18">
                  <c:v>evaluation of website's quality (spring 2014)</c:v>
                </c:pt>
                <c:pt idx="19">
                  <c:v>evaluation of website's quality (autumn 2013)</c:v>
                </c:pt>
              </c:strCache>
            </c:strRef>
          </c:cat>
          <c:val>
            <c:numRef>
              <c:f>'List2 (2)'!$B$63:$B$82</c:f>
              <c:numCache>
                <c:formatCode>0.0</c:formatCode>
                <c:ptCount val="20"/>
                <c:pt idx="0">
                  <c:v>84.615384615384613</c:v>
                </c:pt>
                <c:pt idx="1">
                  <c:v>93.75</c:v>
                </c:pt>
                <c:pt idx="2">
                  <c:v>88.888888888888886</c:v>
                </c:pt>
                <c:pt idx="3">
                  <c:v>85.416666666666657</c:v>
                </c:pt>
                <c:pt idx="4">
                  <c:v>88.888888888888886</c:v>
                </c:pt>
                <c:pt idx="5">
                  <c:v>93.75</c:v>
                </c:pt>
                <c:pt idx="6">
                  <c:v>83.3</c:v>
                </c:pt>
                <c:pt idx="7">
                  <c:v>95.6</c:v>
                </c:pt>
                <c:pt idx="8">
                  <c:v>92.592592592592595</c:v>
                </c:pt>
                <c:pt idx="9">
                  <c:v>97.872340425531917</c:v>
                </c:pt>
                <c:pt idx="10">
                  <c:v>85.18518518518519</c:v>
                </c:pt>
                <c:pt idx="11">
                  <c:v>91.666666666666657</c:v>
                </c:pt>
                <c:pt idx="12">
                  <c:v>88.888888888888886</c:v>
                </c:pt>
                <c:pt idx="13">
                  <c:v>97.872340425531917</c:v>
                </c:pt>
                <c:pt idx="14">
                  <c:v>88.888888888888886</c:v>
                </c:pt>
                <c:pt idx="15">
                  <c:v>95.833333333333343</c:v>
                </c:pt>
                <c:pt idx="16">
                  <c:v>80.769230769230774</c:v>
                </c:pt>
                <c:pt idx="17">
                  <c:v>91.666666666666657</c:v>
                </c:pt>
                <c:pt idx="18">
                  <c:v>85.18518518518519</c:v>
                </c:pt>
                <c:pt idx="19">
                  <c:v>89.583333333333343</c:v>
                </c:pt>
              </c:numCache>
            </c:numRef>
          </c:val>
        </c:ser>
        <c:ser>
          <c:idx val="1"/>
          <c:order val="1"/>
          <c:tx>
            <c:strRef>
              <c:f>'List2 (2)'!$C$1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'List2 (2)'!$A$63:$A$82</c:f>
              <c:strCache>
                <c:ptCount val="20"/>
                <c:pt idx="0">
                  <c:v>reference managers (spring 2014)</c:v>
                </c:pt>
                <c:pt idx="1">
                  <c:v>reference managers (autumn 2013)</c:v>
                </c:pt>
                <c:pt idx="2">
                  <c:v>citation styles (spring 2014)</c:v>
                </c:pt>
                <c:pt idx="3">
                  <c:v>citation styles (autumn 2013)</c:v>
                </c:pt>
                <c:pt idx="4">
                  <c:v>publication and citation ethics (spring 2014)</c:v>
                </c:pt>
                <c:pt idx="5">
                  <c:v>publication and citation ethics (autumn 2013)</c:v>
                </c:pt>
                <c:pt idx="6">
                  <c:v>basic rules for scientific writing (spring 2014)</c:v>
                </c:pt>
                <c:pt idx="7">
                  <c:v>basic rules for scientific writing (autumn 2013)</c:v>
                </c:pt>
                <c:pt idx="8">
                  <c:v>subject specific databases - medicine (spring 2014)</c:v>
                </c:pt>
                <c:pt idx="9">
                  <c:v>subject specific databases - medicine (autumn 2013)</c:v>
                </c:pt>
                <c:pt idx="10">
                  <c:v>multidisciplinary fulltext databases (spring 2014)</c:v>
                </c:pt>
                <c:pt idx="11">
                  <c:v>multidisciplinary fulltext databases (autumn 2013)</c:v>
                </c:pt>
                <c:pt idx="12">
                  <c:v>Web of Science + Scopus (spring 2014)</c:v>
                </c:pt>
                <c:pt idx="13">
                  <c:v>Web of Science + Scopus (autumn 2013)</c:v>
                </c:pt>
                <c:pt idx="14">
                  <c:v>searching (spring 2014)</c:v>
                </c:pt>
                <c:pt idx="15">
                  <c:v>searching  (autumn 2013)</c:v>
                </c:pt>
                <c:pt idx="16">
                  <c:v>MU portal on EIR (spring 2014)</c:v>
                </c:pt>
                <c:pt idx="17">
                  <c:v>MU portal on EIR (autumn 2013)</c:v>
                </c:pt>
                <c:pt idx="18">
                  <c:v>evaluation of website's quality (spring 2014)</c:v>
                </c:pt>
                <c:pt idx="19">
                  <c:v>evaluation of website's quality (autumn 2013)</c:v>
                </c:pt>
              </c:strCache>
            </c:strRef>
          </c:cat>
          <c:val>
            <c:numRef>
              <c:f>'List2 (2)'!$C$63:$C$82</c:f>
              <c:numCache>
                <c:formatCode>0.0</c:formatCode>
                <c:ptCount val="20"/>
                <c:pt idx="0">
                  <c:v>3.8461538461538463</c:v>
                </c:pt>
                <c:pt idx="1">
                  <c:v>2.083333333333333</c:v>
                </c:pt>
                <c:pt idx="2">
                  <c:v>7.4074074074074066</c:v>
                </c:pt>
                <c:pt idx="3">
                  <c:v>10.416666666666668</c:v>
                </c:pt>
                <c:pt idx="4">
                  <c:v>7.4074074074074066</c:v>
                </c:pt>
                <c:pt idx="5">
                  <c:v>4.1666666666666661</c:v>
                </c:pt>
                <c:pt idx="6">
                  <c:v>9.3000000000000007</c:v>
                </c:pt>
                <c:pt idx="7">
                  <c:v>4.4000000000000004</c:v>
                </c:pt>
                <c:pt idx="8">
                  <c:v>7.4074074074074066</c:v>
                </c:pt>
                <c:pt idx="9">
                  <c:v>2.1276595744680851</c:v>
                </c:pt>
                <c:pt idx="10">
                  <c:v>14.814814814814813</c:v>
                </c:pt>
                <c:pt idx="11">
                  <c:v>8.3333333333333321</c:v>
                </c:pt>
                <c:pt idx="12">
                  <c:v>7.4074074074074066</c:v>
                </c:pt>
                <c:pt idx="13">
                  <c:v>2.1276595744680851</c:v>
                </c:pt>
                <c:pt idx="14">
                  <c:v>7.4074074074074066</c:v>
                </c:pt>
                <c:pt idx="15">
                  <c:v>4.1666666666666661</c:v>
                </c:pt>
                <c:pt idx="16">
                  <c:v>15.384615384615385</c:v>
                </c:pt>
                <c:pt idx="17">
                  <c:v>8.3333333333333321</c:v>
                </c:pt>
                <c:pt idx="18">
                  <c:v>11.111111111111111</c:v>
                </c:pt>
                <c:pt idx="19">
                  <c:v>8.3333333333333321</c:v>
                </c:pt>
              </c:numCache>
            </c:numRef>
          </c:val>
        </c:ser>
        <c:ser>
          <c:idx val="2"/>
          <c:order val="2"/>
          <c:tx>
            <c:strRef>
              <c:f>'List2 (2)'!$D$1</c:f>
              <c:strCache>
                <c:ptCount val="1"/>
                <c:pt idx="0">
                  <c:v>not beneficial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'List2 (2)'!$A$63:$A$82</c:f>
              <c:strCache>
                <c:ptCount val="20"/>
                <c:pt idx="0">
                  <c:v>reference managers (spring 2014)</c:v>
                </c:pt>
                <c:pt idx="1">
                  <c:v>reference managers (autumn 2013)</c:v>
                </c:pt>
                <c:pt idx="2">
                  <c:v>citation styles (spring 2014)</c:v>
                </c:pt>
                <c:pt idx="3">
                  <c:v>citation styles (autumn 2013)</c:v>
                </c:pt>
                <c:pt idx="4">
                  <c:v>publication and citation ethics (spring 2014)</c:v>
                </c:pt>
                <c:pt idx="5">
                  <c:v>publication and citation ethics (autumn 2013)</c:v>
                </c:pt>
                <c:pt idx="6">
                  <c:v>basic rules for scientific writing (spring 2014)</c:v>
                </c:pt>
                <c:pt idx="7">
                  <c:v>basic rules for scientific writing (autumn 2013)</c:v>
                </c:pt>
                <c:pt idx="8">
                  <c:v>subject specific databases - medicine (spring 2014)</c:v>
                </c:pt>
                <c:pt idx="9">
                  <c:v>subject specific databases - medicine (autumn 2013)</c:v>
                </c:pt>
                <c:pt idx="10">
                  <c:v>multidisciplinary fulltext databases (spring 2014)</c:v>
                </c:pt>
                <c:pt idx="11">
                  <c:v>multidisciplinary fulltext databases (autumn 2013)</c:v>
                </c:pt>
                <c:pt idx="12">
                  <c:v>Web of Science + Scopus (spring 2014)</c:v>
                </c:pt>
                <c:pt idx="13">
                  <c:v>Web of Science + Scopus (autumn 2013)</c:v>
                </c:pt>
                <c:pt idx="14">
                  <c:v>searching (spring 2014)</c:v>
                </c:pt>
                <c:pt idx="15">
                  <c:v>searching  (autumn 2013)</c:v>
                </c:pt>
                <c:pt idx="16">
                  <c:v>MU portal on EIR (spring 2014)</c:v>
                </c:pt>
                <c:pt idx="17">
                  <c:v>MU portal on EIR (autumn 2013)</c:v>
                </c:pt>
                <c:pt idx="18">
                  <c:v>evaluation of website's quality (spring 2014)</c:v>
                </c:pt>
                <c:pt idx="19">
                  <c:v>evaluation of website's quality (autumn 2013)</c:v>
                </c:pt>
              </c:strCache>
            </c:strRef>
          </c:cat>
          <c:val>
            <c:numRef>
              <c:f>'List2 (2)'!$D$63:$D$82</c:f>
              <c:numCache>
                <c:formatCode>0.0</c:formatCode>
                <c:ptCount val="20"/>
                <c:pt idx="0">
                  <c:v>11.538461538461538</c:v>
                </c:pt>
                <c:pt idx="1">
                  <c:v>4.1666666666666661</c:v>
                </c:pt>
                <c:pt idx="2">
                  <c:v>3.7037037037037033</c:v>
                </c:pt>
                <c:pt idx="3">
                  <c:v>4.1666666666666661</c:v>
                </c:pt>
                <c:pt idx="4">
                  <c:v>3.7037037037037033</c:v>
                </c:pt>
                <c:pt idx="5">
                  <c:v>2.083333333333333</c:v>
                </c:pt>
                <c:pt idx="6">
                  <c:v>7.4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3.7037037037037033</c:v>
                </c:pt>
                <c:pt idx="13">
                  <c:v>0</c:v>
                </c:pt>
                <c:pt idx="14">
                  <c:v>3.7037037037037033</c:v>
                </c:pt>
                <c:pt idx="15">
                  <c:v>0</c:v>
                </c:pt>
                <c:pt idx="16">
                  <c:v>3.8461538461538463</c:v>
                </c:pt>
                <c:pt idx="17">
                  <c:v>0</c:v>
                </c:pt>
                <c:pt idx="18">
                  <c:v>3.7037037037037033</c:v>
                </c:pt>
                <c:pt idx="19">
                  <c:v>2.083333333333333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593344"/>
        <c:axId val="131594880"/>
      </c:barChart>
      <c:catAx>
        <c:axId val="131593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131594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159488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1315933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3342853550946245"/>
          <c:y val="0.9498069498069498"/>
          <c:w val="0.27453788627553666"/>
          <c:h val="3.667953667953668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r>
              <a:rPr lang="cs-CZ"/>
              <a:t>The medical students' satisfaction with taught topics - part two
(n=27 students from spring 2014, n=48 from autumn 2013)</a:t>
            </a:r>
          </a:p>
        </c:rich>
      </c:tx>
      <c:layout>
        <c:manualLayout>
          <c:xMode val="edge"/>
          <c:yMode val="edge"/>
          <c:x val="0.16335227272727273"/>
          <c:y val="2.893311777124577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7926136363636365"/>
          <c:y val="0.14647390871693172"/>
          <c:w val="0.56960227272727271"/>
          <c:h val="0.7432194627488757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'List2 (2)'!$B$1</c:f>
              <c:strCache>
                <c:ptCount val="1"/>
                <c:pt idx="0">
                  <c:v>beneficial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'List2 (2)'!$A$91:$A$104</c:f>
              <c:strCache>
                <c:ptCount val="14"/>
                <c:pt idx="0">
                  <c:v>h-index (spring 2014)</c:v>
                </c:pt>
                <c:pt idx="1">
                  <c:v>h-index (autumn 2013)</c:v>
                </c:pt>
                <c:pt idx="2">
                  <c:v>impact factor + SNIP/SJR (spring 2014)</c:v>
                </c:pt>
                <c:pt idx="3">
                  <c:v>impact factor + SNIP/SJR (autumn 2013)</c:v>
                </c:pt>
                <c:pt idx="4">
                  <c:v>online medical journals and books (spring 2014)</c:v>
                </c:pt>
                <c:pt idx="5">
                  <c:v>online medical journals and books (autumn 2013)</c:v>
                </c:pt>
                <c:pt idx="6">
                  <c:v>databases with e-books (spring 2014)</c:v>
                </c:pt>
                <c:pt idx="7">
                  <c:v>databases with e-books (autumn 2013)</c:v>
                </c:pt>
                <c:pt idx="8">
                  <c:v>catalogue (spring 2014)</c:v>
                </c:pt>
                <c:pt idx="9">
                  <c:v>catalogue (autumn 2013)</c:v>
                </c:pt>
                <c:pt idx="10">
                  <c:v>ILL service (spring 2014)</c:v>
                </c:pt>
                <c:pt idx="11">
                  <c:v>ILL service (autumn 2013)</c:v>
                </c:pt>
                <c:pt idx="12">
                  <c:v>library terminology, library services (spring 2014)</c:v>
                </c:pt>
                <c:pt idx="13">
                  <c:v>library terminology, library services (autumn 2013)</c:v>
                </c:pt>
              </c:strCache>
            </c:strRef>
          </c:cat>
          <c:val>
            <c:numRef>
              <c:f>'List2 (2)'!$B$91:$B$104</c:f>
              <c:numCache>
                <c:formatCode>0</c:formatCode>
                <c:ptCount val="14"/>
                <c:pt idx="0">
                  <c:v>37.037037037037038</c:v>
                </c:pt>
                <c:pt idx="1">
                  <c:v>60.416666666666664</c:v>
                </c:pt>
                <c:pt idx="2">
                  <c:v>51.851851851851848</c:v>
                </c:pt>
                <c:pt idx="3">
                  <c:v>66.666666666666657</c:v>
                </c:pt>
                <c:pt idx="4">
                  <c:v>77.777777777777786</c:v>
                </c:pt>
                <c:pt idx="5">
                  <c:v>77.777777777777786</c:v>
                </c:pt>
                <c:pt idx="6">
                  <c:v>66.666666666666657</c:v>
                </c:pt>
                <c:pt idx="7">
                  <c:v>82.608695652173907</c:v>
                </c:pt>
                <c:pt idx="8">
                  <c:v>74.074074074074076</c:v>
                </c:pt>
                <c:pt idx="9">
                  <c:v>77.083333333333343</c:v>
                </c:pt>
                <c:pt idx="10">
                  <c:v>44.444444444444443</c:v>
                </c:pt>
                <c:pt idx="11">
                  <c:v>57.446808510638306</c:v>
                </c:pt>
                <c:pt idx="12">
                  <c:v>55.555555555555557</c:v>
                </c:pt>
                <c:pt idx="13">
                  <c:v>55.319148936170215</c:v>
                </c:pt>
              </c:numCache>
            </c:numRef>
          </c:val>
        </c:ser>
        <c:ser>
          <c:idx val="1"/>
          <c:order val="1"/>
          <c:tx>
            <c:strRef>
              <c:f>'List2 (2)'!$C$1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'List2 (2)'!$A$91:$A$104</c:f>
              <c:strCache>
                <c:ptCount val="14"/>
                <c:pt idx="0">
                  <c:v>h-index (spring 2014)</c:v>
                </c:pt>
                <c:pt idx="1">
                  <c:v>h-index (autumn 2013)</c:v>
                </c:pt>
                <c:pt idx="2">
                  <c:v>impact factor + SNIP/SJR (spring 2014)</c:v>
                </c:pt>
                <c:pt idx="3">
                  <c:v>impact factor + SNIP/SJR (autumn 2013)</c:v>
                </c:pt>
                <c:pt idx="4">
                  <c:v>online medical journals and books (spring 2014)</c:v>
                </c:pt>
                <c:pt idx="5">
                  <c:v>online medical journals and books (autumn 2013)</c:v>
                </c:pt>
                <c:pt idx="6">
                  <c:v>databases with e-books (spring 2014)</c:v>
                </c:pt>
                <c:pt idx="7">
                  <c:v>databases with e-books (autumn 2013)</c:v>
                </c:pt>
                <c:pt idx="8">
                  <c:v>catalogue (spring 2014)</c:v>
                </c:pt>
                <c:pt idx="9">
                  <c:v>catalogue (autumn 2013)</c:v>
                </c:pt>
                <c:pt idx="10">
                  <c:v>ILL service (spring 2014)</c:v>
                </c:pt>
                <c:pt idx="11">
                  <c:v>ILL service (autumn 2013)</c:v>
                </c:pt>
                <c:pt idx="12">
                  <c:v>library terminology, library services (spring 2014)</c:v>
                </c:pt>
                <c:pt idx="13">
                  <c:v>library terminology, library services (autumn 2013)</c:v>
                </c:pt>
              </c:strCache>
            </c:strRef>
          </c:cat>
          <c:val>
            <c:numRef>
              <c:f>'List2 (2)'!$C$91:$C$104</c:f>
              <c:numCache>
                <c:formatCode>0</c:formatCode>
                <c:ptCount val="14"/>
                <c:pt idx="0">
                  <c:v>51.851851851851848</c:v>
                </c:pt>
                <c:pt idx="1">
                  <c:v>14.583333333333334</c:v>
                </c:pt>
                <c:pt idx="2">
                  <c:v>37.037037037037038</c:v>
                </c:pt>
                <c:pt idx="3">
                  <c:v>20.833333333333336</c:v>
                </c:pt>
                <c:pt idx="4">
                  <c:v>18.518518518518519</c:v>
                </c:pt>
                <c:pt idx="5">
                  <c:v>15.555555555555555</c:v>
                </c:pt>
                <c:pt idx="6">
                  <c:v>25.925925925925924</c:v>
                </c:pt>
                <c:pt idx="7">
                  <c:v>13.043478260869565</c:v>
                </c:pt>
                <c:pt idx="8">
                  <c:v>22.222222222222221</c:v>
                </c:pt>
                <c:pt idx="9">
                  <c:v>12.5</c:v>
                </c:pt>
                <c:pt idx="10">
                  <c:v>40.74074074074074</c:v>
                </c:pt>
                <c:pt idx="11">
                  <c:v>31.914893617021278</c:v>
                </c:pt>
                <c:pt idx="12">
                  <c:v>25.925925925925924</c:v>
                </c:pt>
                <c:pt idx="13">
                  <c:v>29.787234042553191</c:v>
                </c:pt>
              </c:numCache>
            </c:numRef>
          </c:val>
        </c:ser>
        <c:ser>
          <c:idx val="2"/>
          <c:order val="2"/>
          <c:tx>
            <c:strRef>
              <c:f>'List2 (2)'!$D$1</c:f>
              <c:strCache>
                <c:ptCount val="1"/>
                <c:pt idx="0">
                  <c:v>not beneficial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'List2 (2)'!$A$91:$A$104</c:f>
              <c:strCache>
                <c:ptCount val="14"/>
                <c:pt idx="0">
                  <c:v>h-index (spring 2014)</c:v>
                </c:pt>
                <c:pt idx="1">
                  <c:v>h-index (autumn 2013)</c:v>
                </c:pt>
                <c:pt idx="2">
                  <c:v>impact factor + SNIP/SJR (spring 2014)</c:v>
                </c:pt>
                <c:pt idx="3">
                  <c:v>impact factor + SNIP/SJR (autumn 2013)</c:v>
                </c:pt>
                <c:pt idx="4">
                  <c:v>online medical journals and books (spring 2014)</c:v>
                </c:pt>
                <c:pt idx="5">
                  <c:v>online medical journals and books (autumn 2013)</c:v>
                </c:pt>
                <c:pt idx="6">
                  <c:v>databases with e-books (spring 2014)</c:v>
                </c:pt>
                <c:pt idx="7">
                  <c:v>databases with e-books (autumn 2013)</c:v>
                </c:pt>
                <c:pt idx="8">
                  <c:v>catalogue (spring 2014)</c:v>
                </c:pt>
                <c:pt idx="9">
                  <c:v>catalogue (autumn 2013)</c:v>
                </c:pt>
                <c:pt idx="10">
                  <c:v>ILL service (spring 2014)</c:v>
                </c:pt>
                <c:pt idx="11">
                  <c:v>ILL service (autumn 2013)</c:v>
                </c:pt>
                <c:pt idx="12">
                  <c:v>library terminology, library services (spring 2014)</c:v>
                </c:pt>
                <c:pt idx="13">
                  <c:v>library terminology, library services (autumn 2013)</c:v>
                </c:pt>
              </c:strCache>
            </c:strRef>
          </c:cat>
          <c:val>
            <c:numRef>
              <c:f>'List2 (2)'!$D$91:$D$104</c:f>
              <c:numCache>
                <c:formatCode>0</c:formatCode>
                <c:ptCount val="14"/>
                <c:pt idx="0">
                  <c:v>11.111111111111111</c:v>
                </c:pt>
                <c:pt idx="1">
                  <c:v>25</c:v>
                </c:pt>
                <c:pt idx="2">
                  <c:v>11.111111111111111</c:v>
                </c:pt>
                <c:pt idx="3">
                  <c:v>12.5</c:v>
                </c:pt>
                <c:pt idx="4">
                  <c:v>3.7037037037037033</c:v>
                </c:pt>
                <c:pt idx="5">
                  <c:v>6.666666666666667</c:v>
                </c:pt>
                <c:pt idx="6">
                  <c:v>7.4074074074074066</c:v>
                </c:pt>
                <c:pt idx="7">
                  <c:v>4.3478260869565215</c:v>
                </c:pt>
                <c:pt idx="8">
                  <c:v>3.7037037037037033</c:v>
                </c:pt>
                <c:pt idx="9">
                  <c:v>10.416666666666668</c:v>
                </c:pt>
                <c:pt idx="10">
                  <c:v>14.814814814814813</c:v>
                </c:pt>
                <c:pt idx="11">
                  <c:v>10.638297872340425</c:v>
                </c:pt>
                <c:pt idx="12">
                  <c:v>18.518518518518519</c:v>
                </c:pt>
                <c:pt idx="13">
                  <c:v>14.893617021276595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294848"/>
        <c:axId val="37296384"/>
      </c:barChart>
      <c:catAx>
        <c:axId val="37294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37296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29638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372948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2698863636363635"/>
          <c:y val="0.95298456659040764"/>
          <c:w val="0.27414772727272729"/>
          <c:h val="3.435807735335435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r>
              <a:rPr lang="cs-CZ"/>
              <a:t>The medical students' satisfaction with tasks
(n=27 students from spring 2014, n=48 from autumn 2013)</a:t>
            </a:r>
          </a:p>
        </c:rich>
      </c:tx>
      <c:layout>
        <c:manualLayout>
          <c:xMode val="edge"/>
          <c:yMode val="edge"/>
          <c:x val="0.17872365182243438"/>
          <c:y val="2.888086642599278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7801484654095544"/>
          <c:y val="0.14620938628158844"/>
          <c:w val="0.47092263813530327"/>
          <c:h val="0.74368231046931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'List2 (2)'!$B$1</c:f>
              <c:strCache>
                <c:ptCount val="1"/>
                <c:pt idx="0">
                  <c:v>beneficial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'List2 (2)'!$A$134:$A$153</c:f>
              <c:strCache>
                <c:ptCount val="20"/>
                <c:pt idx="0">
                  <c:v>comparing the quality of journals (spring 2014)</c:v>
                </c:pt>
                <c:pt idx="1">
                  <c:v>comparing the quality of journals (autumn 2013)</c:v>
                </c:pt>
                <c:pt idx="2">
                  <c:v>creating a list of references in reference manager (spring 2014)</c:v>
                </c:pt>
                <c:pt idx="3">
                  <c:v>creating a list of references in reference manager (autumn 2013)</c:v>
                </c:pt>
                <c:pt idx="4">
                  <c:v>manually creating a list of references (spring 2014)</c:v>
                </c:pt>
                <c:pt idx="5">
                  <c:v>manually creating a list of references (autumn 2013)</c:v>
                </c:pt>
                <c:pt idx="6">
                  <c:v>writing an abstract/annotation (spring 2014)</c:v>
                </c:pt>
                <c:pt idx="7">
                  <c:v>writing an abstract/annotation (autumn 2013)</c:v>
                </c:pt>
                <c:pt idx="8">
                  <c:v>detecting signs of plagiarism (spring 2014)</c:v>
                </c:pt>
                <c:pt idx="9">
                  <c:v>detecting signs of plagiarism (autumn 2013)</c:v>
                </c:pt>
                <c:pt idx="10">
                  <c:v>searching a fulltext in PubMed (spring 2014)</c:v>
                </c:pt>
                <c:pt idx="11">
                  <c:v>searching a fulltext in PubMed (autumn 2013)</c:v>
                </c:pt>
                <c:pt idx="12">
                  <c:v>linking service SFX (spring 2014)</c:v>
                </c:pt>
                <c:pt idx="13">
                  <c:v>linking service SFX (autumn 2013)</c:v>
                </c:pt>
                <c:pt idx="14">
                  <c:v>searching in Web of Science (spring 2014)</c:v>
                </c:pt>
                <c:pt idx="15">
                  <c:v>searching in Web of Science (autumn 2013)</c:v>
                </c:pt>
                <c:pt idx="16">
                  <c:v>evaluating a quality of information on a website (spring 2014)</c:v>
                </c:pt>
                <c:pt idx="17">
                  <c:v>evaluating a quality of information on a website (autumn 2013)</c:v>
                </c:pt>
                <c:pt idx="18">
                  <c:v>searching a shelf number in the catalogue (spring 2014)</c:v>
                </c:pt>
                <c:pt idx="19">
                  <c:v>searching a shelf number in the catalogue (autumn 2013)</c:v>
                </c:pt>
              </c:strCache>
            </c:strRef>
          </c:cat>
          <c:val>
            <c:numRef>
              <c:f>'List2 (2)'!$B$134:$B$153</c:f>
              <c:numCache>
                <c:formatCode>0.0</c:formatCode>
                <c:ptCount val="20"/>
                <c:pt idx="0">
                  <c:v>92.592592592592595</c:v>
                </c:pt>
                <c:pt idx="1">
                  <c:v>62.5</c:v>
                </c:pt>
                <c:pt idx="2">
                  <c:v>88.888888888888886</c:v>
                </c:pt>
                <c:pt idx="3">
                  <c:v>89.583333333333343</c:v>
                </c:pt>
                <c:pt idx="4">
                  <c:v>77.777777777777786</c:v>
                </c:pt>
                <c:pt idx="5">
                  <c:v>85.416666666666657</c:v>
                </c:pt>
                <c:pt idx="6">
                  <c:v>85.18518518518519</c:v>
                </c:pt>
                <c:pt idx="7">
                  <c:v>78.723404255319153</c:v>
                </c:pt>
                <c:pt idx="8">
                  <c:v>81.481481481481481</c:v>
                </c:pt>
                <c:pt idx="9">
                  <c:v>77.083333333333343</c:v>
                </c:pt>
                <c:pt idx="10">
                  <c:v>85.18518518518519</c:v>
                </c:pt>
                <c:pt idx="11">
                  <c:v>95.833333333333343</c:v>
                </c:pt>
                <c:pt idx="12">
                  <c:v>92.592592592592595</c:v>
                </c:pt>
                <c:pt idx="13">
                  <c:v>91.489361702127653</c:v>
                </c:pt>
                <c:pt idx="14">
                  <c:v>66.666666666666657</c:v>
                </c:pt>
                <c:pt idx="15">
                  <c:v>93.75</c:v>
                </c:pt>
                <c:pt idx="16">
                  <c:v>85.18518518518519</c:v>
                </c:pt>
                <c:pt idx="17">
                  <c:v>62.5</c:v>
                </c:pt>
                <c:pt idx="18">
                  <c:v>74.074074074074076</c:v>
                </c:pt>
                <c:pt idx="19">
                  <c:v>52.083333333333336</c:v>
                </c:pt>
              </c:numCache>
            </c:numRef>
          </c:val>
        </c:ser>
        <c:ser>
          <c:idx val="1"/>
          <c:order val="1"/>
          <c:tx>
            <c:strRef>
              <c:f>'List2 (2)'!$C$1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'List2 (2)'!$A$134:$A$153</c:f>
              <c:strCache>
                <c:ptCount val="20"/>
                <c:pt idx="0">
                  <c:v>comparing the quality of journals (spring 2014)</c:v>
                </c:pt>
                <c:pt idx="1">
                  <c:v>comparing the quality of journals (autumn 2013)</c:v>
                </c:pt>
                <c:pt idx="2">
                  <c:v>creating a list of references in reference manager (spring 2014)</c:v>
                </c:pt>
                <c:pt idx="3">
                  <c:v>creating a list of references in reference manager (autumn 2013)</c:v>
                </c:pt>
                <c:pt idx="4">
                  <c:v>manually creating a list of references (spring 2014)</c:v>
                </c:pt>
                <c:pt idx="5">
                  <c:v>manually creating a list of references (autumn 2013)</c:v>
                </c:pt>
                <c:pt idx="6">
                  <c:v>writing an abstract/annotation (spring 2014)</c:v>
                </c:pt>
                <c:pt idx="7">
                  <c:v>writing an abstract/annotation (autumn 2013)</c:v>
                </c:pt>
                <c:pt idx="8">
                  <c:v>detecting signs of plagiarism (spring 2014)</c:v>
                </c:pt>
                <c:pt idx="9">
                  <c:v>detecting signs of plagiarism (autumn 2013)</c:v>
                </c:pt>
                <c:pt idx="10">
                  <c:v>searching a fulltext in PubMed (spring 2014)</c:v>
                </c:pt>
                <c:pt idx="11">
                  <c:v>searching a fulltext in PubMed (autumn 2013)</c:v>
                </c:pt>
                <c:pt idx="12">
                  <c:v>linking service SFX (spring 2014)</c:v>
                </c:pt>
                <c:pt idx="13">
                  <c:v>linking service SFX (autumn 2013)</c:v>
                </c:pt>
                <c:pt idx="14">
                  <c:v>searching in Web of Science (spring 2014)</c:v>
                </c:pt>
                <c:pt idx="15">
                  <c:v>searching in Web of Science (autumn 2013)</c:v>
                </c:pt>
                <c:pt idx="16">
                  <c:v>evaluating a quality of information on a website (spring 2014)</c:v>
                </c:pt>
                <c:pt idx="17">
                  <c:v>evaluating a quality of information on a website (autumn 2013)</c:v>
                </c:pt>
                <c:pt idx="18">
                  <c:v>searching a shelf number in the catalogue (spring 2014)</c:v>
                </c:pt>
                <c:pt idx="19">
                  <c:v>searching a shelf number in the catalogue (autumn 2013)</c:v>
                </c:pt>
              </c:strCache>
            </c:strRef>
          </c:cat>
          <c:val>
            <c:numRef>
              <c:f>'List2 (2)'!$C$134:$C$153</c:f>
              <c:numCache>
                <c:formatCode>0.0</c:formatCode>
                <c:ptCount val="20"/>
                <c:pt idx="0">
                  <c:v>0</c:v>
                </c:pt>
                <c:pt idx="1">
                  <c:v>25</c:v>
                </c:pt>
                <c:pt idx="2">
                  <c:v>3.7037037037037033</c:v>
                </c:pt>
                <c:pt idx="3">
                  <c:v>4.1666666666666661</c:v>
                </c:pt>
                <c:pt idx="4">
                  <c:v>18.518518518518519</c:v>
                </c:pt>
                <c:pt idx="5">
                  <c:v>8.3333333333333321</c:v>
                </c:pt>
                <c:pt idx="6">
                  <c:v>7.4074074074074066</c:v>
                </c:pt>
                <c:pt idx="7">
                  <c:v>17.021276595744681</c:v>
                </c:pt>
                <c:pt idx="8">
                  <c:v>14.814814814814813</c:v>
                </c:pt>
                <c:pt idx="9">
                  <c:v>20.833333333333336</c:v>
                </c:pt>
                <c:pt idx="10">
                  <c:v>14.814814814814813</c:v>
                </c:pt>
                <c:pt idx="11">
                  <c:v>4.1666666666666661</c:v>
                </c:pt>
                <c:pt idx="12">
                  <c:v>7.4074074074074066</c:v>
                </c:pt>
                <c:pt idx="13">
                  <c:v>8.5106382978723403</c:v>
                </c:pt>
                <c:pt idx="14">
                  <c:v>22.222222222222221</c:v>
                </c:pt>
                <c:pt idx="15">
                  <c:v>6.25</c:v>
                </c:pt>
                <c:pt idx="16">
                  <c:v>11.111111111111111</c:v>
                </c:pt>
                <c:pt idx="17">
                  <c:v>27.083333333333332</c:v>
                </c:pt>
                <c:pt idx="18">
                  <c:v>11.111111111111111</c:v>
                </c:pt>
                <c:pt idx="19">
                  <c:v>27.083333333333332</c:v>
                </c:pt>
              </c:numCache>
            </c:numRef>
          </c:val>
        </c:ser>
        <c:ser>
          <c:idx val="2"/>
          <c:order val="2"/>
          <c:tx>
            <c:strRef>
              <c:f>'List2 (2)'!$D$1</c:f>
              <c:strCache>
                <c:ptCount val="1"/>
                <c:pt idx="0">
                  <c:v>not beneficial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'List2 (2)'!$A$134:$A$153</c:f>
              <c:strCache>
                <c:ptCount val="20"/>
                <c:pt idx="0">
                  <c:v>comparing the quality of journals (spring 2014)</c:v>
                </c:pt>
                <c:pt idx="1">
                  <c:v>comparing the quality of journals (autumn 2013)</c:v>
                </c:pt>
                <c:pt idx="2">
                  <c:v>creating a list of references in reference manager (spring 2014)</c:v>
                </c:pt>
                <c:pt idx="3">
                  <c:v>creating a list of references in reference manager (autumn 2013)</c:v>
                </c:pt>
                <c:pt idx="4">
                  <c:v>manually creating a list of references (spring 2014)</c:v>
                </c:pt>
                <c:pt idx="5">
                  <c:v>manually creating a list of references (autumn 2013)</c:v>
                </c:pt>
                <c:pt idx="6">
                  <c:v>writing an abstract/annotation (spring 2014)</c:v>
                </c:pt>
                <c:pt idx="7">
                  <c:v>writing an abstract/annotation (autumn 2013)</c:v>
                </c:pt>
                <c:pt idx="8">
                  <c:v>detecting signs of plagiarism (spring 2014)</c:v>
                </c:pt>
                <c:pt idx="9">
                  <c:v>detecting signs of plagiarism (autumn 2013)</c:v>
                </c:pt>
                <c:pt idx="10">
                  <c:v>searching a fulltext in PubMed (spring 2014)</c:v>
                </c:pt>
                <c:pt idx="11">
                  <c:v>searching a fulltext in PubMed (autumn 2013)</c:v>
                </c:pt>
                <c:pt idx="12">
                  <c:v>linking service SFX (spring 2014)</c:v>
                </c:pt>
                <c:pt idx="13">
                  <c:v>linking service SFX (autumn 2013)</c:v>
                </c:pt>
                <c:pt idx="14">
                  <c:v>searching in Web of Science (spring 2014)</c:v>
                </c:pt>
                <c:pt idx="15">
                  <c:v>searching in Web of Science (autumn 2013)</c:v>
                </c:pt>
                <c:pt idx="16">
                  <c:v>evaluating a quality of information on a website (spring 2014)</c:v>
                </c:pt>
                <c:pt idx="17">
                  <c:v>evaluating a quality of information on a website (autumn 2013)</c:v>
                </c:pt>
                <c:pt idx="18">
                  <c:v>searching a shelf number in the catalogue (spring 2014)</c:v>
                </c:pt>
                <c:pt idx="19">
                  <c:v>searching a shelf number in the catalogue (autumn 2013)</c:v>
                </c:pt>
              </c:strCache>
            </c:strRef>
          </c:cat>
          <c:val>
            <c:numRef>
              <c:f>'List2 (2)'!$D$134:$D$153</c:f>
              <c:numCache>
                <c:formatCode>0.0</c:formatCode>
                <c:ptCount val="20"/>
                <c:pt idx="0">
                  <c:v>7.4074074074074066</c:v>
                </c:pt>
                <c:pt idx="1">
                  <c:v>12.5</c:v>
                </c:pt>
                <c:pt idx="2">
                  <c:v>7.4074074074074066</c:v>
                </c:pt>
                <c:pt idx="3">
                  <c:v>6.25</c:v>
                </c:pt>
                <c:pt idx="4">
                  <c:v>3.7037037037037033</c:v>
                </c:pt>
                <c:pt idx="5">
                  <c:v>6.25</c:v>
                </c:pt>
                <c:pt idx="6">
                  <c:v>7.4074074074074066</c:v>
                </c:pt>
                <c:pt idx="7">
                  <c:v>4.2553191489361701</c:v>
                </c:pt>
                <c:pt idx="8">
                  <c:v>3.7037037037037033</c:v>
                </c:pt>
                <c:pt idx="9">
                  <c:v>2.083333333333333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11.111111111111111</c:v>
                </c:pt>
                <c:pt idx="15">
                  <c:v>0</c:v>
                </c:pt>
                <c:pt idx="16">
                  <c:v>3.7037037037037033</c:v>
                </c:pt>
                <c:pt idx="17">
                  <c:v>10.416666666666668</c:v>
                </c:pt>
                <c:pt idx="18">
                  <c:v>14.814814814814813</c:v>
                </c:pt>
                <c:pt idx="19">
                  <c:v>20.833333333333336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331328"/>
        <c:axId val="37332864"/>
      </c:barChart>
      <c:catAx>
        <c:axId val="37331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3733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33286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373313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7588732253895525"/>
          <c:y val="0.95306859205776173"/>
          <c:w val="0.27375924445817329"/>
          <c:h val="3.429602888086642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595123629842"/>
          <c:y val="3.1649261193200759E-2"/>
          <c:w val="0.75244408474796354"/>
          <c:h val="0.8928381780555457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'Správné odpovědi'!$A$4</c:f>
              <c:strCache>
                <c:ptCount val="1"/>
                <c:pt idx="0">
                  <c:v>Pretest (správná odpověď v %)</c:v>
                </c:pt>
              </c:strCache>
            </c:strRef>
          </c:tx>
          <c:invertIfNegative val="0"/>
          <c:cat>
            <c:strRef>
              <c:f>'Správné odpovědi'!$B$3:$W$3</c:f>
              <c:strCach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strCache>
            </c:strRef>
          </c:cat>
          <c:val>
            <c:numRef>
              <c:f>'Správné odpovědi'!$B$4:$W$4</c:f>
              <c:numCache>
                <c:formatCode>0.00%</c:formatCode>
                <c:ptCount val="22"/>
                <c:pt idx="0">
                  <c:v>0.504</c:v>
                </c:pt>
                <c:pt idx="1">
                  <c:v>0.99450000000000005</c:v>
                </c:pt>
                <c:pt idx="2">
                  <c:v>0.39400000000000002</c:v>
                </c:pt>
                <c:pt idx="3">
                  <c:v>0.33960000000000001</c:v>
                </c:pt>
                <c:pt idx="4">
                  <c:v>0.91139999999999999</c:v>
                </c:pt>
                <c:pt idx="5">
                  <c:v>0.35489999999999999</c:v>
                </c:pt>
                <c:pt idx="6">
                  <c:v>0.90349999999999997</c:v>
                </c:pt>
                <c:pt idx="7">
                  <c:v>0.53569999999999995</c:v>
                </c:pt>
                <c:pt idx="8">
                  <c:v>0.75439999999999996</c:v>
                </c:pt>
                <c:pt idx="9">
                  <c:v>0.41980000000000001</c:v>
                </c:pt>
                <c:pt idx="10">
                  <c:v>0.63229999999999997</c:v>
                </c:pt>
                <c:pt idx="11">
                  <c:v>0.55100000000000005</c:v>
                </c:pt>
                <c:pt idx="12">
                  <c:v>0.89800000000000002</c:v>
                </c:pt>
                <c:pt idx="13">
                  <c:v>0.71840000000000004</c:v>
                </c:pt>
                <c:pt idx="14">
                  <c:v>0.8962</c:v>
                </c:pt>
                <c:pt idx="15">
                  <c:v>0.94750000000000001</c:v>
                </c:pt>
                <c:pt idx="16">
                  <c:v>0.95240000000000002</c:v>
                </c:pt>
                <c:pt idx="17">
                  <c:v>0.2732</c:v>
                </c:pt>
                <c:pt idx="18">
                  <c:v>0.68600000000000005</c:v>
                </c:pt>
                <c:pt idx="19">
                  <c:v>0.7752</c:v>
                </c:pt>
                <c:pt idx="20">
                  <c:v>0.38119999999999998</c:v>
                </c:pt>
                <c:pt idx="21">
                  <c:v>0.83750000000000002</c:v>
                </c:pt>
              </c:numCache>
            </c:numRef>
          </c:val>
        </c:ser>
        <c:ser>
          <c:idx val="1"/>
          <c:order val="1"/>
          <c:tx>
            <c:strRef>
              <c:f>'Správné odpovědi'!$A$5</c:f>
              <c:strCache>
                <c:ptCount val="1"/>
                <c:pt idx="0">
                  <c:v>Posttest (správná odpověď v %)</c:v>
                </c:pt>
              </c:strCache>
            </c:strRef>
          </c:tx>
          <c:invertIfNegative val="0"/>
          <c:cat>
            <c:strRef>
              <c:f>'Správné odpovědi'!$B$3:$W$3</c:f>
              <c:strCach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strCache>
            </c:strRef>
          </c:cat>
          <c:val>
            <c:numRef>
              <c:f>'Správné odpovědi'!$B$5:$W$5</c:f>
              <c:numCache>
                <c:formatCode>0.00%</c:formatCode>
                <c:ptCount val="22"/>
                <c:pt idx="0">
                  <c:v>0.86739999999999995</c:v>
                </c:pt>
                <c:pt idx="1">
                  <c:v>0.99660000000000004</c:v>
                </c:pt>
                <c:pt idx="2">
                  <c:v>0.74750000000000005</c:v>
                </c:pt>
                <c:pt idx="3">
                  <c:v>0.79900000000000004</c:v>
                </c:pt>
                <c:pt idx="4">
                  <c:v>0.88849999999999996</c:v>
                </c:pt>
                <c:pt idx="5">
                  <c:v>0.54730000000000001</c:v>
                </c:pt>
                <c:pt idx="6">
                  <c:v>0.91810000000000003</c:v>
                </c:pt>
                <c:pt idx="7">
                  <c:v>0.79310000000000003</c:v>
                </c:pt>
                <c:pt idx="8">
                  <c:v>0.87670000000000003</c:v>
                </c:pt>
                <c:pt idx="9">
                  <c:v>0.83609999999999995</c:v>
                </c:pt>
                <c:pt idx="10">
                  <c:v>0.83020000000000005</c:v>
                </c:pt>
                <c:pt idx="11">
                  <c:v>0.66639999999999999</c:v>
                </c:pt>
                <c:pt idx="12">
                  <c:v>0.97799999999999998</c:v>
                </c:pt>
                <c:pt idx="13">
                  <c:v>0.78210000000000002</c:v>
                </c:pt>
                <c:pt idx="14">
                  <c:v>0.95020000000000004</c:v>
                </c:pt>
                <c:pt idx="15">
                  <c:v>0.96709999999999996</c:v>
                </c:pt>
                <c:pt idx="16">
                  <c:v>0.97550000000000003</c:v>
                </c:pt>
                <c:pt idx="17">
                  <c:v>0.38679999999999998</c:v>
                </c:pt>
                <c:pt idx="18">
                  <c:v>0.70099999999999996</c:v>
                </c:pt>
                <c:pt idx="19">
                  <c:v>0.8639</c:v>
                </c:pt>
                <c:pt idx="20">
                  <c:v>0.82010000000000005</c:v>
                </c:pt>
                <c:pt idx="21">
                  <c:v>0.85809999999999997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37380480"/>
        <c:axId val="37382400"/>
        <c:axId val="37247616"/>
      </c:bar3DChart>
      <c:catAx>
        <c:axId val="37380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noProof="0" dirty="0" smtClean="0"/>
                  <a:t>No. of</a:t>
                </a:r>
                <a:r>
                  <a:rPr lang="en-US" baseline="0" noProof="0" dirty="0" smtClean="0"/>
                  <a:t> question</a:t>
                </a:r>
                <a:endParaRPr lang="en-US" noProof="0" dirty="0"/>
              </a:p>
            </c:rich>
          </c:tx>
          <c:layout>
            <c:manualLayout>
              <c:xMode val="edge"/>
              <c:yMode val="edge"/>
              <c:x val="0.41668530336456122"/>
              <c:y val="0.799094356747555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7382400"/>
        <c:crosses val="autoZero"/>
        <c:auto val="1"/>
        <c:lblAlgn val="ctr"/>
        <c:lblOffset val="100"/>
        <c:noMultiLvlLbl val="0"/>
      </c:catAx>
      <c:valAx>
        <c:axId val="373824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noProof="0" dirty="0" smtClean="0"/>
                  <a:t>No. of correct answers in %</a:t>
                </a:r>
                <a:endParaRPr lang="en-US" noProof="0" dirty="0"/>
              </a:p>
            </c:rich>
          </c:tx>
          <c:layout>
            <c:manualLayout>
              <c:xMode val="edge"/>
              <c:yMode val="edge"/>
              <c:x val="4.8978324197744262E-2"/>
              <c:y val="0.26379040416867394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crossAx val="37380480"/>
        <c:crosses val="autoZero"/>
        <c:crossBetween val="between"/>
      </c:valAx>
      <c:serAx>
        <c:axId val="37247616"/>
        <c:scaling>
          <c:orientation val="minMax"/>
        </c:scaling>
        <c:delete val="1"/>
        <c:axPos val="b"/>
        <c:majorTickMark val="none"/>
        <c:minorTickMark val="none"/>
        <c:tickLblPos val="nextTo"/>
        <c:crossAx val="37382400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baseline="0">
                <a:effectLst/>
              </a:rPr>
              <a:t>The percentage of medical students from </a:t>
            </a:r>
            <a:r>
              <a:rPr lang="cs-CZ" sz="1400" b="0" i="0" u="none" strike="noStrike" baseline="0">
                <a:effectLst/>
              </a:rPr>
              <a:t>spring </a:t>
            </a:r>
            <a:r>
              <a:rPr lang="en-GB" sz="1400" b="0" i="0" u="none" strike="noStrike" baseline="0">
                <a:effectLst/>
              </a:rPr>
              <a:t>201</a:t>
            </a:r>
            <a:r>
              <a:rPr lang="cs-CZ" sz="1400" b="0" i="0" u="none" strike="noStrike" baseline="0">
                <a:effectLst/>
              </a:rPr>
              <a:t>4</a:t>
            </a:r>
            <a:r>
              <a:rPr lang="en-GB" sz="1400" b="0" i="0" u="none" strike="noStrike" baseline="0">
                <a:effectLst/>
              </a:rPr>
              <a:t> responding correctly in the pre-test and post-test (</a:t>
            </a:r>
            <a:r>
              <a:rPr lang="cs-CZ" sz="1400" b="0" i="0" u="none" strike="noStrike" baseline="0">
                <a:effectLst/>
              </a:rPr>
              <a:t>n=63</a:t>
            </a:r>
            <a:r>
              <a:rPr lang="en-GB" sz="1400" b="0" i="0" u="none" strike="noStrike" baseline="0">
                <a:effectLst/>
              </a:rPr>
              <a:t>)</a:t>
            </a:r>
            <a:endParaRPr lang="cs-CZ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medici_jaro2014!$B$1</c:f>
              <c:strCache>
                <c:ptCount val="1"/>
                <c:pt idx="0">
                  <c:v>Pre-test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medici_jaro2014!$A$2:$A$31</c:f>
              <c:strCache>
                <c:ptCount val="30"/>
                <c:pt idx="0">
                  <c:v>Searching</c:v>
                </c:pt>
                <c:pt idx="1">
                  <c:v>Defining keywords</c:v>
                </c:pt>
                <c:pt idx="2">
                  <c:v>Defining keywords</c:v>
                </c:pt>
                <c:pt idx="3">
                  <c:v>Wildcards</c:v>
                </c:pt>
                <c:pt idx="4">
                  <c:v>Quotation marks</c:v>
                </c:pt>
                <c:pt idx="5">
                  <c:v>Portal of electronical resources</c:v>
                </c:pt>
                <c:pt idx="6">
                  <c:v>Linking service</c:v>
                </c:pt>
                <c:pt idx="7">
                  <c:v>Database services</c:v>
                </c:pt>
                <c:pt idx="8">
                  <c:v>Abstract/Annotation</c:v>
                </c:pt>
                <c:pt idx="9">
                  <c:v>Structure of thesis/paper</c:v>
                </c:pt>
                <c:pt idx="10">
                  <c:v>Publication ethics</c:v>
                </c:pt>
                <c:pt idx="11">
                  <c:v>Publication ethics</c:v>
                </c:pt>
                <c:pt idx="12">
                  <c:v>Publication ethics</c:v>
                </c:pt>
                <c:pt idx="13">
                  <c:v>Citation ethics</c:v>
                </c:pt>
                <c:pt idx="14">
                  <c:v>Citation ethics</c:v>
                </c:pt>
                <c:pt idx="15">
                  <c:v>Citation methods</c:v>
                </c:pt>
                <c:pt idx="16">
                  <c:v>Bibliographic references</c:v>
                </c:pt>
                <c:pt idx="17">
                  <c:v>Bibliographic references</c:v>
                </c:pt>
                <c:pt idx="18">
                  <c:v>Reference managers</c:v>
                </c:pt>
                <c:pt idx="19">
                  <c:v>Reference managers</c:v>
                </c:pt>
                <c:pt idx="20">
                  <c:v>Scientometry</c:v>
                </c:pt>
                <c:pt idx="21">
                  <c:v>Library services</c:v>
                </c:pt>
                <c:pt idx="22">
                  <c:v>Evaluation of website's quality</c:v>
                </c:pt>
                <c:pt idx="23">
                  <c:v>Evaluation of website's quality</c:v>
                </c:pt>
                <c:pt idx="24">
                  <c:v>Types of resources</c:v>
                </c:pt>
                <c:pt idx="25">
                  <c:v>Catalogue</c:v>
                </c:pt>
                <c:pt idx="26">
                  <c:v>Remote access</c:v>
                </c:pt>
                <c:pt idx="27">
                  <c:v>Types of resources</c:v>
                </c:pt>
                <c:pt idx="28">
                  <c:v>Formalities text</c:v>
                </c:pt>
                <c:pt idx="29">
                  <c:v>Catalogue</c:v>
                </c:pt>
              </c:strCache>
            </c:strRef>
          </c:cat>
          <c:val>
            <c:numRef>
              <c:f>medici_jaro2014!$B$2:$B$31</c:f>
              <c:numCache>
                <c:formatCode>0.0</c:formatCode>
                <c:ptCount val="30"/>
                <c:pt idx="0">
                  <c:v>63.934426229508205</c:v>
                </c:pt>
                <c:pt idx="1">
                  <c:v>95.081967213114751</c:v>
                </c:pt>
                <c:pt idx="2">
                  <c:v>68.852459016393439</c:v>
                </c:pt>
                <c:pt idx="3">
                  <c:v>63.157894736842103</c:v>
                </c:pt>
                <c:pt idx="4">
                  <c:v>81.481481481481481</c:v>
                </c:pt>
                <c:pt idx="5">
                  <c:v>42.622950819672127</c:v>
                </c:pt>
                <c:pt idx="6">
                  <c:v>49.180327868852459</c:v>
                </c:pt>
                <c:pt idx="7">
                  <c:v>6.557377049180328</c:v>
                </c:pt>
                <c:pt idx="8">
                  <c:v>39.344262295081968</c:v>
                </c:pt>
                <c:pt idx="9">
                  <c:v>66.120218579234972</c:v>
                </c:pt>
                <c:pt idx="10">
                  <c:v>74.545454545454547</c:v>
                </c:pt>
                <c:pt idx="11">
                  <c:v>70</c:v>
                </c:pt>
                <c:pt idx="12">
                  <c:v>97.058823529411768</c:v>
                </c:pt>
                <c:pt idx="13">
                  <c:v>26.229508196721312</c:v>
                </c:pt>
                <c:pt idx="14">
                  <c:v>18.604651162790699</c:v>
                </c:pt>
                <c:pt idx="15">
                  <c:v>39.344262295081968</c:v>
                </c:pt>
                <c:pt idx="16">
                  <c:v>57.377049180327866</c:v>
                </c:pt>
                <c:pt idx="17">
                  <c:v>40</c:v>
                </c:pt>
                <c:pt idx="18">
                  <c:v>20</c:v>
                </c:pt>
                <c:pt idx="19">
                  <c:v>82.692307692307693</c:v>
                </c:pt>
                <c:pt idx="20">
                  <c:v>14.754098360655737</c:v>
                </c:pt>
                <c:pt idx="21">
                  <c:v>55.737704918032783</c:v>
                </c:pt>
                <c:pt idx="22">
                  <c:v>36</c:v>
                </c:pt>
                <c:pt idx="23">
                  <c:v>89.361702127659569</c:v>
                </c:pt>
                <c:pt idx="24">
                  <c:v>62.295081967213115</c:v>
                </c:pt>
                <c:pt idx="25">
                  <c:v>76</c:v>
                </c:pt>
                <c:pt idx="26">
                  <c:v>13.114754098360656</c:v>
                </c:pt>
                <c:pt idx="27">
                  <c:v>62.295081967213115</c:v>
                </c:pt>
                <c:pt idx="28">
                  <c:v>95.081967213114751</c:v>
                </c:pt>
                <c:pt idx="29">
                  <c:v>59.574468085106382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medici_jaro2014!$C$1</c:f>
              <c:strCache>
                <c:ptCount val="1"/>
                <c:pt idx="0">
                  <c:v>Post-test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medici_jaro2014!$A$2:$A$31</c:f>
              <c:strCache>
                <c:ptCount val="30"/>
                <c:pt idx="0">
                  <c:v>Searching</c:v>
                </c:pt>
                <c:pt idx="1">
                  <c:v>Defining keywords</c:v>
                </c:pt>
                <c:pt idx="2">
                  <c:v>Defining keywords</c:v>
                </c:pt>
                <c:pt idx="3">
                  <c:v>Wildcards</c:v>
                </c:pt>
                <c:pt idx="4">
                  <c:v>Quotation marks</c:v>
                </c:pt>
                <c:pt idx="5">
                  <c:v>Portal of electronical resources</c:v>
                </c:pt>
                <c:pt idx="6">
                  <c:v>Linking service</c:v>
                </c:pt>
                <c:pt idx="7">
                  <c:v>Database services</c:v>
                </c:pt>
                <c:pt idx="8">
                  <c:v>Abstract/Annotation</c:v>
                </c:pt>
                <c:pt idx="9">
                  <c:v>Structure of thesis/paper</c:v>
                </c:pt>
                <c:pt idx="10">
                  <c:v>Publication ethics</c:v>
                </c:pt>
                <c:pt idx="11">
                  <c:v>Publication ethics</c:v>
                </c:pt>
                <c:pt idx="12">
                  <c:v>Publication ethics</c:v>
                </c:pt>
                <c:pt idx="13">
                  <c:v>Citation ethics</c:v>
                </c:pt>
                <c:pt idx="14">
                  <c:v>Citation ethics</c:v>
                </c:pt>
                <c:pt idx="15">
                  <c:v>Citation methods</c:v>
                </c:pt>
                <c:pt idx="16">
                  <c:v>Bibliographic references</c:v>
                </c:pt>
                <c:pt idx="17">
                  <c:v>Bibliographic references</c:v>
                </c:pt>
                <c:pt idx="18">
                  <c:v>Reference managers</c:v>
                </c:pt>
                <c:pt idx="19">
                  <c:v>Reference managers</c:v>
                </c:pt>
                <c:pt idx="20">
                  <c:v>Scientometry</c:v>
                </c:pt>
                <c:pt idx="21">
                  <c:v>Library services</c:v>
                </c:pt>
                <c:pt idx="22">
                  <c:v>Evaluation of website's quality</c:v>
                </c:pt>
                <c:pt idx="23">
                  <c:v>Evaluation of website's quality</c:v>
                </c:pt>
                <c:pt idx="24">
                  <c:v>Types of resources</c:v>
                </c:pt>
                <c:pt idx="25">
                  <c:v>Catalogue</c:v>
                </c:pt>
                <c:pt idx="26">
                  <c:v>Remote access</c:v>
                </c:pt>
                <c:pt idx="27">
                  <c:v>Types of resources</c:v>
                </c:pt>
                <c:pt idx="28">
                  <c:v>Formalities text</c:v>
                </c:pt>
                <c:pt idx="29">
                  <c:v>Catalogue</c:v>
                </c:pt>
              </c:strCache>
            </c:strRef>
          </c:cat>
          <c:val>
            <c:numRef>
              <c:f>medici_jaro2014!$C$2:$C$31</c:f>
              <c:numCache>
                <c:formatCode>0.0</c:formatCode>
                <c:ptCount val="30"/>
                <c:pt idx="0">
                  <c:v>92.063492063492063</c:v>
                </c:pt>
                <c:pt idx="1">
                  <c:v>98.412698412698404</c:v>
                </c:pt>
                <c:pt idx="2">
                  <c:v>55.555555555555557</c:v>
                </c:pt>
                <c:pt idx="3">
                  <c:v>75</c:v>
                </c:pt>
                <c:pt idx="4">
                  <c:v>97.368421052631575</c:v>
                </c:pt>
                <c:pt idx="5">
                  <c:v>87.301587301587304</c:v>
                </c:pt>
                <c:pt idx="6">
                  <c:v>93.650793650793645</c:v>
                </c:pt>
                <c:pt idx="7">
                  <c:v>25.396825396825399</c:v>
                </c:pt>
                <c:pt idx="8">
                  <c:v>58.730158730158735</c:v>
                </c:pt>
                <c:pt idx="9">
                  <c:v>82.857142857142861</c:v>
                </c:pt>
                <c:pt idx="10">
                  <c:v>100</c:v>
                </c:pt>
                <c:pt idx="11">
                  <c:v>98.305084745762713</c:v>
                </c:pt>
                <c:pt idx="12">
                  <c:v>91.666666666666657</c:v>
                </c:pt>
                <c:pt idx="13">
                  <c:v>65</c:v>
                </c:pt>
                <c:pt idx="14">
                  <c:v>61.627906976744185</c:v>
                </c:pt>
                <c:pt idx="15">
                  <c:v>71.428571428571431</c:v>
                </c:pt>
                <c:pt idx="16">
                  <c:v>82.539682539682531</c:v>
                </c:pt>
                <c:pt idx="17">
                  <c:v>63.492063492063487</c:v>
                </c:pt>
                <c:pt idx="18">
                  <c:v>78.688524590163937</c:v>
                </c:pt>
                <c:pt idx="19">
                  <c:v>100</c:v>
                </c:pt>
                <c:pt idx="20">
                  <c:v>82.539682539682531</c:v>
                </c:pt>
                <c:pt idx="21">
                  <c:v>74.603174603174608</c:v>
                </c:pt>
                <c:pt idx="22">
                  <c:v>77.611940298507463</c:v>
                </c:pt>
                <c:pt idx="23">
                  <c:v>94.915254237288138</c:v>
                </c:pt>
                <c:pt idx="24">
                  <c:v>92.063492063492063</c:v>
                </c:pt>
                <c:pt idx="25">
                  <c:v>81.395348837209298</c:v>
                </c:pt>
                <c:pt idx="26">
                  <c:v>87.301587301587304</c:v>
                </c:pt>
                <c:pt idx="27">
                  <c:v>92.063492063492063</c:v>
                </c:pt>
                <c:pt idx="28">
                  <c:v>79.365079365079367</c:v>
                </c:pt>
                <c:pt idx="29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70368"/>
        <c:axId val="37771904"/>
      </c:lineChart>
      <c:catAx>
        <c:axId val="3777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771904"/>
        <c:crosses val="autoZero"/>
        <c:auto val="1"/>
        <c:lblAlgn val="ctr"/>
        <c:lblOffset val="100"/>
        <c:noMultiLvlLbl val="0"/>
      </c:catAx>
      <c:valAx>
        <c:axId val="377719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77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baseline="0">
                <a:effectLst/>
              </a:rPr>
              <a:t>The percentage of </a:t>
            </a:r>
            <a:r>
              <a:rPr lang="cs-CZ" sz="1400" b="0" i="0" u="none" strike="noStrike" baseline="0">
                <a:effectLst/>
              </a:rPr>
              <a:t>PhD </a:t>
            </a:r>
            <a:r>
              <a:rPr lang="en-GB" sz="1400" b="0" i="0" u="none" strike="noStrike" baseline="0">
                <a:effectLst/>
              </a:rPr>
              <a:t>medical students from </a:t>
            </a:r>
            <a:r>
              <a:rPr lang="cs-CZ" sz="1400" b="0" i="0" u="none" strike="noStrike" baseline="0">
                <a:effectLst/>
              </a:rPr>
              <a:t>spring </a:t>
            </a:r>
            <a:r>
              <a:rPr lang="en-GB" sz="1400" b="0" i="0" u="none" strike="noStrike" baseline="0">
                <a:effectLst/>
              </a:rPr>
              <a:t>201</a:t>
            </a:r>
            <a:r>
              <a:rPr lang="cs-CZ" sz="1400" b="0" i="0" u="none" strike="noStrike" baseline="0">
                <a:effectLst/>
              </a:rPr>
              <a:t>4</a:t>
            </a:r>
            <a:r>
              <a:rPr lang="en-GB" sz="1400" b="0" i="0" u="none" strike="noStrike" baseline="0">
                <a:effectLst/>
              </a:rPr>
              <a:t> responding correctly in the pre-test and post-test (</a:t>
            </a:r>
            <a:r>
              <a:rPr lang="cs-CZ" sz="1400" b="0" i="0" u="none" strike="noStrike" baseline="0">
                <a:effectLst/>
              </a:rPr>
              <a:t>n=29</a:t>
            </a:r>
            <a:r>
              <a:rPr lang="en-GB" sz="1400" b="0" i="0" u="none" strike="noStrike" baseline="0">
                <a:effectLst/>
              </a:rPr>
              <a:t>)</a:t>
            </a:r>
            <a:endParaRPr lang="cs-CZ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doktorandi_jaro2014!$B$1</c:f>
              <c:strCache>
                <c:ptCount val="1"/>
                <c:pt idx="0">
                  <c:v>Pre-test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doktorandi_jaro2014!$A$2:$A$22</c:f>
              <c:strCache>
                <c:ptCount val="21"/>
                <c:pt idx="0">
                  <c:v>Searching</c:v>
                </c:pt>
                <c:pt idx="1">
                  <c:v>Defining keywords</c:v>
                </c:pt>
                <c:pt idx="2">
                  <c:v>Defining keywords</c:v>
                </c:pt>
                <c:pt idx="3">
                  <c:v>Wildcards</c:v>
                </c:pt>
                <c:pt idx="4">
                  <c:v>Quotation marks</c:v>
                </c:pt>
                <c:pt idx="5">
                  <c:v>Portal of electronical resources</c:v>
                </c:pt>
                <c:pt idx="6">
                  <c:v>Linking service</c:v>
                </c:pt>
                <c:pt idx="7">
                  <c:v>Database services</c:v>
                </c:pt>
                <c:pt idx="8">
                  <c:v>Abstract/Annotation</c:v>
                </c:pt>
                <c:pt idx="9">
                  <c:v>Structure of thesis/paper</c:v>
                </c:pt>
                <c:pt idx="10">
                  <c:v>Publication ethics</c:v>
                </c:pt>
                <c:pt idx="11">
                  <c:v>Publication ethics</c:v>
                </c:pt>
                <c:pt idx="12">
                  <c:v>Publication ethics</c:v>
                </c:pt>
                <c:pt idx="13">
                  <c:v>Citation ethics</c:v>
                </c:pt>
                <c:pt idx="14">
                  <c:v>Citation ethics</c:v>
                </c:pt>
                <c:pt idx="15">
                  <c:v>Citation methods</c:v>
                </c:pt>
                <c:pt idx="16">
                  <c:v>Bibliographic references</c:v>
                </c:pt>
                <c:pt idx="17">
                  <c:v>Bibliographic references</c:v>
                </c:pt>
                <c:pt idx="18">
                  <c:v>Reference managers</c:v>
                </c:pt>
                <c:pt idx="19">
                  <c:v>Reference managers</c:v>
                </c:pt>
                <c:pt idx="20">
                  <c:v>Scientometry</c:v>
                </c:pt>
              </c:strCache>
            </c:strRef>
          </c:cat>
          <c:val>
            <c:numRef>
              <c:f>doktorandi_jaro2014!$B$2:$B$22</c:f>
              <c:numCache>
                <c:formatCode>0.0</c:formatCode>
                <c:ptCount val="21"/>
                <c:pt idx="0">
                  <c:v>78.571428571428569</c:v>
                </c:pt>
                <c:pt idx="1">
                  <c:v>100</c:v>
                </c:pt>
                <c:pt idx="2">
                  <c:v>78.571428571428569</c:v>
                </c:pt>
                <c:pt idx="3">
                  <c:v>71.428571428571431</c:v>
                </c:pt>
                <c:pt idx="4">
                  <c:v>80.952380952380949</c:v>
                </c:pt>
                <c:pt idx="5">
                  <c:v>71.428571428571431</c:v>
                </c:pt>
                <c:pt idx="6">
                  <c:v>82.142857142857139</c:v>
                </c:pt>
                <c:pt idx="7">
                  <c:v>25</c:v>
                </c:pt>
                <c:pt idx="8">
                  <c:v>57.142857142857139</c:v>
                </c:pt>
                <c:pt idx="9">
                  <c:v>70.833333333333343</c:v>
                </c:pt>
                <c:pt idx="10">
                  <c:v>82.608695652173907</c:v>
                </c:pt>
                <c:pt idx="11">
                  <c:v>70.967741935483872</c:v>
                </c:pt>
                <c:pt idx="12">
                  <c:v>96.666666666666671</c:v>
                </c:pt>
                <c:pt idx="13">
                  <c:v>48</c:v>
                </c:pt>
                <c:pt idx="14">
                  <c:v>16.666666666666664</c:v>
                </c:pt>
                <c:pt idx="15">
                  <c:v>53.571428571428569</c:v>
                </c:pt>
                <c:pt idx="16">
                  <c:v>78.571428571428569</c:v>
                </c:pt>
                <c:pt idx="17">
                  <c:v>36.363636363636367</c:v>
                </c:pt>
                <c:pt idx="18">
                  <c:v>54.54545454545454</c:v>
                </c:pt>
                <c:pt idx="19">
                  <c:v>60.869565217391312</c:v>
                </c:pt>
                <c:pt idx="20">
                  <c:v>57.142857142857139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doktorandi_jaro2014!$C$1</c:f>
              <c:strCache>
                <c:ptCount val="1"/>
                <c:pt idx="0">
                  <c:v>Post-test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doktorandi_jaro2014!$A$2:$A$22</c:f>
              <c:strCache>
                <c:ptCount val="21"/>
                <c:pt idx="0">
                  <c:v>Searching</c:v>
                </c:pt>
                <c:pt idx="1">
                  <c:v>Defining keywords</c:v>
                </c:pt>
                <c:pt idx="2">
                  <c:v>Defining keywords</c:v>
                </c:pt>
                <c:pt idx="3">
                  <c:v>Wildcards</c:v>
                </c:pt>
                <c:pt idx="4">
                  <c:v>Quotation marks</c:v>
                </c:pt>
                <c:pt idx="5">
                  <c:v>Portal of electronical resources</c:v>
                </c:pt>
                <c:pt idx="6">
                  <c:v>Linking service</c:v>
                </c:pt>
                <c:pt idx="7">
                  <c:v>Database services</c:v>
                </c:pt>
                <c:pt idx="8">
                  <c:v>Abstract/Annotation</c:v>
                </c:pt>
                <c:pt idx="9">
                  <c:v>Structure of thesis/paper</c:v>
                </c:pt>
                <c:pt idx="10">
                  <c:v>Publication ethics</c:v>
                </c:pt>
                <c:pt idx="11">
                  <c:v>Publication ethics</c:v>
                </c:pt>
                <c:pt idx="12">
                  <c:v>Publication ethics</c:v>
                </c:pt>
                <c:pt idx="13">
                  <c:v>Citation ethics</c:v>
                </c:pt>
                <c:pt idx="14">
                  <c:v>Citation ethics</c:v>
                </c:pt>
                <c:pt idx="15">
                  <c:v>Citation methods</c:v>
                </c:pt>
                <c:pt idx="16">
                  <c:v>Bibliographic references</c:v>
                </c:pt>
                <c:pt idx="17">
                  <c:v>Bibliographic references</c:v>
                </c:pt>
                <c:pt idx="18">
                  <c:v>Reference managers</c:v>
                </c:pt>
                <c:pt idx="19">
                  <c:v>Reference managers</c:v>
                </c:pt>
                <c:pt idx="20">
                  <c:v>Scientometry</c:v>
                </c:pt>
              </c:strCache>
            </c:strRef>
          </c:cat>
          <c:val>
            <c:numRef>
              <c:f>doktorandi_jaro2014!$C$2:$C$22</c:f>
              <c:numCache>
                <c:formatCode>0.0</c:formatCode>
                <c:ptCount val="21"/>
                <c:pt idx="0">
                  <c:v>93.103448275862064</c:v>
                </c:pt>
                <c:pt idx="1">
                  <c:v>62.068965517241381</c:v>
                </c:pt>
                <c:pt idx="2">
                  <c:v>100</c:v>
                </c:pt>
                <c:pt idx="3">
                  <c:v>75.609756097560975</c:v>
                </c:pt>
                <c:pt idx="4">
                  <c:v>94.117647058823522</c:v>
                </c:pt>
                <c:pt idx="5">
                  <c:v>96.551724137931032</c:v>
                </c:pt>
                <c:pt idx="6">
                  <c:v>89.65517241379311</c:v>
                </c:pt>
                <c:pt idx="7">
                  <c:v>65.517241379310349</c:v>
                </c:pt>
                <c:pt idx="8">
                  <c:v>18.181818181818183</c:v>
                </c:pt>
                <c:pt idx="9">
                  <c:v>98.620689655172413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89.65517241379311</c:v>
                </c:pt>
                <c:pt idx="14">
                  <c:v>58.928571428571431</c:v>
                </c:pt>
                <c:pt idx="15">
                  <c:v>93.103448275862064</c:v>
                </c:pt>
                <c:pt idx="16">
                  <c:v>61.1</c:v>
                </c:pt>
                <c:pt idx="17">
                  <c:v>69.230769230769226</c:v>
                </c:pt>
                <c:pt idx="18">
                  <c:v>94.444444444444443</c:v>
                </c:pt>
                <c:pt idx="19">
                  <c:v>97.5</c:v>
                </c:pt>
                <c:pt idx="20">
                  <c:v>75.862068965517238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25920"/>
        <c:axId val="37427456"/>
      </c:lineChart>
      <c:catAx>
        <c:axId val="3742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427456"/>
        <c:crosses val="autoZero"/>
        <c:auto val="1"/>
        <c:lblAlgn val="ctr"/>
        <c:lblOffset val="100"/>
        <c:noMultiLvlLbl val="0"/>
      </c:catAx>
      <c:valAx>
        <c:axId val="374274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42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6A9BF-C80F-422C-9FF9-F27939ABF9ED}" type="doc">
      <dgm:prSet loTypeId="urn:microsoft.com/office/officeart/2005/8/layout/cycle5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F6CF2F61-83E5-48BB-925B-74F33CFC4D5A}">
      <dgm:prSet phldrT="[Text]"/>
      <dgm:spPr>
        <a:xfrm>
          <a:off x="2297685" y="29925"/>
          <a:ext cx="1237283" cy="804234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Educational needs </a:t>
          </a:r>
          <a:r>
            <a:rPr lang="en-US" dirty="0" err="1" smtClean="0">
              <a:solidFill>
                <a:srgbClr val="FFFFFF"/>
              </a:solidFill>
              <a:latin typeface="Arial"/>
              <a:ea typeface="+mn-ea"/>
              <a:cs typeface="Arial"/>
            </a:rPr>
            <a:t>analy</a:t>
          </a:r>
          <a:r>
            <a:rPr lang="cs-CZ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se</a:t>
          </a:r>
          <a:endParaRPr lang="cs-CZ" dirty="0">
            <a:solidFill>
              <a:sysClr val="window" lastClr="FFFFFF"/>
            </a:solidFill>
            <a:latin typeface="Calibri"/>
            <a:ea typeface="+mn-ea"/>
            <a:cs typeface="Arial"/>
          </a:endParaRPr>
        </a:p>
      </dgm:t>
    </dgm:pt>
    <dgm:pt modelId="{508B4BD7-45BE-484F-9DED-3B14C1F5C501}" type="parTrans" cxnId="{8B5783B4-EFD6-4B5C-B37F-358CD27652F5}">
      <dgm:prSet/>
      <dgm:spPr/>
      <dgm:t>
        <a:bodyPr/>
        <a:lstStyle/>
        <a:p>
          <a:endParaRPr lang="cs-CZ"/>
        </a:p>
      </dgm:t>
    </dgm:pt>
    <dgm:pt modelId="{6EA69B27-6E98-4A16-9601-49629879508F}" type="sibTrans" cxnId="{8B5783B4-EFD6-4B5C-B37F-358CD27652F5}">
      <dgm:prSet/>
      <dgm:spPr>
        <a:xfrm>
          <a:off x="1325046" y="446660"/>
          <a:ext cx="3213801" cy="3213801"/>
        </a:xfrm>
        <a:custGeom>
          <a:avLst/>
          <a:gdLst/>
          <a:ahLst/>
          <a:cxnLst/>
          <a:rect l="0" t="0" r="0" b="0"/>
          <a:pathLst>
            <a:path>
              <a:moveTo>
                <a:pt x="2391327" y="204472"/>
              </a:moveTo>
              <a:arcTo wR="1606900" hR="1606900" stAng="17953189" swAng="1211930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cs-CZ"/>
        </a:p>
      </dgm:t>
    </dgm:pt>
    <dgm:pt modelId="{BA9FC95C-26FA-49BA-BDF5-E4D7AF4B8C88}">
      <dgm:prSet phldrT="[Text]"/>
      <dgm:spPr>
        <a:xfrm>
          <a:off x="3812196" y="1112824"/>
          <a:ext cx="1237283" cy="804234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Measuring methodology design</a:t>
          </a:r>
          <a:endParaRPr lang="cs-CZ" dirty="0">
            <a:solidFill>
              <a:sysClr val="window" lastClr="FFFFFF"/>
            </a:solidFill>
            <a:latin typeface="Calibri"/>
            <a:ea typeface="+mn-ea"/>
            <a:cs typeface="Arial"/>
          </a:endParaRPr>
        </a:p>
      </dgm:t>
    </dgm:pt>
    <dgm:pt modelId="{9349E0A9-94B6-48BC-8FBA-49BEA8C171D8}" type="parTrans" cxnId="{F8D24B7F-D8D6-498E-B6AD-AFBFC2E7C4F8}">
      <dgm:prSet/>
      <dgm:spPr/>
      <dgm:t>
        <a:bodyPr/>
        <a:lstStyle/>
        <a:p>
          <a:endParaRPr lang="cs-CZ"/>
        </a:p>
      </dgm:t>
    </dgm:pt>
    <dgm:pt modelId="{10C172E1-2185-4884-A94C-300E31C2F686}" type="sibTrans" cxnId="{F8D24B7F-D8D6-498E-B6AD-AFBFC2E7C4F8}">
      <dgm:prSet/>
      <dgm:spPr>
        <a:xfrm>
          <a:off x="1295684" y="404600"/>
          <a:ext cx="3213801" cy="3213801"/>
        </a:xfrm>
        <a:custGeom>
          <a:avLst/>
          <a:gdLst/>
          <a:ahLst/>
          <a:cxnLst/>
          <a:rect l="0" t="0" r="0" b="0"/>
          <a:pathLst>
            <a:path>
              <a:moveTo>
                <a:pt x="3209950" y="1718075"/>
              </a:moveTo>
              <a:arcTo wR="1606900" hR="1606900" stAng="21838033" swAng="1360029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cs-CZ"/>
        </a:p>
      </dgm:t>
    </dgm:pt>
    <dgm:pt modelId="{68D1FEF1-1E7E-4F6B-8196-3FE60BC3FA96}">
      <dgm:prSet phldrT="[Text]"/>
      <dgm:spPr>
        <a:xfrm>
          <a:off x="3228455" y="2909394"/>
          <a:ext cx="1237283" cy="804234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Measuring before activity</a:t>
          </a:r>
          <a:endParaRPr lang="cs-CZ" dirty="0">
            <a:solidFill>
              <a:sysClr val="window" lastClr="FFFFFF"/>
            </a:solidFill>
            <a:latin typeface="Calibri"/>
            <a:ea typeface="+mn-ea"/>
            <a:cs typeface="Arial"/>
          </a:endParaRPr>
        </a:p>
      </dgm:t>
    </dgm:pt>
    <dgm:pt modelId="{FD4DECAB-80FA-4399-843C-6FCF245F2CDF}" type="parTrans" cxnId="{89B1447B-B7F0-49EE-A8D4-2EEFA81BA080}">
      <dgm:prSet/>
      <dgm:spPr/>
      <dgm:t>
        <a:bodyPr/>
        <a:lstStyle/>
        <a:p>
          <a:endParaRPr lang="cs-CZ"/>
        </a:p>
      </dgm:t>
    </dgm:pt>
    <dgm:pt modelId="{073109E2-7645-4552-A0C9-1811F1F85A6C}" type="sibTrans" cxnId="{89B1447B-B7F0-49EE-A8D4-2EEFA81BA080}">
      <dgm:prSet/>
      <dgm:spPr>
        <a:xfrm>
          <a:off x="1295684" y="404600"/>
          <a:ext cx="3213801" cy="3213801"/>
        </a:xfrm>
        <a:custGeom>
          <a:avLst/>
          <a:gdLst/>
          <a:ahLst/>
          <a:cxnLst/>
          <a:rect l="0" t="0" r="0" b="0"/>
          <a:pathLst>
            <a:path>
              <a:moveTo>
                <a:pt x="1804199" y="3201642"/>
              </a:moveTo>
              <a:arcTo wR="1606900" hR="1606900" stAng="4976837" swAng="846326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cs-CZ"/>
        </a:p>
      </dgm:t>
    </dgm:pt>
    <dgm:pt modelId="{6C5CDFA7-4DCD-4DDB-AB46-2BBE34053CF8}">
      <dgm:prSet phldrT="[Text]"/>
      <dgm:spPr>
        <a:xfrm>
          <a:off x="1339430" y="2909394"/>
          <a:ext cx="1237283" cy="804234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Learning activity</a:t>
          </a:r>
          <a:endParaRPr lang="cs-CZ" dirty="0">
            <a:solidFill>
              <a:sysClr val="window" lastClr="FFFFFF"/>
            </a:solidFill>
            <a:latin typeface="Calibri"/>
            <a:ea typeface="+mn-ea"/>
            <a:cs typeface="Arial"/>
          </a:endParaRPr>
        </a:p>
      </dgm:t>
    </dgm:pt>
    <dgm:pt modelId="{58972C2C-F9C4-4894-896C-4D507D97748F}" type="parTrans" cxnId="{368C9C9B-FD20-477E-9E91-C2EB2ABEB245}">
      <dgm:prSet/>
      <dgm:spPr/>
      <dgm:t>
        <a:bodyPr/>
        <a:lstStyle/>
        <a:p>
          <a:endParaRPr lang="cs-CZ"/>
        </a:p>
      </dgm:t>
    </dgm:pt>
    <dgm:pt modelId="{644A4161-6D76-4124-B956-8250057BAD81}" type="sibTrans" cxnId="{368C9C9B-FD20-477E-9E91-C2EB2ABEB245}">
      <dgm:prSet/>
      <dgm:spPr>
        <a:xfrm>
          <a:off x="1295684" y="404600"/>
          <a:ext cx="3213801" cy="3213801"/>
        </a:xfrm>
        <a:custGeom>
          <a:avLst/>
          <a:gdLst/>
          <a:ahLst/>
          <a:cxnLst/>
          <a:rect l="0" t="0" r="0" b="0"/>
          <a:pathLst>
            <a:path>
              <a:moveTo>
                <a:pt x="170515" y="2327266"/>
              </a:moveTo>
              <a:arcTo wR="1606900" hR="1606900" stAng="9201937" swAng="1360029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cs-CZ"/>
        </a:p>
      </dgm:t>
    </dgm:pt>
    <dgm:pt modelId="{CB9AE63E-40FD-40AB-8A74-AC89FA051D39}">
      <dgm:prSet phldrT="[Text]"/>
      <dgm:spPr>
        <a:xfrm>
          <a:off x="755689" y="1112824"/>
          <a:ext cx="1237283" cy="804234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Measuring after activity</a:t>
          </a:r>
          <a:endParaRPr lang="cs-CZ" dirty="0">
            <a:solidFill>
              <a:sysClr val="window" lastClr="FFFFFF"/>
            </a:solidFill>
            <a:latin typeface="Calibri"/>
            <a:ea typeface="+mn-ea"/>
            <a:cs typeface="Arial"/>
          </a:endParaRPr>
        </a:p>
      </dgm:t>
    </dgm:pt>
    <dgm:pt modelId="{2BF62025-C570-410F-90E8-BB68C41F0A0F}" type="parTrans" cxnId="{7B664C5A-2D93-48A5-ABE0-B266DCA2598C}">
      <dgm:prSet/>
      <dgm:spPr/>
      <dgm:t>
        <a:bodyPr/>
        <a:lstStyle/>
        <a:p>
          <a:endParaRPr lang="cs-CZ"/>
        </a:p>
      </dgm:t>
    </dgm:pt>
    <dgm:pt modelId="{2EE3388C-643F-4070-960C-A58D572CE590}" type="sibTrans" cxnId="{7B664C5A-2D93-48A5-ABE0-B266DCA2598C}">
      <dgm:prSet/>
      <dgm:spPr>
        <a:xfrm>
          <a:off x="1267185" y="445463"/>
          <a:ext cx="3213801" cy="3213801"/>
        </a:xfrm>
        <a:custGeom>
          <a:avLst/>
          <a:gdLst/>
          <a:ahLst/>
          <a:cxnLst/>
          <a:rect l="0" t="0" r="0" b="0"/>
          <a:pathLst>
            <a:path>
              <a:moveTo>
                <a:pt x="386486" y="561568"/>
              </a:moveTo>
              <a:arcTo wR="1606900" hR="1606900" stAng="13234881" swAng="1211930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cs-CZ"/>
        </a:p>
      </dgm:t>
    </dgm:pt>
    <dgm:pt modelId="{F91962B3-C280-4D7F-BE69-1C3E701B6AE6}" type="pres">
      <dgm:prSet presAssocID="{9D16A9BF-C80F-422C-9FF9-F27939ABF9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D09E3B3-054F-43A6-9CF9-50BDF4508180}" type="pres">
      <dgm:prSet presAssocID="{F6CF2F61-83E5-48BB-925B-74F33CFC4D5A}" presName="node" presStyleLbl="node1" presStyleIdx="0" presStyleCnt="5" custRadScaleRad="98296" custRadScaleInc="20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D61D120E-314A-4913-A785-65C3AD736211}" type="pres">
      <dgm:prSet presAssocID="{F6CF2F61-83E5-48BB-925B-74F33CFC4D5A}" presName="spNode" presStyleCnt="0"/>
      <dgm:spPr/>
    </dgm:pt>
    <dgm:pt modelId="{05156542-93B3-4E54-9434-95F6293C9F2A}" type="pres">
      <dgm:prSet presAssocID="{6EA69B27-6E98-4A16-9601-49629879508F}" presName="sibTrans" presStyleLbl="sibTrans1D1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2391327" y="204472"/>
              </a:moveTo>
              <a:arcTo wR="1606900" hR="1606900" stAng="17953189" swAng="1211930"/>
            </a:path>
          </a:pathLst>
        </a:custGeom>
      </dgm:spPr>
      <dgm:t>
        <a:bodyPr/>
        <a:lstStyle/>
        <a:p>
          <a:endParaRPr lang="cs-CZ"/>
        </a:p>
      </dgm:t>
    </dgm:pt>
    <dgm:pt modelId="{2658C0F8-BD4A-4C42-BCF0-04DEAC45E316}" type="pres">
      <dgm:prSet presAssocID="{BA9FC95C-26FA-49BA-BDF5-E4D7AF4B8C88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CD4BA734-008E-4A50-B72A-5FCAF6E5C36D}" type="pres">
      <dgm:prSet presAssocID="{BA9FC95C-26FA-49BA-BDF5-E4D7AF4B8C88}" presName="spNode" presStyleCnt="0"/>
      <dgm:spPr/>
    </dgm:pt>
    <dgm:pt modelId="{93ACCEA7-374B-48D6-902C-63C814379A11}" type="pres">
      <dgm:prSet presAssocID="{10C172E1-2185-4884-A94C-300E31C2F686}" presName="sibTrans" presStyleLbl="sibTrans1D1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3209950" y="1718075"/>
              </a:moveTo>
              <a:arcTo wR="1606900" hR="1606900" stAng="21838033" swAng="1360029"/>
            </a:path>
          </a:pathLst>
        </a:custGeom>
      </dgm:spPr>
      <dgm:t>
        <a:bodyPr/>
        <a:lstStyle/>
        <a:p>
          <a:endParaRPr lang="cs-CZ"/>
        </a:p>
      </dgm:t>
    </dgm:pt>
    <dgm:pt modelId="{7A807730-EAEF-4414-BD19-3597A352C4C8}" type="pres">
      <dgm:prSet presAssocID="{68D1FEF1-1E7E-4F6B-8196-3FE60BC3FA96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052D2CFE-FB55-49DB-A63F-52A90D3E8FD3}" type="pres">
      <dgm:prSet presAssocID="{68D1FEF1-1E7E-4F6B-8196-3FE60BC3FA96}" presName="spNode" presStyleCnt="0"/>
      <dgm:spPr/>
    </dgm:pt>
    <dgm:pt modelId="{5A5B2E9A-8FDD-414B-BBDE-97252F9AF33C}" type="pres">
      <dgm:prSet presAssocID="{073109E2-7645-4552-A0C9-1811F1F85A6C}" presName="sibTrans" presStyleLbl="sibTrans1D1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1804199" y="3201642"/>
              </a:moveTo>
              <a:arcTo wR="1606900" hR="1606900" stAng="4976837" swAng="846326"/>
            </a:path>
          </a:pathLst>
        </a:custGeom>
      </dgm:spPr>
      <dgm:t>
        <a:bodyPr/>
        <a:lstStyle/>
        <a:p>
          <a:endParaRPr lang="cs-CZ"/>
        </a:p>
      </dgm:t>
    </dgm:pt>
    <dgm:pt modelId="{AF262D9B-0CAC-4E9D-AA67-5FF2D705775D}" type="pres">
      <dgm:prSet presAssocID="{6C5CDFA7-4DCD-4DDB-AB46-2BBE34053CF8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CEF4DA0D-5C40-4260-AF2F-666D508D611D}" type="pres">
      <dgm:prSet presAssocID="{6C5CDFA7-4DCD-4DDB-AB46-2BBE34053CF8}" presName="spNode" presStyleCnt="0"/>
      <dgm:spPr/>
    </dgm:pt>
    <dgm:pt modelId="{66A38D7C-3301-42BA-8C2B-CFC1BD9BCC33}" type="pres">
      <dgm:prSet presAssocID="{644A4161-6D76-4124-B956-8250057BAD81}" presName="sibTrans" presStyleLbl="sibTrans1D1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170515" y="2327266"/>
              </a:moveTo>
              <a:arcTo wR="1606900" hR="1606900" stAng="9201937" swAng="1360029"/>
            </a:path>
          </a:pathLst>
        </a:custGeom>
      </dgm:spPr>
      <dgm:t>
        <a:bodyPr/>
        <a:lstStyle/>
        <a:p>
          <a:endParaRPr lang="cs-CZ"/>
        </a:p>
      </dgm:t>
    </dgm:pt>
    <dgm:pt modelId="{F9BF4CAA-9054-492D-A6D2-37E67F411F34}" type="pres">
      <dgm:prSet presAssocID="{CB9AE63E-40FD-40AB-8A74-AC89FA051D39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8D7CC8D4-1AC5-4B2E-844F-A85D2A25886E}" type="pres">
      <dgm:prSet presAssocID="{CB9AE63E-40FD-40AB-8A74-AC89FA051D39}" presName="spNode" presStyleCnt="0"/>
      <dgm:spPr/>
    </dgm:pt>
    <dgm:pt modelId="{33F8F9C1-4402-4865-98AB-6CE8077D4698}" type="pres">
      <dgm:prSet presAssocID="{2EE3388C-643F-4070-960C-A58D572CE590}" presName="sibTrans" presStyleLbl="sibTrans1D1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386486" y="561568"/>
              </a:moveTo>
              <a:arcTo wR="1606900" hR="1606900" stAng="13234881" swAng="1211930"/>
            </a:path>
          </a:pathLst>
        </a:custGeom>
      </dgm:spPr>
      <dgm:t>
        <a:bodyPr/>
        <a:lstStyle/>
        <a:p>
          <a:endParaRPr lang="cs-CZ"/>
        </a:p>
      </dgm:t>
    </dgm:pt>
  </dgm:ptLst>
  <dgm:cxnLst>
    <dgm:cxn modelId="{32446A62-9FB2-490E-B4C1-13FAE42DB4B9}" type="presOf" srcId="{10C172E1-2185-4884-A94C-300E31C2F686}" destId="{93ACCEA7-374B-48D6-902C-63C814379A11}" srcOrd="0" destOrd="0" presId="urn:microsoft.com/office/officeart/2005/8/layout/cycle5"/>
    <dgm:cxn modelId="{F15C163D-B9B8-4635-A55D-7F57F9962124}" type="presOf" srcId="{6C5CDFA7-4DCD-4DDB-AB46-2BBE34053CF8}" destId="{AF262D9B-0CAC-4E9D-AA67-5FF2D705775D}" srcOrd="0" destOrd="0" presId="urn:microsoft.com/office/officeart/2005/8/layout/cycle5"/>
    <dgm:cxn modelId="{4E168E1B-69D2-4AF9-B977-EEFE3A0B5F6E}" type="presOf" srcId="{6EA69B27-6E98-4A16-9601-49629879508F}" destId="{05156542-93B3-4E54-9434-95F6293C9F2A}" srcOrd="0" destOrd="0" presId="urn:microsoft.com/office/officeart/2005/8/layout/cycle5"/>
    <dgm:cxn modelId="{8B5783B4-EFD6-4B5C-B37F-358CD27652F5}" srcId="{9D16A9BF-C80F-422C-9FF9-F27939ABF9ED}" destId="{F6CF2F61-83E5-48BB-925B-74F33CFC4D5A}" srcOrd="0" destOrd="0" parTransId="{508B4BD7-45BE-484F-9DED-3B14C1F5C501}" sibTransId="{6EA69B27-6E98-4A16-9601-49629879508F}"/>
    <dgm:cxn modelId="{39E45C17-B610-4CDE-B04A-020CB62E9BEA}" type="presOf" srcId="{073109E2-7645-4552-A0C9-1811F1F85A6C}" destId="{5A5B2E9A-8FDD-414B-BBDE-97252F9AF33C}" srcOrd="0" destOrd="0" presId="urn:microsoft.com/office/officeart/2005/8/layout/cycle5"/>
    <dgm:cxn modelId="{4B52A97F-154B-44DD-98EE-80826D5EAA57}" type="presOf" srcId="{68D1FEF1-1E7E-4F6B-8196-3FE60BC3FA96}" destId="{7A807730-EAEF-4414-BD19-3597A352C4C8}" srcOrd="0" destOrd="0" presId="urn:microsoft.com/office/officeart/2005/8/layout/cycle5"/>
    <dgm:cxn modelId="{F8D24B7F-D8D6-498E-B6AD-AFBFC2E7C4F8}" srcId="{9D16A9BF-C80F-422C-9FF9-F27939ABF9ED}" destId="{BA9FC95C-26FA-49BA-BDF5-E4D7AF4B8C88}" srcOrd="1" destOrd="0" parTransId="{9349E0A9-94B6-48BC-8FBA-49BEA8C171D8}" sibTransId="{10C172E1-2185-4884-A94C-300E31C2F686}"/>
    <dgm:cxn modelId="{18407A4E-7A80-46DF-ADFC-1BCF3917B60A}" type="presOf" srcId="{BA9FC95C-26FA-49BA-BDF5-E4D7AF4B8C88}" destId="{2658C0F8-BD4A-4C42-BCF0-04DEAC45E316}" srcOrd="0" destOrd="0" presId="urn:microsoft.com/office/officeart/2005/8/layout/cycle5"/>
    <dgm:cxn modelId="{368C9C9B-FD20-477E-9E91-C2EB2ABEB245}" srcId="{9D16A9BF-C80F-422C-9FF9-F27939ABF9ED}" destId="{6C5CDFA7-4DCD-4DDB-AB46-2BBE34053CF8}" srcOrd="3" destOrd="0" parTransId="{58972C2C-F9C4-4894-896C-4D507D97748F}" sibTransId="{644A4161-6D76-4124-B956-8250057BAD81}"/>
    <dgm:cxn modelId="{8D9EA5C3-9737-488C-8676-6A392E3458FB}" type="presOf" srcId="{CB9AE63E-40FD-40AB-8A74-AC89FA051D39}" destId="{F9BF4CAA-9054-492D-A6D2-37E67F411F34}" srcOrd="0" destOrd="0" presId="urn:microsoft.com/office/officeart/2005/8/layout/cycle5"/>
    <dgm:cxn modelId="{80D0ED91-0631-4810-996D-AF18D35E9144}" type="presOf" srcId="{F6CF2F61-83E5-48BB-925B-74F33CFC4D5A}" destId="{BD09E3B3-054F-43A6-9CF9-50BDF4508180}" srcOrd="0" destOrd="0" presId="urn:microsoft.com/office/officeart/2005/8/layout/cycle5"/>
    <dgm:cxn modelId="{6B6D2ECA-9023-4713-BA23-4E23EC15FA8B}" type="presOf" srcId="{644A4161-6D76-4124-B956-8250057BAD81}" destId="{66A38D7C-3301-42BA-8C2B-CFC1BD9BCC33}" srcOrd="0" destOrd="0" presId="urn:microsoft.com/office/officeart/2005/8/layout/cycle5"/>
    <dgm:cxn modelId="{7B664C5A-2D93-48A5-ABE0-B266DCA2598C}" srcId="{9D16A9BF-C80F-422C-9FF9-F27939ABF9ED}" destId="{CB9AE63E-40FD-40AB-8A74-AC89FA051D39}" srcOrd="4" destOrd="0" parTransId="{2BF62025-C570-410F-90E8-BB68C41F0A0F}" sibTransId="{2EE3388C-643F-4070-960C-A58D572CE590}"/>
    <dgm:cxn modelId="{34E737B5-6F0D-41BA-A56C-879FB111E614}" type="presOf" srcId="{2EE3388C-643F-4070-960C-A58D572CE590}" destId="{33F8F9C1-4402-4865-98AB-6CE8077D4698}" srcOrd="0" destOrd="0" presId="urn:microsoft.com/office/officeart/2005/8/layout/cycle5"/>
    <dgm:cxn modelId="{89B1447B-B7F0-49EE-A8D4-2EEFA81BA080}" srcId="{9D16A9BF-C80F-422C-9FF9-F27939ABF9ED}" destId="{68D1FEF1-1E7E-4F6B-8196-3FE60BC3FA96}" srcOrd="2" destOrd="0" parTransId="{FD4DECAB-80FA-4399-843C-6FCF245F2CDF}" sibTransId="{073109E2-7645-4552-A0C9-1811F1F85A6C}"/>
    <dgm:cxn modelId="{B677FCA9-82C6-4B09-837F-49D816836885}" type="presOf" srcId="{9D16A9BF-C80F-422C-9FF9-F27939ABF9ED}" destId="{F91962B3-C280-4D7F-BE69-1C3E701B6AE6}" srcOrd="0" destOrd="0" presId="urn:microsoft.com/office/officeart/2005/8/layout/cycle5"/>
    <dgm:cxn modelId="{2FA97DF7-5E27-4000-BA70-FC8DE742A4F3}" type="presParOf" srcId="{F91962B3-C280-4D7F-BE69-1C3E701B6AE6}" destId="{BD09E3B3-054F-43A6-9CF9-50BDF4508180}" srcOrd="0" destOrd="0" presId="urn:microsoft.com/office/officeart/2005/8/layout/cycle5"/>
    <dgm:cxn modelId="{482A7C99-4E47-4557-AD91-8EFEC3892132}" type="presParOf" srcId="{F91962B3-C280-4D7F-BE69-1C3E701B6AE6}" destId="{D61D120E-314A-4913-A785-65C3AD736211}" srcOrd="1" destOrd="0" presId="urn:microsoft.com/office/officeart/2005/8/layout/cycle5"/>
    <dgm:cxn modelId="{DD90AA60-E810-4790-B586-9090D3F8C13B}" type="presParOf" srcId="{F91962B3-C280-4D7F-BE69-1C3E701B6AE6}" destId="{05156542-93B3-4E54-9434-95F6293C9F2A}" srcOrd="2" destOrd="0" presId="urn:microsoft.com/office/officeart/2005/8/layout/cycle5"/>
    <dgm:cxn modelId="{82E4D7F8-1DEF-48E9-9157-918411C4F0A8}" type="presParOf" srcId="{F91962B3-C280-4D7F-BE69-1C3E701B6AE6}" destId="{2658C0F8-BD4A-4C42-BCF0-04DEAC45E316}" srcOrd="3" destOrd="0" presId="urn:microsoft.com/office/officeart/2005/8/layout/cycle5"/>
    <dgm:cxn modelId="{D5DFB8EE-68D8-45C4-AEE0-243B958B681B}" type="presParOf" srcId="{F91962B3-C280-4D7F-BE69-1C3E701B6AE6}" destId="{CD4BA734-008E-4A50-B72A-5FCAF6E5C36D}" srcOrd="4" destOrd="0" presId="urn:microsoft.com/office/officeart/2005/8/layout/cycle5"/>
    <dgm:cxn modelId="{41D7722D-4752-4F0C-9451-3CB2D684851D}" type="presParOf" srcId="{F91962B3-C280-4D7F-BE69-1C3E701B6AE6}" destId="{93ACCEA7-374B-48D6-902C-63C814379A11}" srcOrd="5" destOrd="0" presId="urn:microsoft.com/office/officeart/2005/8/layout/cycle5"/>
    <dgm:cxn modelId="{FA16A057-4306-4839-A4D7-A6F1CA920397}" type="presParOf" srcId="{F91962B3-C280-4D7F-BE69-1C3E701B6AE6}" destId="{7A807730-EAEF-4414-BD19-3597A352C4C8}" srcOrd="6" destOrd="0" presId="urn:microsoft.com/office/officeart/2005/8/layout/cycle5"/>
    <dgm:cxn modelId="{19112A7B-3F9D-473D-9BCF-9EFE6B7871C9}" type="presParOf" srcId="{F91962B3-C280-4D7F-BE69-1C3E701B6AE6}" destId="{052D2CFE-FB55-49DB-A63F-52A90D3E8FD3}" srcOrd="7" destOrd="0" presId="urn:microsoft.com/office/officeart/2005/8/layout/cycle5"/>
    <dgm:cxn modelId="{62BEA10E-9109-4D96-A854-946DD3EA3E42}" type="presParOf" srcId="{F91962B3-C280-4D7F-BE69-1C3E701B6AE6}" destId="{5A5B2E9A-8FDD-414B-BBDE-97252F9AF33C}" srcOrd="8" destOrd="0" presId="urn:microsoft.com/office/officeart/2005/8/layout/cycle5"/>
    <dgm:cxn modelId="{6D6E7D99-E95C-4FB8-8694-2428A77A116A}" type="presParOf" srcId="{F91962B3-C280-4D7F-BE69-1C3E701B6AE6}" destId="{AF262D9B-0CAC-4E9D-AA67-5FF2D705775D}" srcOrd="9" destOrd="0" presId="urn:microsoft.com/office/officeart/2005/8/layout/cycle5"/>
    <dgm:cxn modelId="{A633BB9F-2B06-44DE-A9AC-2CFB26A47952}" type="presParOf" srcId="{F91962B3-C280-4D7F-BE69-1C3E701B6AE6}" destId="{CEF4DA0D-5C40-4260-AF2F-666D508D611D}" srcOrd="10" destOrd="0" presId="urn:microsoft.com/office/officeart/2005/8/layout/cycle5"/>
    <dgm:cxn modelId="{A3FD7ABA-8146-48B7-8F52-B59916E10E39}" type="presParOf" srcId="{F91962B3-C280-4D7F-BE69-1C3E701B6AE6}" destId="{66A38D7C-3301-42BA-8C2B-CFC1BD9BCC33}" srcOrd="11" destOrd="0" presId="urn:microsoft.com/office/officeart/2005/8/layout/cycle5"/>
    <dgm:cxn modelId="{95D58151-AE22-478A-9CAB-ABAEFC0ED54D}" type="presParOf" srcId="{F91962B3-C280-4D7F-BE69-1C3E701B6AE6}" destId="{F9BF4CAA-9054-492D-A6D2-37E67F411F34}" srcOrd="12" destOrd="0" presId="urn:microsoft.com/office/officeart/2005/8/layout/cycle5"/>
    <dgm:cxn modelId="{B0644425-93F7-411F-A5EE-EDFAB83D4C1B}" type="presParOf" srcId="{F91962B3-C280-4D7F-BE69-1C3E701B6AE6}" destId="{8D7CC8D4-1AC5-4B2E-844F-A85D2A25886E}" srcOrd="13" destOrd="0" presId="urn:microsoft.com/office/officeart/2005/8/layout/cycle5"/>
    <dgm:cxn modelId="{01B81D5A-E645-42E0-A9DF-13F540A4CE88}" type="presParOf" srcId="{F91962B3-C280-4D7F-BE69-1C3E701B6AE6}" destId="{33F8F9C1-4402-4865-98AB-6CE8077D469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9E3B3-054F-43A6-9CF9-50BDF4508180}">
      <dsp:nvSpPr>
        <dsp:cNvPr id="0" name=""/>
        <dsp:cNvSpPr/>
      </dsp:nvSpPr>
      <dsp:spPr>
        <a:xfrm>
          <a:off x="2297685" y="29925"/>
          <a:ext cx="1237283" cy="804234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Educational needs </a:t>
          </a:r>
          <a:r>
            <a:rPr lang="en-US" sz="1400" kern="1200" dirty="0" err="1" smtClean="0">
              <a:solidFill>
                <a:srgbClr val="FFFFFF"/>
              </a:solidFill>
              <a:latin typeface="Arial"/>
              <a:ea typeface="+mn-ea"/>
              <a:cs typeface="Arial"/>
            </a:rPr>
            <a:t>analy</a:t>
          </a:r>
          <a:r>
            <a:rPr lang="cs-CZ" sz="1400" kern="120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se</a:t>
          </a:r>
          <a:endParaRPr lang="cs-CZ" sz="1400" kern="1200" dirty="0">
            <a:solidFill>
              <a:sysClr val="window" lastClr="FFFFFF"/>
            </a:solidFill>
            <a:latin typeface="Calibri"/>
            <a:ea typeface="+mn-ea"/>
            <a:cs typeface="Arial"/>
          </a:endParaRPr>
        </a:p>
      </dsp:txBody>
      <dsp:txXfrm>
        <a:off x="2336944" y="69184"/>
        <a:ext cx="1158765" cy="725716"/>
      </dsp:txXfrm>
    </dsp:sp>
    <dsp:sp modelId="{05156542-93B3-4E54-9434-95F6293C9F2A}">
      <dsp:nvSpPr>
        <dsp:cNvPr id="0" name=""/>
        <dsp:cNvSpPr/>
      </dsp:nvSpPr>
      <dsp:spPr>
        <a:xfrm>
          <a:off x="1325046" y="446660"/>
          <a:ext cx="3213801" cy="3213801"/>
        </a:xfrm>
        <a:custGeom>
          <a:avLst/>
          <a:gdLst/>
          <a:ahLst/>
          <a:cxnLst/>
          <a:rect l="0" t="0" r="0" b="0"/>
          <a:pathLst>
            <a:path>
              <a:moveTo>
                <a:pt x="2391327" y="204472"/>
              </a:moveTo>
              <a:arcTo wR="1606900" hR="1606900" stAng="17953189" swAng="1211930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8C0F8-BD4A-4C42-BCF0-04DEAC45E316}">
      <dsp:nvSpPr>
        <dsp:cNvPr id="0" name=""/>
        <dsp:cNvSpPr/>
      </dsp:nvSpPr>
      <dsp:spPr>
        <a:xfrm>
          <a:off x="3812196" y="1112824"/>
          <a:ext cx="1237283" cy="804234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Measuring methodology design</a:t>
          </a:r>
          <a:endParaRPr lang="cs-CZ" sz="1400" kern="1200" dirty="0">
            <a:solidFill>
              <a:sysClr val="window" lastClr="FFFFFF"/>
            </a:solidFill>
            <a:latin typeface="Calibri"/>
            <a:ea typeface="+mn-ea"/>
            <a:cs typeface="Arial"/>
          </a:endParaRPr>
        </a:p>
      </dsp:txBody>
      <dsp:txXfrm>
        <a:off x="3851455" y="1152083"/>
        <a:ext cx="1158765" cy="725716"/>
      </dsp:txXfrm>
    </dsp:sp>
    <dsp:sp modelId="{93ACCEA7-374B-48D6-902C-63C814379A11}">
      <dsp:nvSpPr>
        <dsp:cNvPr id="0" name=""/>
        <dsp:cNvSpPr/>
      </dsp:nvSpPr>
      <dsp:spPr>
        <a:xfrm>
          <a:off x="1295684" y="404600"/>
          <a:ext cx="3213801" cy="3213801"/>
        </a:xfrm>
        <a:custGeom>
          <a:avLst/>
          <a:gdLst/>
          <a:ahLst/>
          <a:cxnLst/>
          <a:rect l="0" t="0" r="0" b="0"/>
          <a:pathLst>
            <a:path>
              <a:moveTo>
                <a:pt x="3209950" y="1718075"/>
              </a:moveTo>
              <a:arcTo wR="1606900" hR="1606900" stAng="21838033" swAng="1360029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07730-EAEF-4414-BD19-3597A352C4C8}">
      <dsp:nvSpPr>
        <dsp:cNvPr id="0" name=""/>
        <dsp:cNvSpPr/>
      </dsp:nvSpPr>
      <dsp:spPr>
        <a:xfrm>
          <a:off x="3228455" y="2909394"/>
          <a:ext cx="1237283" cy="804234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Measuring before activity</a:t>
          </a:r>
          <a:endParaRPr lang="cs-CZ" sz="1400" kern="1200" dirty="0">
            <a:solidFill>
              <a:sysClr val="window" lastClr="FFFFFF"/>
            </a:solidFill>
            <a:latin typeface="Calibri"/>
            <a:ea typeface="+mn-ea"/>
            <a:cs typeface="Arial"/>
          </a:endParaRPr>
        </a:p>
      </dsp:txBody>
      <dsp:txXfrm>
        <a:off x="3267714" y="2948653"/>
        <a:ext cx="1158765" cy="725716"/>
      </dsp:txXfrm>
    </dsp:sp>
    <dsp:sp modelId="{5A5B2E9A-8FDD-414B-BBDE-97252F9AF33C}">
      <dsp:nvSpPr>
        <dsp:cNvPr id="0" name=""/>
        <dsp:cNvSpPr/>
      </dsp:nvSpPr>
      <dsp:spPr>
        <a:xfrm>
          <a:off x="1295684" y="404600"/>
          <a:ext cx="3213801" cy="3213801"/>
        </a:xfrm>
        <a:custGeom>
          <a:avLst/>
          <a:gdLst/>
          <a:ahLst/>
          <a:cxnLst/>
          <a:rect l="0" t="0" r="0" b="0"/>
          <a:pathLst>
            <a:path>
              <a:moveTo>
                <a:pt x="1804199" y="3201642"/>
              </a:moveTo>
              <a:arcTo wR="1606900" hR="1606900" stAng="4976837" swAng="846326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62D9B-0CAC-4E9D-AA67-5FF2D705775D}">
      <dsp:nvSpPr>
        <dsp:cNvPr id="0" name=""/>
        <dsp:cNvSpPr/>
      </dsp:nvSpPr>
      <dsp:spPr>
        <a:xfrm>
          <a:off x="1339430" y="2909394"/>
          <a:ext cx="1237283" cy="804234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Learning activity</a:t>
          </a:r>
          <a:endParaRPr lang="cs-CZ" sz="1400" kern="1200" dirty="0">
            <a:solidFill>
              <a:sysClr val="window" lastClr="FFFFFF"/>
            </a:solidFill>
            <a:latin typeface="Calibri"/>
            <a:ea typeface="+mn-ea"/>
            <a:cs typeface="Arial"/>
          </a:endParaRPr>
        </a:p>
      </dsp:txBody>
      <dsp:txXfrm>
        <a:off x="1378689" y="2948653"/>
        <a:ext cx="1158765" cy="725716"/>
      </dsp:txXfrm>
    </dsp:sp>
    <dsp:sp modelId="{66A38D7C-3301-42BA-8C2B-CFC1BD9BCC33}">
      <dsp:nvSpPr>
        <dsp:cNvPr id="0" name=""/>
        <dsp:cNvSpPr/>
      </dsp:nvSpPr>
      <dsp:spPr>
        <a:xfrm>
          <a:off x="1295684" y="404600"/>
          <a:ext cx="3213801" cy="3213801"/>
        </a:xfrm>
        <a:custGeom>
          <a:avLst/>
          <a:gdLst/>
          <a:ahLst/>
          <a:cxnLst/>
          <a:rect l="0" t="0" r="0" b="0"/>
          <a:pathLst>
            <a:path>
              <a:moveTo>
                <a:pt x="170515" y="2327266"/>
              </a:moveTo>
              <a:arcTo wR="1606900" hR="1606900" stAng="9201937" swAng="1360029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F4CAA-9054-492D-A6D2-37E67F411F34}">
      <dsp:nvSpPr>
        <dsp:cNvPr id="0" name=""/>
        <dsp:cNvSpPr/>
      </dsp:nvSpPr>
      <dsp:spPr>
        <a:xfrm>
          <a:off x="755689" y="1112824"/>
          <a:ext cx="1237283" cy="804234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Measuring after activity</a:t>
          </a:r>
          <a:endParaRPr lang="cs-CZ" sz="1400" kern="1200" dirty="0">
            <a:solidFill>
              <a:sysClr val="window" lastClr="FFFFFF"/>
            </a:solidFill>
            <a:latin typeface="Calibri"/>
            <a:ea typeface="+mn-ea"/>
            <a:cs typeface="Arial"/>
          </a:endParaRPr>
        </a:p>
      </dsp:txBody>
      <dsp:txXfrm>
        <a:off x="794948" y="1152083"/>
        <a:ext cx="1158765" cy="725716"/>
      </dsp:txXfrm>
    </dsp:sp>
    <dsp:sp modelId="{33F8F9C1-4402-4865-98AB-6CE8077D4698}">
      <dsp:nvSpPr>
        <dsp:cNvPr id="0" name=""/>
        <dsp:cNvSpPr/>
      </dsp:nvSpPr>
      <dsp:spPr>
        <a:xfrm>
          <a:off x="1267185" y="445463"/>
          <a:ext cx="3213801" cy="3213801"/>
        </a:xfrm>
        <a:custGeom>
          <a:avLst/>
          <a:gdLst/>
          <a:ahLst/>
          <a:cxnLst/>
          <a:rect l="0" t="0" r="0" b="0"/>
          <a:pathLst>
            <a:path>
              <a:moveTo>
                <a:pt x="386486" y="561568"/>
              </a:moveTo>
              <a:arcTo wR="1606900" hR="1606900" stAng="13234881" swAng="1211930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cs-CZ" smtClean="0"/>
              <a:t>4.9.2014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cs-CZ" smtClean="0"/>
              <a:t>4.9.2014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cs-CZ" smtClean="0"/>
              <a:pPr/>
              <a:t>4.9.2014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á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0" name="Skupina 8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Přímá spojnice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á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Ová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4.9.2014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4.9.2014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4.9.2014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4.9.2014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á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4.9.2014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4.9.2014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4.9.2014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4.9.2014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4.9.2014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4.9.2014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cs-CZ" smtClean="0"/>
              <a:pPr/>
              <a:t>4.9.2014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2276872"/>
            <a:ext cx="9435241" cy="125373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cs-CZ" dirty="0" smtClean="0">
                <a:latin typeface="Times"/>
                <a:ea typeface="Times New Roman"/>
                <a:cs typeface="Times New Roman"/>
              </a:rPr>
              <a:t/>
            </a:r>
            <a:br>
              <a:rPr lang="cs-CZ" dirty="0" smtClean="0">
                <a:latin typeface="Times"/>
                <a:ea typeface="Times New Roman"/>
                <a:cs typeface="Times New Roman"/>
              </a:rPr>
            </a:br>
            <a:r>
              <a:rPr lang="cs-CZ" dirty="0">
                <a:latin typeface="Times"/>
                <a:ea typeface="Times New Roman"/>
                <a:cs typeface="Times New Roman"/>
              </a:rPr>
              <a:t/>
            </a:r>
            <a:br>
              <a:rPr lang="cs-CZ" dirty="0">
                <a:latin typeface="Times"/>
                <a:ea typeface="Times New Roman"/>
                <a:cs typeface="Times New Roman"/>
              </a:rPr>
            </a:br>
            <a:r>
              <a:rPr lang="cs-CZ" dirty="0" smtClean="0">
                <a:latin typeface="Times"/>
                <a:ea typeface="Times New Roman"/>
                <a:cs typeface="Times New Roman"/>
              </a:rPr>
              <a:t/>
            </a:r>
            <a:br>
              <a:rPr lang="cs-CZ" dirty="0" smtClean="0">
                <a:latin typeface="Times"/>
                <a:ea typeface="Times New Roman"/>
                <a:cs typeface="Times New Roman"/>
              </a:rPr>
            </a:br>
            <a:r>
              <a:rPr lang="en-GB" dirty="0" smtClean="0">
                <a:latin typeface="Times"/>
                <a:ea typeface="Times New Roman"/>
                <a:cs typeface="Times New Roman"/>
              </a:rPr>
              <a:t>Evaluation </a:t>
            </a:r>
            <a:r>
              <a:rPr lang="en-GB" dirty="0">
                <a:latin typeface="Times"/>
                <a:ea typeface="Times New Roman"/>
                <a:cs typeface="Times New Roman"/>
              </a:rPr>
              <a:t>of Information Literacy Education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GB" b="1" dirty="0">
                <a:solidFill>
                  <a:schemeClr val="tx2">
                    <a:lumMod val="50000"/>
                  </a:schemeClr>
                </a:solidFill>
              </a:rPr>
            </a:br>
            <a:endParaRPr lang="cs-CZ" dirty="0">
              <a:latin typeface="Constantia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000" b="0" i="0" dirty="0" smtClean="0"/>
              <a:t>Mgr. Gabriela </a:t>
            </a:r>
            <a:r>
              <a:rPr lang="cs-CZ" sz="2000" b="0" i="0" dirty="0" err="1" smtClean="0"/>
              <a:t>šimková</a:t>
            </a:r>
            <a:r>
              <a:rPr lang="cs-CZ" sz="2000" b="0" i="0" dirty="0" smtClean="0"/>
              <a:t> (</a:t>
            </a:r>
            <a:r>
              <a:rPr lang="cs-CZ" sz="2000" b="0" i="0" dirty="0" err="1" smtClean="0"/>
              <a:t>faculty</a:t>
            </a:r>
            <a:r>
              <a:rPr lang="cs-CZ" sz="2000" b="0" i="0" dirty="0" smtClean="0"/>
              <a:t> </a:t>
            </a:r>
            <a:r>
              <a:rPr lang="cs-CZ" sz="2000" b="0" i="0" dirty="0" err="1" smtClean="0"/>
              <a:t>of</a:t>
            </a:r>
            <a:r>
              <a:rPr lang="cs-CZ" sz="2000" b="0" i="0" dirty="0" smtClean="0"/>
              <a:t> </a:t>
            </a:r>
            <a:r>
              <a:rPr lang="cs-CZ" sz="2000" b="0" i="0" dirty="0" err="1" smtClean="0"/>
              <a:t>arts</a:t>
            </a:r>
            <a:r>
              <a:rPr lang="cs-CZ" dirty="0" smtClean="0"/>
              <a:t>, </a:t>
            </a:r>
            <a:r>
              <a:rPr lang="cs-CZ" dirty="0" err="1" smtClean="0"/>
              <a:t>masaryk</a:t>
            </a:r>
            <a:r>
              <a:rPr lang="cs-CZ" dirty="0" smtClean="0"/>
              <a:t> university)</a:t>
            </a:r>
            <a:endParaRPr lang="cs-CZ" sz="2000" b="0" i="0" dirty="0" smtClean="0"/>
          </a:p>
          <a:p>
            <a:r>
              <a:rPr lang="cs-CZ" dirty="0" smtClean="0"/>
              <a:t>Mgr. Jiří Kratochvíl, </a:t>
            </a:r>
            <a:r>
              <a:rPr lang="cs-CZ" dirty="0" err="1" smtClean="0"/>
              <a:t>ph.d.</a:t>
            </a:r>
            <a:r>
              <a:rPr lang="cs-CZ" dirty="0" smtClean="0"/>
              <a:t> (</a:t>
            </a:r>
            <a:r>
              <a:rPr lang="en-US" dirty="0"/>
              <a:t>the </a:t>
            </a:r>
            <a:r>
              <a:rPr lang="cs-CZ" dirty="0" smtClean="0"/>
              <a:t>MU </a:t>
            </a:r>
            <a:r>
              <a:rPr lang="en-US" dirty="0" smtClean="0"/>
              <a:t>Campus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r>
              <a:rPr lang="cs-CZ" dirty="0" smtClean="0"/>
              <a:t>)</a:t>
            </a:r>
            <a:endParaRPr lang="cs-CZ" sz="2000" b="0" i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49" y="5229200"/>
            <a:ext cx="6135645" cy="11734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548680"/>
            <a:ext cx="2298391" cy="5029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116086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3"/>
          <p:cNvGraphicFramePr>
            <a:graphicFrameLocks/>
          </p:cNvGraphicFramePr>
          <p:nvPr/>
        </p:nvGraphicFramePr>
        <p:xfrm>
          <a:off x="2746375" y="962025"/>
          <a:ext cx="6696075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64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4"/>
          <p:cNvGraphicFramePr>
            <a:graphicFrameLocks/>
          </p:cNvGraphicFramePr>
          <p:nvPr/>
        </p:nvGraphicFramePr>
        <p:xfrm>
          <a:off x="2741612" y="795337"/>
          <a:ext cx="6705600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992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5"/>
          <p:cNvGraphicFramePr>
            <a:graphicFrameLocks/>
          </p:cNvGraphicFramePr>
          <p:nvPr/>
        </p:nvGraphicFramePr>
        <p:xfrm>
          <a:off x="2736850" y="790575"/>
          <a:ext cx="6715125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575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476672"/>
            <a:ext cx="9751060" cy="2520280"/>
          </a:xfrm>
        </p:spPr>
        <p:txBody>
          <a:bodyPr>
            <a:normAutofit fontScale="90000"/>
          </a:bodyPr>
          <a:lstStyle/>
          <a:p>
            <a:r>
              <a:rPr lang="cs-CZ" sz="3600" b="1" dirty="0" err="1" smtClean="0"/>
              <a:t>Level</a:t>
            </a:r>
            <a:r>
              <a:rPr lang="cs-CZ" sz="3600" b="1" dirty="0" smtClean="0"/>
              <a:t> 2: </a:t>
            </a:r>
            <a:r>
              <a:rPr lang="en-GB" sz="3600" b="1" dirty="0"/>
              <a:t>Gained Knowledge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700" dirty="0" err="1" smtClean="0"/>
              <a:t>Key</a:t>
            </a:r>
            <a:r>
              <a:rPr lang="cs-CZ" sz="2700" dirty="0" smtClean="0"/>
              <a:t> </a:t>
            </a:r>
            <a:r>
              <a:rPr lang="cs-CZ" sz="2700" dirty="0" err="1" smtClean="0"/>
              <a:t>question</a:t>
            </a:r>
            <a:r>
              <a:rPr lang="cs-CZ" sz="2700" dirty="0" smtClean="0"/>
              <a:t>: </a:t>
            </a:r>
            <a:r>
              <a:rPr lang="en-GB" sz="2700" dirty="0"/>
              <a:t>To what extent did the participants obtain the expected knowledge and skills as a result of attending the educational activity?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3"/>
          <p:cNvSpPr txBox="1">
            <a:spLocks/>
          </p:cNvSpPr>
          <p:nvPr/>
        </p:nvSpPr>
        <p:spPr>
          <a:xfrm>
            <a:off x="1218882" y="2852936"/>
            <a:ext cx="9412034" cy="3217664"/>
          </a:xfrm>
          <a:prstGeom prst="rect">
            <a:avLst/>
          </a:prstGeom>
        </p:spPr>
        <p:txBody>
          <a:bodyPr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explores the change in one or more areas of participants’ knowledge, skills or attitudes due to education activity </a:t>
            </a:r>
            <a:endParaRPr lang="cs-CZ" dirty="0" smtClean="0"/>
          </a:p>
          <a:p>
            <a:r>
              <a:rPr lang="en-GB" dirty="0"/>
              <a:t>This change is expressed by the quantity of knowledge transferred during a </a:t>
            </a:r>
            <a:r>
              <a:rPr lang="en-GB" dirty="0" smtClean="0"/>
              <a:t>lesson</a:t>
            </a:r>
            <a:endParaRPr lang="cs-CZ" dirty="0" smtClean="0"/>
          </a:p>
          <a:p>
            <a:r>
              <a:rPr lang="en-GB" dirty="0"/>
              <a:t>quantitative methods with statistical evaluation when knowledge is measured both prior to and after the lesson for a </a:t>
            </a:r>
            <a:r>
              <a:rPr lang="en-GB" dirty="0" smtClean="0"/>
              <a:t>comparison</a:t>
            </a:r>
            <a:r>
              <a:rPr lang="cs-CZ" dirty="0" smtClean="0"/>
              <a:t> (a </a:t>
            </a:r>
            <a:r>
              <a:rPr lang="cs-CZ" dirty="0" err="1" smtClean="0"/>
              <a:t>pre</a:t>
            </a:r>
            <a:r>
              <a:rPr lang="cs-CZ" dirty="0" smtClean="0"/>
              <a:t>-test, a post-test)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912110"/>
              </p:ext>
            </p:extLst>
          </p:nvPr>
        </p:nvGraphicFramePr>
        <p:xfrm>
          <a:off x="621804" y="1268760"/>
          <a:ext cx="110892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1053852" y="620688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Measuring</a:t>
            </a:r>
            <a:r>
              <a:rPr lang="cs-CZ" sz="2800" dirty="0" smtClean="0"/>
              <a:t> </a:t>
            </a:r>
            <a:r>
              <a:rPr lang="en-GB" sz="2800" dirty="0" smtClean="0"/>
              <a:t>of gained</a:t>
            </a:r>
            <a:r>
              <a:rPr lang="cs-CZ" sz="2800" dirty="0" smtClean="0"/>
              <a:t> </a:t>
            </a:r>
            <a:r>
              <a:rPr lang="en-GB" sz="2800" dirty="0" smtClean="0"/>
              <a:t>knowledge</a:t>
            </a:r>
            <a:r>
              <a:rPr lang="cs-CZ" sz="2800" dirty="0" smtClean="0"/>
              <a:t>: </a:t>
            </a:r>
            <a:r>
              <a:rPr lang="en-GB" sz="2800" dirty="0" smtClean="0"/>
              <a:t>e-learning</a:t>
            </a:r>
            <a:r>
              <a:rPr lang="cs-CZ" sz="2800" dirty="0" smtClean="0"/>
              <a:t> </a:t>
            </a:r>
            <a:r>
              <a:rPr lang="en-GB" sz="2800" dirty="0" smtClean="0"/>
              <a:t>Course</a:t>
            </a:r>
            <a:r>
              <a:rPr lang="cs-CZ" sz="2800" dirty="0" smtClean="0"/>
              <a:t> </a:t>
            </a:r>
            <a:r>
              <a:rPr lang="en-GB" sz="2800" dirty="0" smtClean="0"/>
              <a:t>of</a:t>
            </a:r>
            <a:r>
              <a:rPr lang="cs-CZ" sz="2800" dirty="0" smtClean="0"/>
              <a:t> </a:t>
            </a:r>
            <a:r>
              <a:rPr lang="en-GB" sz="2800" dirty="0" smtClean="0"/>
              <a:t>Information</a:t>
            </a:r>
            <a:r>
              <a:rPr lang="cs-CZ" sz="2800" dirty="0" smtClean="0"/>
              <a:t> </a:t>
            </a:r>
            <a:r>
              <a:rPr lang="en-GB" sz="2800" dirty="0" smtClean="0"/>
              <a:t>Literacy</a:t>
            </a:r>
            <a:r>
              <a:rPr lang="cs-CZ" sz="2800" dirty="0" smtClean="0"/>
              <a:t>, </a:t>
            </a:r>
            <a:r>
              <a:rPr lang="en-GB" sz="2800" dirty="0" smtClean="0"/>
              <a:t>pre-</a:t>
            </a:r>
            <a:r>
              <a:rPr lang="cs-CZ" sz="2800" dirty="0" smtClean="0"/>
              <a:t> and post-test </a:t>
            </a:r>
            <a:r>
              <a:rPr lang="en-GB" sz="2800" dirty="0" smtClean="0"/>
              <a:t>autumn</a:t>
            </a:r>
            <a:r>
              <a:rPr lang="cs-CZ" sz="2800" dirty="0" smtClean="0"/>
              <a:t> 2013 (n=1184)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05017"/>
              </p:ext>
            </p:extLst>
          </p:nvPr>
        </p:nvGraphicFramePr>
        <p:xfrm>
          <a:off x="2638028" y="1844824"/>
          <a:ext cx="68580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délník 2"/>
          <p:cNvSpPr/>
          <p:nvPr/>
        </p:nvSpPr>
        <p:spPr>
          <a:xfrm>
            <a:off x="1053852" y="620688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Measuring</a:t>
            </a:r>
            <a:r>
              <a:rPr lang="cs-CZ" sz="2800" dirty="0" smtClean="0"/>
              <a:t> </a:t>
            </a:r>
            <a:r>
              <a:rPr lang="en-GB" sz="2800" dirty="0" smtClean="0"/>
              <a:t>of gained</a:t>
            </a:r>
            <a:r>
              <a:rPr lang="cs-CZ" sz="2800" dirty="0" smtClean="0"/>
              <a:t> </a:t>
            </a:r>
            <a:r>
              <a:rPr lang="en-GB" sz="2800" dirty="0" smtClean="0"/>
              <a:t>knowledge</a:t>
            </a:r>
            <a:r>
              <a:rPr lang="cs-CZ" sz="2800" dirty="0" smtClean="0"/>
              <a:t>: </a:t>
            </a:r>
            <a:r>
              <a:rPr lang="en-GB" sz="2800" dirty="0" smtClean="0"/>
              <a:t>e-learning</a:t>
            </a:r>
            <a:r>
              <a:rPr lang="cs-CZ" sz="2800" dirty="0" smtClean="0"/>
              <a:t> </a:t>
            </a:r>
            <a:r>
              <a:rPr lang="en-GB" sz="2800" dirty="0" smtClean="0"/>
              <a:t>Course</a:t>
            </a:r>
            <a:r>
              <a:rPr lang="cs-CZ" sz="2800" dirty="0" smtClean="0"/>
              <a:t> </a:t>
            </a:r>
            <a:r>
              <a:rPr lang="en-GB" sz="2800" dirty="0" smtClean="0"/>
              <a:t>of</a:t>
            </a:r>
            <a:r>
              <a:rPr lang="cs-CZ" sz="2800" dirty="0" smtClean="0"/>
              <a:t> </a:t>
            </a:r>
            <a:r>
              <a:rPr lang="en-GB" sz="2800" dirty="0" smtClean="0"/>
              <a:t>Information</a:t>
            </a:r>
            <a:r>
              <a:rPr lang="cs-CZ" sz="2800" dirty="0" smtClean="0"/>
              <a:t> </a:t>
            </a:r>
            <a:r>
              <a:rPr lang="en-GB" sz="2800" dirty="0" smtClean="0"/>
              <a:t>Literacy</a:t>
            </a:r>
            <a:r>
              <a:rPr lang="cs-CZ" sz="2800" dirty="0" smtClean="0"/>
              <a:t>, </a:t>
            </a:r>
            <a:r>
              <a:rPr lang="en-GB" sz="2800" dirty="0" smtClean="0"/>
              <a:t>pre-</a:t>
            </a:r>
            <a:r>
              <a:rPr lang="cs-CZ" sz="2800" dirty="0" smtClean="0"/>
              <a:t> and post-test </a:t>
            </a:r>
            <a:r>
              <a:rPr lang="en-GB" sz="2800" dirty="0" smtClean="0"/>
              <a:t>autumn</a:t>
            </a:r>
            <a:r>
              <a:rPr lang="cs-CZ" sz="2800" dirty="0" smtClean="0"/>
              <a:t> 2013 (n=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656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2665412" y="1128712"/>
          <a:ext cx="68580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855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2061096"/>
          </a:xfrm>
        </p:spPr>
        <p:txBody>
          <a:bodyPr>
            <a:normAutofit/>
          </a:bodyPr>
          <a:lstStyle/>
          <a:p>
            <a:r>
              <a:rPr lang="cs-CZ" dirty="0" err="1" smtClean="0"/>
              <a:t>Level</a:t>
            </a:r>
            <a:r>
              <a:rPr lang="cs-CZ" dirty="0" smtClean="0"/>
              <a:t> 3: </a:t>
            </a:r>
            <a:r>
              <a:rPr lang="en-GB" dirty="0"/>
              <a:t>Long-Term Effects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400" dirty="0" err="1" smtClean="0"/>
              <a:t>Key</a:t>
            </a:r>
            <a:r>
              <a:rPr lang="cs-CZ" sz="2400" dirty="0" smtClean="0"/>
              <a:t> </a:t>
            </a:r>
            <a:r>
              <a:rPr lang="cs-CZ" sz="2400" dirty="0" err="1" smtClean="0"/>
              <a:t>question</a:t>
            </a:r>
            <a:r>
              <a:rPr lang="cs-CZ" sz="2400" dirty="0" smtClean="0"/>
              <a:t>: </a:t>
            </a:r>
            <a:r>
              <a:rPr lang="en-GB" sz="2400" dirty="0" smtClean="0"/>
              <a:t>To </a:t>
            </a:r>
            <a:r>
              <a:rPr lang="en-GB" sz="2400" dirty="0"/>
              <a:t>what extent do the participants apply the knowledge and skills obtained to their everyday work? </a:t>
            </a:r>
            <a:endParaRPr lang="cs-CZ" sz="2400" dirty="0"/>
          </a:p>
        </p:txBody>
      </p:sp>
      <p:sp>
        <p:nvSpPr>
          <p:cNvPr id="3" name="Zástupný symbol pro obsah 3"/>
          <p:cNvSpPr txBox="1">
            <a:spLocks/>
          </p:cNvSpPr>
          <p:nvPr/>
        </p:nvSpPr>
        <p:spPr>
          <a:xfrm>
            <a:off x="1218882" y="2852936"/>
            <a:ext cx="6963761" cy="3217664"/>
          </a:xfrm>
          <a:prstGeom prst="rect">
            <a:avLst/>
          </a:prstGeom>
        </p:spPr>
        <p:txBody>
          <a:bodyPr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" name="Zástupný symbol pro obsah 3"/>
          <p:cNvSpPr txBox="1">
            <a:spLocks/>
          </p:cNvSpPr>
          <p:nvPr/>
        </p:nvSpPr>
        <p:spPr>
          <a:xfrm>
            <a:off x="1371282" y="3005336"/>
            <a:ext cx="8827586" cy="32176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identify the long-term change in participants’ behaviour with the benefit of hindsight (e.g. three to six months after the lesson</a:t>
            </a:r>
            <a:r>
              <a:rPr lang="en-GB" dirty="0" smtClean="0"/>
              <a:t>)</a:t>
            </a:r>
            <a:endParaRPr lang="cs-CZ" dirty="0" smtClean="0"/>
          </a:p>
          <a:p>
            <a:r>
              <a:rPr lang="en-GB" dirty="0"/>
              <a:t>methods used for third-level measurements usually have a qualitative </a:t>
            </a:r>
            <a:r>
              <a:rPr lang="en-GB" dirty="0" err="1" smtClean="0"/>
              <a:t>characte</a:t>
            </a:r>
            <a:r>
              <a:rPr lang="cs-CZ" dirty="0" smtClean="0"/>
              <a:t>r:</a:t>
            </a:r>
          </a:p>
          <a:p>
            <a:pPr lvl="1"/>
            <a:r>
              <a:rPr lang="en-GB" dirty="0" smtClean="0"/>
              <a:t>an </a:t>
            </a:r>
            <a:r>
              <a:rPr lang="en-GB" dirty="0"/>
              <a:t>interview, finding out the views of students or teachers who work with the person who attended the </a:t>
            </a:r>
            <a:r>
              <a:rPr lang="en-GB" dirty="0" smtClean="0"/>
              <a:t>course</a:t>
            </a:r>
            <a:endParaRPr lang="cs-CZ" dirty="0"/>
          </a:p>
          <a:p>
            <a:pPr lvl="1"/>
            <a:r>
              <a:rPr lang="cs-CZ" dirty="0" err="1" smtClean="0"/>
              <a:t>focus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- </a:t>
            </a:r>
            <a:r>
              <a:rPr lang="en-US" dirty="0"/>
              <a:t>Small number of people (usually between 4 and 15, but typically 8) brought together with a moderator to focus on a specific </a:t>
            </a:r>
            <a:r>
              <a:rPr lang="en-US" dirty="0" smtClean="0"/>
              <a:t>topic</a:t>
            </a:r>
            <a:r>
              <a:rPr lang="cs-CZ" dirty="0" smtClean="0"/>
              <a:t> (</a:t>
            </a:r>
            <a:r>
              <a:rPr lang="en-US" dirty="0" smtClean="0"/>
              <a:t>satisfaction</a:t>
            </a:r>
            <a:r>
              <a:rPr lang="cs-CZ" dirty="0" smtClean="0"/>
              <a:t> </a:t>
            </a:r>
            <a:r>
              <a:rPr lang="en-US" dirty="0" smtClean="0"/>
              <a:t>with</a:t>
            </a:r>
            <a:r>
              <a:rPr lang="cs-CZ" dirty="0" smtClean="0"/>
              <a:t> study </a:t>
            </a:r>
            <a:r>
              <a:rPr lang="en-US" dirty="0" smtClean="0"/>
              <a:t>materials</a:t>
            </a:r>
            <a:r>
              <a:rPr lang="cs-CZ" dirty="0" smtClean="0"/>
              <a:t>, </a:t>
            </a:r>
            <a:r>
              <a:rPr lang="en-US" dirty="0" smtClean="0"/>
              <a:t>communication</a:t>
            </a:r>
            <a:r>
              <a:rPr lang="cs-CZ" dirty="0" smtClean="0"/>
              <a:t> </a:t>
            </a:r>
            <a:r>
              <a:rPr lang="en-US" dirty="0" smtClean="0"/>
              <a:t>aspects</a:t>
            </a:r>
            <a:r>
              <a:rPr lang="cs-CZ" dirty="0" smtClean="0"/>
              <a:t>...)</a:t>
            </a:r>
            <a:r>
              <a:rPr lang="en-US" dirty="0" smtClean="0"/>
              <a:t>. </a:t>
            </a:r>
            <a:r>
              <a:rPr lang="en-US" dirty="0"/>
              <a:t>Focus groups aim at a discussion instead of on individual responses to formal questions, and produce qualitative data (preferences and beliefs) that may or may not be representative of the general population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2205112"/>
          </a:xfrm>
        </p:spPr>
        <p:txBody>
          <a:bodyPr>
            <a:normAutofit/>
          </a:bodyPr>
          <a:lstStyle/>
          <a:p>
            <a:r>
              <a:rPr lang="cs-CZ" sz="2400" b="1" dirty="0" err="1" smtClean="0"/>
              <a:t>Level</a:t>
            </a:r>
            <a:r>
              <a:rPr lang="cs-CZ" sz="2400" b="1" dirty="0" smtClean="0"/>
              <a:t> 4: </a:t>
            </a:r>
            <a:r>
              <a:rPr lang="cs-CZ" sz="2400" b="1" dirty="0" err="1" smtClean="0"/>
              <a:t>Results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 smtClean="0"/>
              <a:t>Key</a:t>
            </a:r>
            <a:r>
              <a:rPr lang="cs-CZ" sz="2400" dirty="0" smtClean="0"/>
              <a:t> </a:t>
            </a:r>
            <a:r>
              <a:rPr lang="cs-CZ" sz="2400" dirty="0" err="1" smtClean="0"/>
              <a:t>question</a:t>
            </a:r>
            <a:r>
              <a:rPr lang="cs-CZ" sz="2400" dirty="0" smtClean="0"/>
              <a:t>: </a:t>
            </a:r>
            <a:r>
              <a:rPr lang="en-GB" sz="2400" dirty="0" smtClean="0"/>
              <a:t>To </a:t>
            </a:r>
            <a:r>
              <a:rPr lang="en-GB" sz="2400" dirty="0"/>
              <a:t>what extent have the planned objectives of a development project and subsequent support activities been achieved?</a:t>
            </a:r>
            <a:endParaRPr lang="cs-CZ" sz="2400" dirty="0"/>
          </a:p>
        </p:txBody>
      </p:sp>
      <p:sp>
        <p:nvSpPr>
          <p:cNvPr id="3" name="Zástupný symbol pro obsah 3"/>
          <p:cNvSpPr txBox="1">
            <a:spLocks/>
          </p:cNvSpPr>
          <p:nvPr/>
        </p:nvSpPr>
        <p:spPr>
          <a:xfrm>
            <a:off x="1371282" y="3005336"/>
            <a:ext cx="6963761" cy="3217664"/>
          </a:xfrm>
          <a:prstGeom prst="rect">
            <a:avLst/>
          </a:prstGeom>
        </p:spPr>
        <p:txBody>
          <a:bodyPr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shows the tangible results of a programme and is accepted mainly in the commercial sphere because it is focused on the return on investment in </a:t>
            </a:r>
            <a:r>
              <a:rPr lang="en-GB" dirty="0" smtClean="0"/>
              <a:t>education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8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218883" y="820440"/>
            <a:ext cx="9751060" cy="1168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References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269876" y="1988840"/>
            <a:ext cx="95271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1. </a:t>
            </a:r>
            <a:r>
              <a:rPr lang="en-GB" dirty="0" err="1" smtClean="0"/>
              <a:t>Eldredge</a:t>
            </a:r>
            <a:r>
              <a:rPr lang="en-GB" dirty="0"/>
              <a:t>, J.: Evidence-Based Librarianship: searching for the needed EBL evidence. Medical Reference Services Quarterly. 3, 1-18 (2000)  </a:t>
            </a:r>
            <a:endParaRPr lang="cs-CZ" dirty="0"/>
          </a:p>
          <a:p>
            <a:r>
              <a:rPr lang="cs-CZ" dirty="0" smtClean="0"/>
              <a:t>2. </a:t>
            </a:r>
            <a:r>
              <a:rPr lang="en-GB" dirty="0" smtClean="0"/>
              <a:t>Davies</a:t>
            </a:r>
            <a:r>
              <a:rPr lang="en-GB" dirty="0"/>
              <a:t>, P.: What is evidence-based education?. British Journal Of Educational Studies. 2, 108-121 (1999) </a:t>
            </a:r>
            <a:endParaRPr lang="cs-CZ" dirty="0"/>
          </a:p>
          <a:p>
            <a:r>
              <a:rPr lang="cs-CZ" dirty="0" smtClean="0"/>
              <a:t>3. </a:t>
            </a:r>
            <a:r>
              <a:rPr lang="en-GB" dirty="0" smtClean="0"/>
              <a:t>Smith</a:t>
            </a:r>
            <a:r>
              <a:rPr lang="en-GB" dirty="0"/>
              <a:t>, A.: Scientifically Based Research and Evidence-Based Education: A Federal Policy Context. Research &amp; Practice for Persons with Severe Disabilities. 3, 126--132 (2003)  </a:t>
            </a:r>
            <a:endParaRPr lang="cs-CZ" dirty="0"/>
          </a:p>
          <a:p>
            <a:r>
              <a:rPr lang="cs-CZ" dirty="0" smtClean="0"/>
              <a:t>4. </a:t>
            </a:r>
            <a:r>
              <a:rPr lang="en-GB" dirty="0" smtClean="0"/>
              <a:t>Kirkpatrick</a:t>
            </a:r>
            <a:r>
              <a:rPr lang="en-GB" dirty="0"/>
              <a:t>, D.: The Four Levels of Evaluation: Measurement and Evaluation. American Society for Training &amp; Development Press, Alexandria (2007)</a:t>
            </a:r>
            <a:endParaRPr lang="cs-CZ" dirty="0"/>
          </a:p>
          <a:p>
            <a:r>
              <a:rPr lang="cs-CZ" dirty="0" smtClean="0"/>
              <a:t>5. </a:t>
            </a:r>
            <a:r>
              <a:rPr lang="en-GB" dirty="0" smtClean="0"/>
              <a:t>Kirkpatrick</a:t>
            </a:r>
            <a:r>
              <a:rPr lang="en-GB" dirty="0"/>
              <a:t>, D. Seven Keys to Unlock the Four Levels of Evaluation. Performance Improvement. 45, 5--8 (2006)</a:t>
            </a:r>
            <a:endParaRPr lang="cs-CZ" dirty="0"/>
          </a:p>
          <a:p>
            <a:r>
              <a:rPr lang="cs-CZ" dirty="0" smtClean="0"/>
              <a:t>6. </a:t>
            </a:r>
            <a:r>
              <a:rPr lang="en-GB" dirty="0" err="1" smtClean="0"/>
              <a:t>Explorable</a:t>
            </a:r>
            <a:r>
              <a:rPr lang="en-GB" dirty="0"/>
              <a:t>: </a:t>
            </a:r>
            <a:r>
              <a:rPr lang="en-GB" dirty="0" err="1"/>
              <a:t>Pretest-Posttest</a:t>
            </a:r>
            <a:r>
              <a:rPr lang="en-GB" dirty="0"/>
              <a:t> Designs, https://explorable.com/pretest-posttest-designs </a:t>
            </a:r>
            <a:endParaRPr lang="cs-CZ" dirty="0"/>
          </a:p>
          <a:p>
            <a:r>
              <a:rPr lang="cs-CZ" dirty="0" smtClean="0"/>
              <a:t>7. </a:t>
            </a:r>
            <a:r>
              <a:rPr lang="en-GB" dirty="0" smtClean="0"/>
              <a:t>Kirkpatrick</a:t>
            </a:r>
            <a:r>
              <a:rPr lang="en-GB" dirty="0"/>
              <a:t>, J.: The Hidden Power of Kirkpatrick's Four Levels. T+D, 61(8), 34--37 (2007)</a:t>
            </a:r>
            <a:endParaRPr lang="cs-CZ" dirty="0"/>
          </a:p>
          <a:p>
            <a:r>
              <a:rPr lang="cs-CZ" dirty="0" smtClean="0"/>
              <a:t>8. </a:t>
            </a:r>
            <a:r>
              <a:rPr lang="en-GB" dirty="0" err="1" smtClean="0"/>
              <a:t>Naugle</a:t>
            </a:r>
            <a:r>
              <a:rPr lang="en-GB" dirty="0"/>
              <a:t>, K.A., </a:t>
            </a:r>
            <a:r>
              <a:rPr lang="en-GB" dirty="0" err="1"/>
              <a:t>Naugle</a:t>
            </a:r>
            <a:r>
              <a:rPr lang="en-GB" dirty="0"/>
              <a:t>, L.B., </a:t>
            </a:r>
            <a:r>
              <a:rPr lang="en-GB" dirty="0" err="1"/>
              <a:t>Naugle</a:t>
            </a:r>
            <a:r>
              <a:rPr lang="en-GB" dirty="0"/>
              <a:t>, R.J.: Kirkpatrick’s Evaluation Model as a Means of Evaluating Teacher Performance. Education. 1, 135--144 (2000)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0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052984"/>
          </a:xfrm>
        </p:spPr>
        <p:txBody>
          <a:bodyPr/>
          <a:lstStyle/>
          <a:p>
            <a:r>
              <a:rPr lang="cs-CZ" dirty="0" err="1"/>
              <a:t>Measuring</a:t>
            </a:r>
            <a:r>
              <a:rPr lang="cs-CZ" dirty="0"/>
              <a:t> </a:t>
            </a:r>
            <a:r>
              <a:rPr lang="cs-CZ" dirty="0" err="1"/>
              <a:t>effectiveness</a:t>
            </a:r>
            <a:r>
              <a:rPr lang="cs-CZ" dirty="0"/>
              <a:t>: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/>
              <a:t>reasons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„E-learning can be a powerful tool – it is</a:t>
            </a:r>
            <a:r>
              <a:rPr lang="cs-CZ" dirty="0"/>
              <a:t> </a:t>
            </a:r>
            <a:r>
              <a:rPr lang="cs-CZ" dirty="0" err="1"/>
              <a:t>scalable</a:t>
            </a:r>
            <a:r>
              <a:rPr lang="cs-CZ" dirty="0"/>
              <a:t> and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expensive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traditional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(...). But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spending</a:t>
            </a:r>
            <a:r>
              <a:rPr lang="cs-CZ" dirty="0"/>
              <a:t> a </a:t>
            </a:r>
            <a:r>
              <a:rPr lang="en-GB" dirty="0"/>
              <a:t>lot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money</a:t>
            </a:r>
            <a:r>
              <a:rPr lang="cs-CZ" dirty="0"/>
              <a:t> on </a:t>
            </a:r>
            <a:r>
              <a:rPr lang="cs-CZ" dirty="0" err="1"/>
              <a:t>infrastructure</a:t>
            </a:r>
            <a:r>
              <a:rPr lang="cs-CZ" dirty="0"/>
              <a:t> and </a:t>
            </a:r>
            <a:r>
              <a:rPr lang="cs-CZ" dirty="0" err="1"/>
              <a:t>content</a:t>
            </a:r>
            <a:r>
              <a:rPr lang="cs-CZ" dirty="0"/>
              <a:t>, </a:t>
            </a:r>
            <a:r>
              <a:rPr lang="cs-CZ" dirty="0" err="1"/>
              <a:t>how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e-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program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really</a:t>
            </a:r>
            <a:r>
              <a:rPr lang="cs-CZ" dirty="0"/>
              <a:t> </a:t>
            </a:r>
            <a:r>
              <a:rPr lang="cs-CZ" dirty="0" err="1"/>
              <a:t>effective</a:t>
            </a:r>
            <a:r>
              <a:rPr lang="cs-CZ" dirty="0" smtClean="0"/>
              <a:t>?“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US" altLang="cs-CZ" dirty="0"/>
              <a:t>Learning activities focusing students‘ needs</a:t>
            </a:r>
          </a:p>
          <a:p>
            <a:pPr>
              <a:spcAft>
                <a:spcPts val="1200"/>
              </a:spcAft>
            </a:pPr>
            <a:r>
              <a:rPr lang="en-US" altLang="cs-CZ" dirty="0"/>
              <a:t>Knowledge</a:t>
            </a:r>
            <a:r>
              <a:rPr lang="cs-CZ" altLang="cs-CZ" dirty="0"/>
              <a:t> – </a:t>
            </a:r>
            <a:r>
              <a:rPr lang="en-US" altLang="cs-CZ" dirty="0"/>
              <a:t>Skills</a:t>
            </a:r>
            <a:r>
              <a:rPr lang="cs-CZ" altLang="cs-CZ" dirty="0"/>
              <a:t> – </a:t>
            </a:r>
            <a:r>
              <a:rPr lang="en-US" altLang="cs-CZ" dirty="0" smtClean="0"/>
              <a:t>Attitudes</a:t>
            </a:r>
            <a:endParaRPr lang="cs-CZ" altLang="cs-CZ" dirty="0" smtClean="0"/>
          </a:p>
          <a:p>
            <a:pPr>
              <a:spcAft>
                <a:spcPts val="1200"/>
              </a:spcAft>
            </a:pPr>
            <a:r>
              <a:rPr lang="en-GB" dirty="0"/>
              <a:t>Evidence-Based Learning Approach </a:t>
            </a:r>
            <a:r>
              <a:rPr lang="cs-CZ" dirty="0" smtClean="0"/>
              <a:t>(</a:t>
            </a:r>
            <a:r>
              <a:rPr lang="en-GB" dirty="0"/>
              <a:t>continual research as a precondition for more effective achievement of educational goals defined within information literacy (IL) </a:t>
            </a:r>
            <a:r>
              <a:rPr lang="en-GB" dirty="0" smtClean="0"/>
              <a:t>education</a:t>
            </a:r>
            <a:r>
              <a:rPr lang="cs-CZ" dirty="0" smtClean="0"/>
              <a:t>)</a:t>
            </a:r>
            <a:endParaRPr lang="en-US" altLang="cs-CZ" dirty="0"/>
          </a:p>
          <a:p>
            <a:r>
              <a:rPr lang="en-US" altLang="cs-CZ" dirty="0"/>
              <a:t>Key</a:t>
            </a:r>
            <a:r>
              <a:rPr lang="cs-CZ" altLang="cs-CZ" dirty="0"/>
              <a:t> </a:t>
            </a:r>
            <a:r>
              <a:rPr lang="en-US" altLang="cs-CZ" dirty="0"/>
              <a:t>project</a:t>
            </a:r>
            <a:r>
              <a:rPr lang="cs-CZ" altLang="cs-CZ" dirty="0"/>
              <a:t> </a:t>
            </a:r>
            <a:r>
              <a:rPr lang="en-US" altLang="cs-CZ" dirty="0"/>
              <a:t>activity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as a continuing process</a:t>
            </a:r>
            <a:endParaRPr lang="cs-C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17528963"/>
              </p:ext>
            </p:extLst>
          </p:nvPr>
        </p:nvGraphicFramePr>
        <p:xfrm>
          <a:off x="2638028" y="2132856"/>
          <a:ext cx="5805170" cy="37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Kirkpatrick’s Four-Level Model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5443042" cy="4361904"/>
          </a:xfrm>
        </p:spPr>
        <p:txBody>
          <a:bodyPr>
            <a:noAutofit/>
          </a:bodyPr>
          <a:lstStyle/>
          <a:p>
            <a:r>
              <a:rPr lang="cs-CZ" sz="1800" b="1" dirty="0"/>
              <a:t>O</a:t>
            </a:r>
            <a:r>
              <a:rPr lang="en-GB" sz="1800" b="1" dirty="0" smtClean="0"/>
              <a:t>ur aim</a:t>
            </a:r>
            <a:r>
              <a:rPr lang="cs-CZ" sz="1800" dirty="0" smtClean="0"/>
              <a:t>:</a:t>
            </a:r>
            <a:r>
              <a:rPr lang="en-GB" sz="1800" dirty="0" smtClean="0"/>
              <a:t> </a:t>
            </a:r>
            <a:r>
              <a:rPr lang="en-GB" sz="1800" dirty="0"/>
              <a:t>to strength students’ satisfaction and learning </a:t>
            </a:r>
            <a:r>
              <a:rPr lang="en-GB" sz="1800" dirty="0" smtClean="0"/>
              <a:t>results</a:t>
            </a:r>
            <a:endParaRPr lang="cs-CZ" sz="1800" dirty="0" smtClean="0"/>
          </a:p>
          <a:p>
            <a:r>
              <a:rPr lang="en-GB" sz="1800" b="1" dirty="0"/>
              <a:t>The first level</a:t>
            </a:r>
            <a:r>
              <a:rPr lang="en-GB" sz="1800" dirty="0"/>
              <a:t> tries to evaluate immediate students’ reactions to an educational activity (environment, content and the lecturer</a:t>
            </a:r>
            <a:r>
              <a:rPr lang="en-GB" sz="1800" dirty="0" smtClean="0"/>
              <a:t>)</a:t>
            </a:r>
            <a:r>
              <a:rPr lang="cs-CZ" sz="1800" dirty="0" smtClean="0"/>
              <a:t> -</a:t>
            </a:r>
            <a:r>
              <a:rPr lang="en-GB" sz="1800" dirty="0" smtClean="0"/>
              <a:t> </a:t>
            </a:r>
            <a:r>
              <a:rPr lang="en-GB" sz="1800" dirty="0"/>
              <a:t>short paper questionnaires (</a:t>
            </a:r>
            <a:r>
              <a:rPr lang="en-GB" sz="1800" dirty="0" smtClean="0"/>
              <a:t>smile-sheets)</a:t>
            </a:r>
            <a:endParaRPr lang="cs-CZ" sz="1800" dirty="0" smtClean="0"/>
          </a:p>
          <a:p>
            <a:r>
              <a:rPr lang="en-GB" sz="1800" b="1" dirty="0" smtClean="0"/>
              <a:t>The </a:t>
            </a:r>
            <a:r>
              <a:rPr lang="en-GB" sz="1800" b="1" dirty="0"/>
              <a:t>second level </a:t>
            </a:r>
            <a:r>
              <a:rPr lang="en-GB" sz="1800" dirty="0"/>
              <a:t>explores the change in knowledge and </a:t>
            </a:r>
            <a:r>
              <a:rPr lang="en-GB" sz="1800" dirty="0" smtClean="0"/>
              <a:t>skills</a:t>
            </a:r>
            <a:r>
              <a:rPr lang="cs-CZ" sz="1800" dirty="0" smtClean="0"/>
              <a:t> - </a:t>
            </a:r>
            <a:r>
              <a:rPr lang="en-GB" sz="1800" dirty="0" smtClean="0"/>
              <a:t>a </a:t>
            </a:r>
            <a:r>
              <a:rPr lang="en-GB" sz="1800" dirty="0"/>
              <a:t>pre- and a </a:t>
            </a:r>
            <a:r>
              <a:rPr lang="en-GB" sz="1800" dirty="0" smtClean="0"/>
              <a:t>post-test</a:t>
            </a:r>
            <a:endParaRPr lang="cs-CZ" sz="1800" dirty="0" smtClean="0"/>
          </a:p>
          <a:p>
            <a:r>
              <a:rPr lang="cs-CZ" sz="1800" b="1" dirty="0" smtClean="0"/>
              <a:t>T</a:t>
            </a:r>
            <a:r>
              <a:rPr lang="en-GB" sz="1800" b="1" dirty="0" smtClean="0"/>
              <a:t>he </a:t>
            </a:r>
            <a:r>
              <a:rPr lang="en-GB" sz="1800" b="1" dirty="0"/>
              <a:t>third level </a:t>
            </a:r>
            <a:r>
              <a:rPr lang="cs-CZ" sz="1800" dirty="0" err="1" smtClean="0"/>
              <a:t>tries</a:t>
            </a:r>
            <a:r>
              <a:rPr lang="cs-CZ" sz="1800" dirty="0" smtClean="0"/>
              <a:t> to </a:t>
            </a:r>
            <a:r>
              <a:rPr lang="en-GB" sz="1800" dirty="0" err="1" smtClean="0"/>
              <a:t>identif</a:t>
            </a:r>
            <a:r>
              <a:rPr lang="cs-CZ" sz="1800" dirty="0"/>
              <a:t>y</a:t>
            </a:r>
            <a:r>
              <a:rPr lang="en-GB" sz="1800" dirty="0" smtClean="0"/>
              <a:t> </a:t>
            </a:r>
            <a:r>
              <a:rPr lang="en-GB" sz="1800" dirty="0"/>
              <a:t>the long-term change in participants’ </a:t>
            </a:r>
            <a:r>
              <a:rPr lang="en-GB" sz="1800" dirty="0" smtClean="0"/>
              <a:t>behaviour</a:t>
            </a:r>
            <a:r>
              <a:rPr lang="cs-CZ" sz="1800" dirty="0" smtClean="0"/>
              <a:t> - q</a:t>
            </a:r>
            <a:r>
              <a:rPr lang="en-GB" sz="1800" dirty="0" err="1" smtClean="0"/>
              <a:t>ualitative</a:t>
            </a:r>
            <a:r>
              <a:rPr lang="en-GB" sz="1800" dirty="0" smtClean="0"/>
              <a:t> </a:t>
            </a:r>
            <a:r>
              <a:rPr lang="en-GB" sz="1800" dirty="0"/>
              <a:t>methodology, specifically a focus group series and 360-degree </a:t>
            </a:r>
            <a:r>
              <a:rPr lang="en-GB" sz="1800" dirty="0" smtClean="0"/>
              <a:t>feedback</a:t>
            </a:r>
            <a:endParaRPr lang="cs-CZ" sz="1800" dirty="0" smtClean="0"/>
          </a:p>
          <a:p>
            <a:r>
              <a:rPr lang="en-GB" sz="1800" b="1" dirty="0" smtClean="0"/>
              <a:t>The </a:t>
            </a:r>
            <a:r>
              <a:rPr lang="en-GB" sz="1800" b="1" dirty="0"/>
              <a:t>fourth level </a:t>
            </a:r>
            <a:r>
              <a:rPr lang="en-GB" sz="1800" dirty="0"/>
              <a:t>is focused on the return on investment in </a:t>
            </a:r>
            <a:r>
              <a:rPr lang="en-GB" sz="1800" dirty="0" smtClean="0"/>
              <a:t>education</a:t>
            </a:r>
            <a:endParaRPr lang="cs-CZ" sz="1800" dirty="0"/>
          </a:p>
        </p:txBody>
      </p:sp>
      <p:pic>
        <p:nvPicPr>
          <p:cNvPr id="5" name="Obrázek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"/>
          <a:stretch>
            <a:fillRect/>
          </a:stretch>
        </p:blipFill>
        <p:spPr bwMode="auto">
          <a:xfrm>
            <a:off x="1219200" y="2263608"/>
            <a:ext cx="4773613" cy="334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7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About</a:t>
            </a:r>
            <a:r>
              <a:rPr lang="cs-CZ" dirty="0" smtClean="0"/>
              <a:t>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8882" y="1803400"/>
            <a:ext cx="9628058" cy="4267200"/>
          </a:xfrm>
        </p:spPr>
        <p:txBody>
          <a:bodyPr/>
          <a:lstStyle/>
          <a:p>
            <a:r>
              <a:rPr lang="en-GB" dirty="0"/>
              <a:t>introduced already in </a:t>
            </a:r>
            <a:r>
              <a:rPr lang="en-GB" dirty="0" smtClean="0"/>
              <a:t>1959</a:t>
            </a:r>
            <a:r>
              <a:rPr lang="cs-CZ" dirty="0" smtClean="0"/>
              <a:t>: </a:t>
            </a:r>
            <a:r>
              <a:rPr lang="en-GB" dirty="0"/>
              <a:t>a reaction to the increasing pressure on proving the effectiveness, value and benefit of education for business. </a:t>
            </a:r>
            <a:endParaRPr lang="cs-CZ" dirty="0" smtClean="0"/>
          </a:p>
          <a:p>
            <a:r>
              <a:rPr lang="en-GB" dirty="0"/>
              <a:t>one of the most widespread models for education </a:t>
            </a:r>
            <a:r>
              <a:rPr lang="en-GB" dirty="0" smtClean="0"/>
              <a:t>evaluation</a:t>
            </a:r>
            <a:endParaRPr lang="cs-CZ" dirty="0" smtClean="0"/>
          </a:p>
          <a:p>
            <a:r>
              <a:rPr lang="en-GB" dirty="0"/>
              <a:t>well reflects the current constructivist conception of </a:t>
            </a:r>
            <a:r>
              <a:rPr lang="en-GB" dirty="0" smtClean="0"/>
              <a:t>instruction</a:t>
            </a:r>
            <a:endParaRPr lang="cs-CZ" dirty="0" smtClean="0"/>
          </a:p>
          <a:p>
            <a:r>
              <a:rPr lang="en-GB" dirty="0"/>
              <a:t>comprised of four hierarchically ordered levels revealing, one by one, the levels of effectiveness of the educational process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45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2061096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Level</a:t>
            </a:r>
            <a:r>
              <a:rPr lang="cs-CZ" b="1" dirty="0" smtClean="0"/>
              <a:t> 1: </a:t>
            </a:r>
            <a:r>
              <a:rPr lang="en-GB" b="1" dirty="0"/>
              <a:t>Immediate Reaction to Education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400" dirty="0" err="1" smtClean="0"/>
              <a:t>Key</a:t>
            </a:r>
            <a:r>
              <a:rPr lang="cs-CZ" sz="2400" dirty="0" smtClean="0"/>
              <a:t> </a:t>
            </a:r>
            <a:r>
              <a:rPr lang="cs-CZ" sz="2400" dirty="0" err="1" smtClean="0"/>
              <a:t>question</a:t>
            </a:r>
            <a:r>
              <a:rPr lang="cs-CZ" sz="2400" dirty="0" smtClean="0"/>
              <a:t>: </a:t>
            </a:r>
            <a:r>
              <a:rPr lang="en-GB" sz="2400" dirty="0" smtClean="0"/>
              <a:t>To </a:t>
            </a:r>
            <a:r>
              <a:rPr lang="en-GB" sz="2400" dirty="0"/>
              <a:t>what extent were the participants satisfied with the educational activity?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8882" y="2852936"/>
            <a:ext cx="6963761" cy="3217664"/>
          </a:xfrm>
        </p:spPr>
        <p:txBody>
          <a:bodyPr>
            <a:normAutofit/>
          </a:bodyPr>
          <a:lstStyle/>
          <a:p>
            <a:r>
              <a:rPr lang="en-GB" dirty="0"/>
              <a:t>to evaluate immediate students’ reactions to an educational activity (a seminar, a workshop, an e-learning module, etc</a:t>
            </a:r>
            <a:r>
              <a:rPr lang="en-GB" dirty="0" smtClean="0"/>
              <a:t>.)</a:t>
            </a:r>
            <a:endParaRPr lang="cs-CZ" dirty="0" smtClean="0"/>
          </a:p>
          <a:p>
            <a:r>
              <a:rPr lang="en-GB" dirty="0"/>
              <a:t>how participants feel about the various aspects of a training </a:t>
            </a:r>
            <a:r>
              <a:rPr lang="en-GB" dirty="0" smtClean="0"/>
              <a:t>program</a:t>
            </a:r>
            <a:endParaRPr lang="cs-CZ" dirty="0" smtClean="0"/>
          </a:p>
          <a:p>
            <a:r>
              <a:rPr lang="en-GB" dirty="0"/>
              <a:t>a clear research goal, understandable questions, and quantifiable answers, ensure anonymity of participants and the possibility of adding a </a:t>
            </a:r>
            <a:r>
              <a:rPr lang="en-GB" dirty="0" smtClean="0"/>
              <a:t>comment</a:t>
            </a:r>
            <a:endParaRPr lang="cs-CZ" dirty="0" smtClean="0"/>
          </a:p>
          <a:p>
            <a:r>
              <a:rPr lang="en-GB" dirty="0"/>
              <a:t>We assessed students’ satisfaction with the study environment, study content and the </a:t>
            </a:r>
            <a:r>
              <a:rPr lang="en-GB" dirty="0" smtClean="0"/>
              <a:t>lecturer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About</a:t>
            </a:r>
            <a:r>
              <a:rPr lang="cs-CZ" dirty="0" smtClean="0"/>
              <a:t> smile </a:t>
            </a:r>
            <a:r>
              <a:rPr lang="cs-CZ" dirty="0" err="1" smtClean="0"/>
              <a:t>sheets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8883" y="2132856"/>
            <a:ext cx="4773956" cy="393774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type of tool displaying immediate students' response to the educational </a:t>
            </a:r>
            <a:r>
              <a:rPr lang="en-GB" dirty="0" smtClean="0"/>
              <a:t>activity</a:t>
            </a:r>
            <a:endParaRPr lang="cs-CZ" dirty="0" smtClean="0"/>
          </a:p>
          <a:p>
            <a:r>
              <a:rPr lang="en-GB" dirty="0"/>
              <a:t>a target group comprised mainly of students aged between 20 and </a:t>
            </a:r>
            <a:r>
              <a:rPr lang="en-GB" dirty="0" smtClean="0"/>
              <a:t>25</a:t>
            </a:r>
            <a:endParaRPr lang="cs-CZ" dirty="0" smtClean="0"/>
          </a:p>
          <a:p>
            <a:r>
              <a:rPr lang="en-GB" dirty="0"/>
              <a:t>the design of the questionnaire was based on an adjusted five-point Likert </a:t>
            </a:r>
            <a:r>
              <a:rPr lang="en-GB" dirty="0" smtClean="0"/>
              <a:t>scale</a:t>
            </a:r>
            <a:endParaRPr lang="cs-CZ" dirty="0" smtClean="0"/>
          </a:p>
          <a:p>
            <a:r>
              <a:rPr lang="en-GB" dirty="0"/>
              <a:t>instead of an evaluation reaching from "extremely satisfied" to "not at all satisfied", consisted of five smileys indicating the level of satisfaction with a particular </a:t>
            </a:r>
            <a:r>
              <a:rPr lang="en-GB" dirty="0" smtClean="0"/>
              <a:t>aspect</a:t>
            </a:r>
            <a:endParaRPr lang="cs-CZ" dirty="0" smtClean="0"/>
          </a:p>
          <a:p>
            <a:r>
              <a:rPr lang="en-GB" dirty="0"/>
              <a:t>The three main aspects evaluated by this questionnaire are: content and organization of the seminar, the instructor and overall assessment of the lesson.</a:t>
            </a:r>
            <a:endParaRPr lang="cs-CZ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20" y="2060848"/>
            <a:ext cx="5226991" cy="405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7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382228"/>
              </p:ext>
            </p:extLst>
          </p:nvPr>
        </p:nvGraphicFramePr>
        <p:xfrm>
          <a:off x="2782044" y="1916832"/>
          <a:ext cx="6677025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délník 1"/>
          <p:cNvSpPr/>
          <p:nvPr/>
        </p:nvSpPr>
        <p:spPr>
          <a:xfrm>
            <a:off x="1053852" y="620688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M</a:t>
            </a:r>
            <a:r>
              <a:rPr lang="en-GB" sz="2800" dirty="0" err="1"/>
              <a:t>easur</a:t>
            </a:r>
            <a:r>
              <a:rPr lang="cs-CZ" sz="2800" dirty="0" err="1"/>
              <a:t>ing</a:t>
            </a:r>
            <a:r>
              <a:rPr lang="en-GB" sz="2800" dirty="0"/>
              <a:t> of participants</a:t>
            </a:r>
            <a:r>
              <a:rPr lang="en-US" sz="2800" dirty="0"/>
              <a:t>’</a:t>
            </a:r>
            <a:r>
              <a:rPr lang="en-GB" sz="2800" dirty="0"/>
              <a:t> satisfaction</a:t>
            </a:r>
            <a:r>
              <a:rPr lang="cs-CZ" sz="2800" dirty="0"/>
              <a:t> </a:t>
            </a:r>
            <a:r>
              <a:rPr lang="cs-CZ" sz="2800" dirty="0" err="1"/>
              <a:t>at</a:t>
            </a:r>
            <a:r>
              <a:rPr lang="cs-CZ" sz="2800" dirty="0"/>
              <a:t> </a:t>
            </a:r>
            <a:r>
              <a:rPr lang="en-US" sz="2800" dirty="0"/>
              <a:t>the </a:t>
            </a:r>
            <a:r>
              <a:rPr lang="cs-CZ" sz="2800" dirty="0"/>
              <a:t>MU </a:t>
            </a:r>
            <a:r>
              <a:rPr lang="en-US" sz="2800" dirty="0"/>
              <a:t>Campus</a:t>
            </a:r>
            <a:r>
              <a:rPr lang="cs-CZ" sz="2800" dirty="0"/>
              <a:t> </a:t>
            </a:r>
            <a:r>
              <a:rPr lang="cs-CZ" sz="2800" dirty="0" err="1"/>
              <a:t>Library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2044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2"/>
          <p:cNvGraphicFramePr>
            <a:graphicFrameLocks/>
          </p:cNvGraphicFramePr>
          <p:nvPr/>
        </p:nvGraphicFramePr>
        <p:xfrm>
          <a:off x="2751137" y="1300162"/>
          <a:ext cx="6686550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10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afbaee773df7a44f123c2ba1a3e1becf53ad12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48F4CC-19A5-4BAE-A8E7-6BCDB3DB8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Klasická knižní prezentace (širokoúhlá)</Template>
  <TotalTime>0</TotalTime>
  <Words>1064</Words>
  <Application>Microsoft Office PowerPoint</Application>
  <PresentationFormat>Vlastní</PresentationFormat>
  <Paragraphs>69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BooksClassic_16x9</vt:lpstr>
      <vt:lpstr>   Evaluation of Information Literacy Education </vt:lpstr>
      <vt:lpstr>Measuring effectiveness: main reasons</vt:lpstr>
      <vt:lpstr>Measuring as a continuing process</vt:lpstr>
      <vt:lpstr>Kirkpatrick’s Four-Level Model</vt:lpstr>
      <vt:lpstr>About Model</vt:lpstr>
      <vt:lpstr>Level 1: Immediate Reaction to Education  Key question: To what extent were the participants satisfied with the educational activity?</vt:lpstr>
      <vt:lpstr>About smile sheets: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Level 2: Gained Knowledge  Key question: To what extent did the participants obtain the expected knowledge and skills as a result of attending the educational activity? </vt:lpstr>
      <vt:lpstr>Prezentace aplikace PowerPoint</vt:lpstr>
      <vt:lpstr>Prezentace aplikace PowerPoint</vt:lpstr>
      <vt:lpstr>Prezentace aplikace PowerPoint</vt:lpstr>
      <vt:lpstr>Level 3: Long-Term Effects  Key question: To what extent do the participants apply the knowledge and skills obtained to their everyday work? </vt:lpstr>
      <vt:lpstr>Level 4: Results  Key question: To what extent have the planned objectives of a development project and subsequent support activities been achieved?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2014-09-02T12:18:06Z</dcterms:created>
  <dcterms:modified xsi:type="dcterms:W3CDTF">2014-09-04T05:11:06Z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