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64" r:id="rId5"/>
    <p:sldId id="265" r:id="rId6"/>
    <p:sldId id="266" r:id="rId7"/>
    <p:sldId id="263" r:id="rId8"/>
    <p:sldId id="267" r:id="rId9"/>
    <p:sldId id="268" r:id="rId10"/>
    <p:sldId id="270" r:id="rId11"/>
    <p:sldId id="271" r:id="rId12"/>
    <p:sldId id="274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272B5-D760-40C0-9804-08E0031C64D8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E5CEE-6C66-4730-A2DF-5BDA82D3CA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E5CEE-6C66-4730-A2DF-5BDA82D3CAD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6781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2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6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7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75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93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00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5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647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57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2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1562-EF82-418D-9F6D-CE049A7BB884}" type="datetimeFigureOut">
              <a:rPr lang="cs-CZ" smtClean="0"/>
              <a:t>5.9.2014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B808-3398-4AA6-8A69-5430A537A5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774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ro.inflow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ow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help.cz/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://www.ctesyrad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youtu.be/PiIMKSWGKaU" TargetMode="External"/><Relationship Id="rId4" Type="http://schemas.openxmlformats.org/officeDocument/2006/relationships/hyperlink" Target="http://www.greaders.c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omat.cz/" TargetMode="External"/><Relationship Id="rId2" Type="http://schemas.openxmlformats.org/officeDocument/2006/relationships/hyperlink" Target="http://www.kniharum.cz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ource.knihovna.cz/" TargetMode="External"/><Relationship Id="rId2" Type="http://schemas.openxmlformats.org/officeDocument/2006/relationships/hyperlink" Target="http://www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nastroje.knihovna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ovky.knihovna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mt.knihovna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ides.cz/" TargetMode="External"/><Relationship Id="rId2" Type="http://schemas.openxmlformats.org/officeDocument/2006/relationships/hyperlink" Target="http://designsluzeb.knihovn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365.knihovna.cz/" TargetMode="External"/><Relationship Id="rId2" Type="http://schemas.openxmlformats.org/officeDocument/2006/relationships/hyperlink" Target="http://wiki.knihovna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yzkumy.knihovna.cz/" TargetMode="External"/><Relationship Id="rId2" Type="http://schemas.openxmlformats.org/officeDocument/2006/relationships/hyperlink" Target="http://kurzy.knihovn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100metod.knihovna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MUST </a:t>
            </a:r>
            <a:r>
              <a:rPr lang="cs-CZ" dirty="0" err="1" smtClean="0"/>
              <a:t>Week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>
                <a:solidFill>
                  <a:schemeClr val="tx1"/>
                </a:solidFill>
              </a:rPr>
              <a:t>Projects</a:t>
            </a:r>
            <a:r>
              <a:rPr lang="cs-CZ" b="1" dirty="0" smtClean="0">
                <a:solidFill>
                  <a:schemeClr val="tx1"/>
                </a:solidFill>
              </a:rPr>
              <a:t> and </a:t>
            </a:r>
            <a:r>
              <a:rPr lang="cs-CZ" b="1" dirty="0" err="1" smtClean="0">
                <a:solidFill>
                  <a:schemeClr val="tx1"/>
                </a:solidFill>
              </a:rPr>
              <a:t>activities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of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the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Division of Information and Library Studies</a:t>
            </a:r>
            <a:r>
              <a:rPr lang="cs-CZ" b="1" dirty="0" smtClean="0">
                <a:solidFill>
                  <a:schemeClr val="tx1"/>
                </a:solidFill>
              </a:rPr>
              <a:t> (KISK)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PhDr. Michal Lorenz, PhD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456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 </a:t>
            </a:r>
            <a:r>
              <a:rPr lang="en-US" dirty="0" smtClean="0"/>
              <a:t>publishing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err="1" smtClean="0"/>
              <a:t>Proinflow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review</a:t>
            </a:r>
            <a:r>
              <a:rPr lang="cs-CZ" dirty="0" smtClean="0"/>
              <a:t>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://pro.inflow.cz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38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building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dirty="0" err="1" smtClean="0"/>
              <a:t>Inflow</a:t>
            </a:r>
            <a:r>
              <a:rPr lang="cs-CZ" dirty="0" smtClean="0"/>
              <a:t> – </a:t>
            </a:r>
            <a:r>
              <a:rPr lang="cs-CZ" dirty="0" err="1" smtClean="0"/>
              <a:t>experimental</a:t>
            </a:r>
            <a:r>
              <a:rPr lang="cs-CZ" dirty="0" smtClean="0"/>
              <a:t> internet </a:t>
            </a:r>
            <a:r>
              <a:rPr lang="cs-CZ" dirty="0" err="1" smtClean="0"/>
              <a:t>zin</a:t>
            </a:r>
            <a:endParaRPr lang="cs-CZ" dirty="0"/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www.inflow.cz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804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Readership supporting projects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Čtesyrád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>
                <a:hlinkClick r:id="rId2"/>
              </a:rPr>
              <a:t>http://www.ctesyrad.cz/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err="1" smtClean="0"/>
              <a:t>Bibliohelp</a:t>
            </a: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>
                <a:hlinkClick r:id="rId3"/>
              </a:rPr>
              <a:t>http://www.bibliohelp.cz/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err="1" smtClean="0"/>
              <a:t>Guerrilla</a:t>
            </a:r>
            <a:r>
              <a:rPr lang="cs-CZ" dirty="0" smtClean="0"/>
              <a:t> </a:t>
            </a:r>
            <a:r>
              <a:rPr lang="cs-CZ" dirty="0" err="1"/>
              <a:t>Readers</a:t>
            </a:r>
            <a:r>
              <a:rPr lang="cs-CZ" dirty="0"/>
              <a:t> -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://www.greaders.cz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 err="1"/>
              <a:t>librarian's</a:t>
            </a:r>
            <a:r>
              <a:rPr lang="cs-CZ" dirty="0"/>
              <a:t> </a:t>
            </a:r>
            <a:r>
              <a:rPr lang="cs-CZ" dirty="0" smtClean="0"/>
              <a:t>anthem: </a:t>
            </a:r>
            <a:r>
              <a:rPr lang="cs-CZ" dirty="0" smtClean="0">
                <a:hlinkClick r:id="rId5"/>
              </a:rPr>
              <a:t>http</a:t>
            </a:r>
            <a:r>
              <a:rPr lang="cs-CZ" dirty="0">
                <a:hlinkClick r:id="rId5"/>
              </a:rPr>
              <a:t>://</a:t>
            </a:r>
            <a:r>
              <a:rPr lang="cs-CZ" dirty="0" smtClean="0">
                <a:hlinkClick r:id="rId5"/>
              </a:rPr>
              <a:t>youtu.be/PiIMKSWGKaU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09" y="4441146"/>
            <a:ext cx="3450803" cy="23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echod pro cten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406368"/>
            <a:ext cx="4330623" cy="23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5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Readership supporting projects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Knihárum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>
                <a:hlinkClick r:id="rId2"/>
              </a:rPr>
              <a:t>http://www.kniharum.cz/</a:t>
            </a:r>
            <a:endParaRPr lang="cs-CZ" dirty="0" smtClean="0"/>
          </a:p>
          <a:p>
            <a:r>
              <a:rPr lang="cs-CZ" dirty="0" err="1" smtClean="0"/>
              <a:t>Inspiromat</a:t>
            </a:r>
            <a:r>
              <a:rPr lang="cs-CZ" dirty="0" smtClean="0"/>
              <a:t> - </a:t>
            </a:r>
            <a:r>
              <a:rPr lang="cs-CZ" dirty="0">
                <a:hlinkClick r:id="rId3"/>
              </a:rPr>
              <a:t>http://inspiromat.cz/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036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Curriculum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Balcheor</a:t>
            </a:r>
            <a:r>
              <a:rPr lang="cs-CZ" dirty="0"/>
              <a:t> </a:t>
            </a:r>
            <a:r>
              <a:rPr lang="cs-CZ" dirty="0" err="1" smtClean="0"/>
              <a:t>specialization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 smtClean="0"/>
          </a:p>
          <a:p>
            <a:r>
              <a:rPr lang="cs-CZ" dirty="0" err="1" smtClean="0"/>
              <a:t>information</a:t>
            </a:r>
            <a:r>
              <a:rPr lang="cs-CZ" dirty="0" smtClean="0"/>
              <a:t> technology</a:t>
            </a:r>
          </a:p>
          <a:p>
            <a:r>
              <a:rPr lang="cs-CZ" dirty="0" err="1" smtClean="0"/>
              <a:t>information</a:t>
            </a:r>
            <a:r>
              <a:rPr lang="cs-CZ" dirty="0" smtClean="0"/>
              <a:t> and </a:t>
            </a:r>
            <a:r>
              <a:rPr lang="cs-CZ" dirty="0" err="1" smtClean="0"/>
              <a:t>documents</a:t>
            </a:r>
            <a:r>
              <a:rPr lang="cs-CZ" dirty="0" smtClean="0"/>
              <a:t> </a:t>
            </a:r>
            <a:r>
              <a:rPr lang="cs-CZ" dirty="0" err="1" smtClean="0"/>
              <a:t>organization</a:t>
            </a:r>
            <a:endParaRPr lang="cs-CZ" dirty="0" smtClean="0"/>
          </a:p>
          <a:p>
            <a:r>
              <a:rPr lang="cs-CZ" dirty="0" err="1" smtClean="0"/>
              <a:t>information</a:t>
            </a:r>
            <a:r>
              <a:rPr lang="cs-CZ" dirty="0" smtClean="0"/>
              <a:t> in science and </a:t>
            </a:r>
            <a:r>
              <a:rPr lang="cs-CZ" dirty="0" err="1" smtClean="0"/>
              <a:t>research</a:t>
            </a:r>
            <a:endParaRPr lang="cs-CZ" dirty="0" smtClean="0"/>
          </a:p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282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Curriculum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Master </a:t>
            </a:r>
            <a:r>
              <a:rPr lang="cs-CZ" dirty="0" err="1" smtClean="0"/>
              <a:t>specialization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design</a:t>
            </a:r>
          </a:p>
          <a:p>
            <a:r>
              <a:rPr lang="cs-CZ" dirty="0" err="1" smtClean="0"/>
              <a:t>educational</a:t>
            </a:r>
            <a:r>
              <a:rPr lang="cs-CZ" dirty="0" smtClean="0"/>
              <a:t> technology</a:t>
            </a:r>
          </a:p>
          <a:p>
            <a:r>
              <a:rPr lang="cs-CZ" dirty="0" err="1" smtClean="0"/>
              <a:t>information</a:t>
            </a:r>
            <a:r>
              <a:rPr lang="cs-CZ" dirty="0" smtClean="0"/>
              <a:t> and data management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47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curation</a:t>
            </a:r>
          </a:p>
          <a:p>
            <a:r>
              <a:rPr lang="en-US" dirty="0" smtClean="0"/>
              <a:t>Skills of librarian</a:t>
            </a:r>
          </a:p>
          <a:p>
            <a:r>
              <a:rPr lang="en-US" dirty="0" smtClean="0"/>
              <a:t>Collaboration </a:t>
            </a:r>
          </a:p>
          <a:p>
            <a:r>
              <a:rPr lang="en-US" dirty="0" smtClean="0"/>
              <a:t>Electronic publishing</a:t>
            </a:r>
          </a:p>
          <a:p>
            <a:r>
              <a:rPr lang="en-US" dirty="0" smtClean="0"/>
              <a:t>Readership supporting projects</a:t>
            </a:r>
          </a:p>
          <a:p>
            <a:r>
              <a:rPr lang="en-US" dirty="0" smtClean="0"/>
              <a:t>Community building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99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KISK</a:t>
            </a:r>
            <a:endParaRPr lang="cs-CZ" dirty="0"/>
          </a:p>
        </p:txBody>
      </p:sp>
      <p:pic>
        <p:nvPicPr>
          <p:cNvPr id="1026" name="Picture 2" descr="http://kisk.phil.muni.cz/sites/default/files/soubory_v_textu/zivotni-cyklus-inform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34" y="1380529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6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curation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projects</a:t>
            </a:r>
            <a:r>
              <a:rPr lang="cs-CZ" dirty="0" smtClean="0"/>
              <a:t> </a:t>
            </a:r>
            <a:r>
              <a:rPr lang="en-US" dirty="0" smtClean="0"/>
              <a:t>portal</a:t>
            </a:r>
            <a:r>
              <a:rPr lang="cs-CZ" dirty="0" smtClean="0"/>
              <a:t> - </a:t>
            </a:r>
            <a:r>
              <a:rPr lang="cs-CZ" dirty="0">
                <a:hlinkClick r:id="rId2"/>
              </a:rPr>
              <a:t>http://www.knihovna.cz/</a:t>
            </a:r>
            <a:r>
              <a:rPr lang="cs-CZ" dirty="0"/>
              <a:t> </a:t>
            </a:r>
            <a:endParaRPr lang="cs-CZ" dirty="0" smtClean="0">
              <a:hlinkClick r:id="rId3"/>
            </a:endParaRPr>
          </a:p>
          <a:p>
            <a:r>
              <a:rPr lang="cs-CZ" dirty="0" err="1" smtClean="0"/>
              <a:t>tools</a:t>
            </a:r>
            <a:r>
              <a:rPr lang="cs-CZ" dirty="0" smtClean="0"/>
              <a:t> - </a:t>
            </a:r>
            <a:r>
              <a:rPr lang="cs-CZ" dirty="0" smtClean="0">
                <a:hlinkClick r:id="rId4"/>
              </a:rPr>
              <a:t>nastroje.knihovna.cz</a:t>
            </a:r>
            <a:endParaRPr lang="cs-CZ" dirty="0" smtClean="0"/>
          </a:p>
          <a:p>
            <a:r>
              <a:rPr lang="cs-CZ" dirty="0">
                <a:hlinkClick r:id="rId3"/>
              </a:rPr>
              <a:t>opensource.knihovna.cz</a:t>
            </a:r>
            <a:endParaRPr lang="cs-CZ" dirty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3074" name="Picture 2" descr="http://www.networkworld.com/community/files/imce/img_blogs/windows_open_source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89648"/>
            <a:ext cx="365999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87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n-US" dirty="0" smtClean="0"/>
              <a:t>Digital curation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4320480" cy="57606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hlinkClick r:id="rId2"/>
              </a:rPr>
              <a:t>webovky.knihovna.cz</a:t>
            </a:r>
            <a:endParaRPr lang="cs-CZ" dirty="0" smtClean="0"/>
          </a:p>
        </p:txBody>
      </p:sp>
      <p:pic>
        <p:nvPicPr>
          <p:cNvPr id="1028" name="Picture 4" descr="http://files.webovky.knihovna.cz/200002820-d1b81d33df-public/sablon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22" y="1333334"/>
            <a:ext cx="481048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9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curation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Library</a:t>
            </a:r>
            <a:r>
              <a:rPr lang="cs-CZ" dirty="0" smtClean="0"/>
              <a:t> Marketing </a:t>
            </a:r>
            <a:r>
              <a:rPr lang="cs-CZ" dirty="0" err="1" smtClean="0"/>
              <a:t>Tuesday</a:t>
            </a:r>
            <a:r>
              <a:rPr lang="cs-CZ" dirty="0" smtClean="0"/>
              <a:t> - </a:t>
            </a:r>
            <a:r>
              <a:rPr lang="cs-CZ" dirty="0">
                <a:hlinkClick r:id="rId2"/>
              </a:rPr>
              <a:t>lmt.knihovna.cz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l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0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service</a:t>
            </a:r>
            <a:r>
              <a:rPr lang="cs-CZ" dirty="0"/>
              <a:t> design </a:t>
            </a:r>
            <a:r>
              <a:rPr lang="cs-CZ" dirty="0" smtClean="0"/>
              <a:t> - </a:t>
            </a:r>
            <a:r>
              <a:rPr lang="cs-CZ" dirty="0" smtClean="0">
                <a:hlinkClick r:id="rId2"/>
              </a:rPr>
              <a:t>designsluzeb.knihovna.cz</a:t>
            </a:r>
            <a:endParaRPr lang="cs-CZ" dirty="0"/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/>
              <a:t>CIDES - </a:t>
            </a:r>
            <a:r>
              <a:rPr lang="cs-CZ" dirty="0">
                <a:hlinkClick r:id="rId3"/>
              </a:rPr>
              <a:t>http://cides.cz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55" y="2564904"/>
            <a:ext cx="5760640" cy="324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1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Wiki - </a:t>
            </a:r>
            <a:r>
              <a:rPr lang="cs-CZ" dirty="0" smtClean="0">
                <a:hlinkClick r:id="rId2"/>
              </a:rPr>
              <a:t>wiki.knihovna.cz</a:t>
            </a:r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365.knihovna.cz</a:t>
            </a:r>
            <a:r>
              <a:rPr lang="cs-CZ" dirty="0" smtClean="0"/>
              <a:t> </a:t>
            </a:r>
          </a:p>
          <a:p>
            <a:endParaRPr lang="cs-CZ" dirty="0">
              <a:hlinkClick r:id="rId2"/>
            </a:endParaRPr>
          </a:p>
          <a:p>
            <a:endParaRPr lang="cs-CZ" dirty="0"/>
          </a:p>
        </p:txBody>
      </p:sp>
      <p:pic>
        <p:nvPicPr>
          <p:cNvPr id="2050" name="Picture 2" descr="http://files.nekonference.knihovna.cz/200000022-4007641015/s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700808"/>
            <a:ext cx="2873499" cy="43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161256" y="6222105"/>
            <a:ext cx="2808313" cy="337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500" dirty="0" smtClean="0"/>
              <a:t>SEX: </a:t>
            </a:r>
            <a:r>
              <a:rPr lang="cs-CZ" sz="1500" dirty="0" err="1" smtClean="0"/>
              <a:t>new</a:t>
            </a:r>
            <a:r>
              <a:rPr lang="cs-CZ" sz="1500" dirty="0" smtClean="0"/>
              <a:t> </a:t>
            </a:r>
            <a:r>
              <a:rPr lang="cs-CZ" sz="1500" dirty="0" err="1" smtClean="0"/>
              <a:t>position</a:t>
            </a:r>
            <a:r>
              <a:rPr lang="cs-CZ" sz="1500" dirty="0" smtClean="0"/>
              <a:t> </a:t>
            </a:r>
            <a:r>
              <a:rPr lang="cs-CZ" sz="1500" dirty="0" err="1" smtClean="0"/>
              <a:t>of</a:t>
            </a:r>
            <a:r>
              <a:rPr lang="cs-CZ" sz="1500" dirty="0" smtClean="0"/>
              <a:t> </a:t>
            </a:r>
            <a:r>
              <a:rPr lang="cs-CZ" sz="1500" dirty="0" err="1" smtClean="0"/>
              <a:t>librarianship</a:t>
            </a:r>
            <a:endParaRPr lang="cs-CZ" sz="15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73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of librarian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9035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/>
              <a:t>courses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librarians</a:t>
            </a:r>
            <a:r>
              <a:rPr lang="cs-CZ" dirty="0"/>
              <a:t> - </a:t>
            </a:r>
            <a:r>
              <a:rPr lang="cs-CZ" dirty="0" smtClean="0">
                <a:hlinkClick r:id="rId2"/>
              </a:rPr>
              <a:t>kurzy.knihovna.cz</a:t>
            </a:r>
            <a:endParaRPr lang="cs-CZ" dirty="0"/>
          </a:p>
          <a:p>
            <a:r>
              <a:rPr lang="cs-CZ" dirty="0" err="1" smtClean="0"/>
              <a:t>research</a:t>
            </a:r>
            <a:r>
              <a:rPr lang="cs-CZ" dirty="0" smtClean="0"/>
              <a:t> in </a:t>
            </a:r>
            <a:r>
              <a:rPr lang="cs-CZ" dirty="0" err="1" smtClean="0"/>
              <a:t>libraries</a:t>
            </a:r>
            <a:r>
              <a:rPr lang="cs-CZ" dirty="0" smtClean="0"/>
              <a:t> - </a:t>
            </a:r>
            <a:r>
              <a:rPr lang="cs-CZ" dirty="0" smtClean="0">
                <a:hlinkClick r:id="rId3"/>
              </a:rPr>
              <a:t>vyzkumy.knihovna.cz</a:t>
            </a:r>
            <a:endParaRPr lang="cs-CZ" dirty="0" smtClean="0"/>
          </a:p>
          <a:p>
            <a:r>
              <a:rPr lang="cs-CZ" dirty="0" smtClean="0"/>
              <a:t>100 </a:t>
            </a:r>
            <a:r>
              <a:rPr lang="cs-CZ" dirty="0" err="1" smtClean="0"/>
              <a:t>methods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libraries</a:t>
            </a:r>
            <a:r>
              <a:rPr lang="cs-CZ" dirty="0" smtClean="0"/>
              <a:t> - </a:t>
            </a:r>
            <a:r>
              <a:rPr lang="cs-CZ" b="1" dirty="0" smtClean="0">
                <a:hlinkClick r:id="rId4"/>
              </a:rPr>
              <a:t>100metod.knihovna.cz</a:t>
            </a:r>
            <a:endParaRPr lang="cs-CZ" b="1" dirty="0"/>
          </a:p>
          <a:p>
            <a:endParaRPr lang="cs-CZ" dirty="0" smtClean="0"/>
          </a:p>
        </p:txBody>
      </p:sp>
      <p:pic>
        <p:nvPicPr>
          <p:cNvPr id="3074" name="Picture 2" descr="http://litreactor.com/sites/default/files/imagecache/header/images/column/headers/research_word_in_dictionary_magnified_se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4454544" cy="236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667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198</Words>
  <Application>Microsoft Office PowerPoint</Application>
  <PresentationFormat>Předvádění na obrazovce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MUST Week</vt:lpstr>
      <vt:lpstr>Plan</vt:lpstr>
      <vt:lpstr>KISK</vt:lpstr>
      <vt:lpstr>Digital curation</vt:lpstr>
      <vt:lpstr>Digital curation</vt:lpstr>
      <vt:lpstr>Digital curation</vt:lpstr>
      <vt:lpstr>Collaboration</vt:lpstr>
      <vt:lpstr>Collaboration</vt:lpstr>
      <vt:lpstr>Skills of librarian</vt:lpstr>
      <vt:lpstr>Electronic publishing</vt:lpstr>
      <vt:lpstr>Community building</vt:lpstr>
      <vt:lpstr>Readership supporting projects</vt:lpstr>
      <vt:lpstr>Readership supporting projects</vt:lpstr>
      <vt:lpstr>Curriculum</vt:lpstr>
      <vt:lpstr>Curriculum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Week</dc:title>
  <dc:creator>Michal</dc:creator>
  <cp:lastModifiedBy>LF Lektor</cp:lastModifiedBy>
  <cp:revision>38</cp:revision>
  <dcterms:created xsi:type="dcterms:W3CDTF">2013-04-10T08:11:16Z</dcterms:created>
  <dcterms:modified xsi:type="dcterms:W3CDTF">2014-09-05T08:17:49Z</dcterms:modified>
</cp:coreProperties>
</file>