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86" r:id="rId9"/>
    <p:sldId id="287" r:id="rId10"/>
    <p:sldId id="288" r:id="rId11"/>
    <p:sldId id="290" r:id="rId12"/>
    <p:sldId id="291" r:id="rId13"/>
    <p:sldId id="289" r:id="rId14"/>
    <p:sldId id="295" r:id="rId15"/>
    <p:sldId id="297" r:id="rId16"/>
    <p:sldId id="300" r:id="rId17"/>
    <p:sldId id="294" r:id="rId18"/>
    <p:sldId id="298" r:id="rId19"/>
    <p:sldId id="299" r:id="rId20"/>
    <p:sldId id="275" r:id="rId21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2" autoAdjust="0"/>
  </p:normalViewPr>
  <p:slideViewPr>
    <p:cSldViewPr>
      <p:cViewPr varScale="1">
        <p:scale>
          <a:sx n="97" d="100"/>
          <a:sy n="97" d="100"/>
        </p:scale>
        <p:origin x="90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52" y="-90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7825-8529-4B4B-97B0-58DFFD3405C8}" type="datetimeFigureOut">
              <a:rPr lang="sl-SI" smtClean="0"/>
              <a:t>27.8.2018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6B28D-31DF-4F79-8439-A95A0F2378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62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9EA-6195-4091-963B-595724FFC946}" type="datetimeFigureOut">
              <a:rPr lang="sl-SI" smtClean="0"/>
              <a:t>27.8.2018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B775F-F8D6-4738-A0EF-069010D5B1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23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59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0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940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47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28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1640" y="1320800"/>
            <a:ext cx="6696744" cy="2684264"/>
          </a:xfrm>
        </p:spPr>
        <p:txBody>
          <a:bodyPr anchor="b"/>
          <a:lstStyle>
            <a:lvl1pPr algn="r">
              <a:defRPr sz="4400">
                <a:latin typeface="Calibri" pitchFamily="34" charset="0"/>
              </a:defRPr>
            </a:lvl1pPr>
          </a:lstStyle>
          <a:p>
            <a:pPr lvl="0"/>
            <a:r>
              <a:rPr lang="sl-SI" noProof="0" smtClean="0"/>
              <a:t>Glavni naslov</a:t>
            </a:r>
            <a:endParaRPr lang="en-GB" noProof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1640" y="4221088"/>
            <a:ext cx="6688832" cy="172784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>
                <a:latin typeface="Calibri" pitchFamily="34" charset="0"/>
              </a:defRPr>
            </a:lvl1pPr>
          </a:lstStyle>
          <a:p>
            <a:pPr lvl="0"/>
            <a:r>
              <a:rPr lang="sl-SI" noProof="0" smtClean="0"/>
              <a:t>Podnaslov</a:t>
            </a:r>
            <a:endParaRPr lang="en-GB" noProof="0" smtClean="0"/>
          </a:p>
        </p:txBody>
      </p:sp>
      <p:pic>
        <p:nvPicPr>
          <p:cNvPr id="2050" name="Picture 2" descr="C:\Users\Danijel\Pictures\Logotipi in sheme\UM\UM.S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998"/>
            <a:ext cx="2016224" cy="11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jel\Desktop\Pasica\pasica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08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Naslov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07284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709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Danijel\Desktop\Pasica\pasica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08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Naslov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27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958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anijel\Desktop\Pasica\pasica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83316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Naslov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5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753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5716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6672"/>
            <a:ext cx="8153400" cy="10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Naslov strani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800"/>
            <a:ext cx="77724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aseline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plet02.izum.si/cobiss/BibPersonal.jsp?lang=eng&amp;init=t&amp;code=&amp;type=conor" TargetMode="External"/><Relationship Id="rId2" Type="http://schemas.openxmlformats.org/officeDocument/2006/relationships/hyperlink" Target="http://www.cobiss.si/cobiss_e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.si/en/Pages/default.aspx" TargetMode="External"/><Relationship Id="rId5" Type="http://schemas.openxmlformats.org/officeDocument/2006/relationships/hyperlink" Target="http://home.izum.si/COBISS/bibliografije/Tipologija_eng.pdf" TargetMode="External"/><Relationship Id="rId4" Type="http://schemas.openxmlformats.org/officeDocument/2006/relationships/hyperlink" Target="http://www.sicris.si/public/jqm/cris.aspx?lang=eng&amp;opdescr=hom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42023.3029B190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f.um.si/o-fakulteti/miklosiceva-knjiznica/" TargetMode="External"/><Relationship Id="rId5" Type="http://schemas.openxmlformats.org/officeDocument/2006/relationships/hyperlink" Target="http://www.ff.um.si/" TargetMode="External"/><Relationship Id="rId4" Type="http://schemas.openxmlformats.org/officeDocument/2006/relationships/hyperlink" Target="mailto:terezija.balant@um.s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izum.si/COBISS/bibliografije/Tipologija_e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624736" cy="2808312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6A8E"/>
                </a:solidFill>
                <a:latin typeface="Candara" pitchFamily="34" charset="0"/>
                <a:ea typeface="+mj-ea"/>
                <a:cs typeface="+mj-cs"/>
              </a:rPr>
              <a:t>Researchers‘ </a:t>
            </a:r>
            <a:r>
              <a:rPr lang="sl-SI" b="1" dirty="0" err="1" smtClean="0">
                <a:solidFill>
                  <a:srgbClr val="006A8E"/>
                </a:solidFill>
                <a:latin typeface="Candara" pitchFamily="34" charset="0"/>
                <a:ea typeface="+mj-ea"/>
                <a:cs typeface="+mj-cs"/>
              </a:rPr>
              <a:t>Bibliography</a:t>
            </a:r>
            <a:r>
              <a:rPr lang="sl-SI" b="1" dirty="0" smtClean="0">
                <a:solidFill>
                  <a:srgbClr val="006A8E"/>
                </a:solidFill>
                <a:latin typeface="Candara" pitchFamily="34" charset="0"/>
                <a:ea typeface="+mj-ea"/>
                <a:cs typeface="+mj-cs"/>
              </a:rPr>
              <a:t> at the University of Maribor</a:t>
            </a:r>
          </a:p>
          <a:p>
            <a:pPr algn="ctr"/>
            <a:endParaRPr lang="sl-SI" sz="2400" dirty="0" smtClean="0">
              <a:solidFill>
                <a:srgbClr val="006A8E"/>
              </a:solidFill>
              <a:latin typeface="Candara" pitchFamily="34" charset="0"/>
              <a:ea typeface="+mj-ea"/>
              <a:cs typeface="+mj-cs"/>
            </a:endParaRPr>
          </a:p>
          <a:p>
            <a:pPr algn="ctr"/>
            <a:r>
              <a:rPr lang="sl-SI" sz="2400" dirty="0" smtClean="0">
                <a:solidFill>
                  <a:srgbClr val="006A8E"/>
                </a:solidFill>
                <a:latin typeface="Candara" pitchFamily="34" charset="0"/>
                <a:ea typeface="+mj-ea"/>
                <a:cs typeface="+mj-cs"/>
              </a:rPr>
              <a:t>Terezija Balant</a:t>
            </a:r>
          </a:p>
          <a:p>
            <a:pPr algn="ctr"/>
            <a:endParaRPr lang="sl-SI" sz="2800" dirty="0" smtClean="0">
              <a:solidFill>
                <a:srgbClr val="006A8E"/>
              </a:solidFill>
              <a:latin typeface="Candara" pitchFamily="34" charset="0"/>
              <a:ea typeface="+mj-ea"/>
              <a:cs typeface="+mj-cs"/>
            </a:endParaRPr>
          </a:p>
          <a:p>
            <a:pPr algn="ctr"/>
            <a:r>
              <a:rPr lang="sl-SI" sz="1800" dirty="0" smtClean="0">
                <a:solidFill>
                  <a:srgbClr val="006A8E"/>
                </a:solidFill>
                <a:latin typeface="Candara" pitchFamily="34" charset="0"/>
                <a:ea typeface="+mj-ea"/>
                <a:cs typeface="+mj-cs"/>
              </a:rPr>
              <a:t>September</a:t>
            </a:r>
            <a:r>
              <a:rPr lang="en-US" sz="1800" dirty="0" smtClean="0">
                <a:solidFill>
                  <a:srgbClr val="006A8E"/>
                </a:solidFill>
                <a:latin typeface="Candara" pitchFamily="34" charset="0"/>
                <a:ea typeface="+mj-ea"/>
                <a:cs typeface="+mj-cs"/>
              </a:rPr>
              <a:t> </a:t>
            </a:r>
            <a:r>
              <a:rPr lang="sl-SI" sz="1800" dirty="0" smtClean="0">
                <a:solidFill>
                  <a:srgbClr val="006A8E"/>
                </a:solidFill>
                <a:latin typeface="Candara" pitchFamily="34" charset="0"/>
                <a:ea typeface="+mj-ea"/>
                <a:cs typeface="+mj-cs"/>
              </a:rPr>
              <a:t>2018</a:t>
            </a:r>
          </a:p>
          <a:p>
            <a:pPr algn="ctr"/>
            <a:endParaRPr lang="sl-SI" dirty="0">
              <a:solidFill>
                <a:srgbClr val="006A8E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8" y="476672"/>
            <a:ext cx="4705301" cy="3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377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864096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Personal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bibliography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endParaRPr lang="en-US" sz="28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RESEARCHERS‘ BIBLIOGRAPHIES - </a:t>
            </a:r>
            <a:r>
              <a:rPr lang="sl-SI" dirty="0" err="1" smtClean="0">
                <a:latin typeface="Candara" pitchFamily="34" charset="0"/>
              </a:rPr>
              <a:t>example</a:t>
            </a:r>
            <a:r>
              <a:rPr lang="sl-SI" dirty="0" smtClean="0">
                <a:latin typeface="Candara" pitchFamily="34" charset="0"/>
              </a:rPr>
              <a:t>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44" y="980728"/>
            <a:ext cx="8290320" cy="5256584"/>
          </a:xfrm>
        </p:spPr>
        <p:txBody>
          <a:bodyPr/>
          <a:lstStyle/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" y="2060848"/>
            <a:ext cx="8980081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aobljeni pravokotnik 6"/>
          <p:cNvSpPr/>
          <p:nvPr/>
        </p:nvSpPr>
        <p:spPr bwMode="auto">
          <a:xfrm>
            <a:off x="81973" y="4221088"/>
            <a:ext cx="8748464" cy="144016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864096"/>
          </a:xfrm>
        </p:spPr>
        <p:txBody>
          <a:bodyPr/>
          <a:lstStyle/>
          <a:p>
            <a:pPr algn="ctr"/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Evaluated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researcher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‘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bibliography</a:t>
            </a:r>
            <a:endParaRPr lang="en-US" sz="28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RESEARCHERS‘ BIBLIOGRAPHIES - </a:t>
            </a:r>
            <a:r>
              <a:rPr lang="sl-SI" dirty="0" err="1" smtClean="0">
                <a:latin typeface="Candara" pitchFamily="34" charset="0"/>
              </a:rPr>
              <a:t>example</a:t>
            </a:r>
            <a:r>
              <a:rPr lang="sl-SI" dirty="0" smtClean="0">
                <a:latin typeface="Candara" pitchFamily="34" charset="0"/>
              </a:rPr>
              <a:t>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774632" cy="5256584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1" y="1109027"/>
            <a:ext cx="4214152" cy="4239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82" y="1109027"/>
            <a:ext cx="3688147" cy="4710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5776"/>
            <a:ext cx="9179743" cy="2374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aobljeni pravokotnik 6"/>
          <p:cNvSpPr/>
          <p:nvPr/>
        </p:nvSpPr>
        <p:spPr bwMode="auto">
          <a:xfrm>
            <a:off x="0" y="4725144"/>
            <a:ext cx="9144000" cy="504056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864096"/>
          </a:xfrm>
        </p:spPr>
        <p:txBody>
          <a:bodyPr/>
          <a:lstStyle/>
          <a:p>
            <a:pPr algn="ctr"/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Appointment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of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faculty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ranks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at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the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UM </a:t>
            </a:r>
            <a:endParaRPr lang="en-US" sz="28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RESEARCHERS‘ BIBLIOGRAPHIES – HABILITATION - </a:t>
            </a:r>
            <a:r>
              <a:rPr lang="sl-SI" dirty="0" err="1" smtClean="0">
                <a:latin typeface="Candara" pitchFamily="34" charset="0"/>
              </a:rPr>
              <a:t>example</a:t>
            </a:r>
            <a:r>
              <a:rPr lang="sl-SI" dirty="0" smtClean="0">
                <a:latin typeface="Candara" pitchFamily="34" charset="0"/>
              </a:rPr>
              <a:t>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774632" cy="5256584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" y="1228852"/>
            <a:ext cx="4738677" cy="25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54" y="1620128"/>
            <a:ext cx="5328000" cy="2918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243"/>
            <a:ext cx="8506287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Zaobljeni pravokotnik 14"/>
          <p:cNvSpPr/>
          <p:nvPr/>
        </p:nvSpPr>
        <p:spPr bwMode="auto">
          <a:xfrm>
            <a:off x="0" y="5373216"/>
            <a:ext cx="8506287" cy="720080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dirty="0" smtClean="0">
                <a:solidFill>
                  <a:srgbClr val="006A8E"/>
                </a:solidFill>
                <a:latin typeface="Candara" panose="020E0502030303020204" pitchFamily="34" charset="0"/>
              </a:rPr>
              <a:t>Personal </a:t>
            </a:r>
            <a:r>
              <a:rPr lang="sl-SI" sz="2800" dirty="0" err="1" smtClean="0">
                <a:solidFill>
                  <a:srgbClr val="006A8E"/>
                </a:solidFill>
                <a:latin typeface="Candara" panose="020E0502030303020204" pitchFamily="34" charset="0"/>
              </a:rPr>
              <a:t>bibliography</a:t>
            </a:r>
            <a:r>
              <a:rPr lang="sl-SI" sz="2800" dirty="0" smtClean="0">
                <a:solidFill>
                  <a:srgbClr val="006A8E"/>
                </a:solidFill>
                <a:latin typeface="Candara" panose="020E0502030303020204" pitchFamily="34" charset="0"/>
              </a:rPr>
              <a:t> </a:t>
            </a:r>
            <a:endParaRPr lang="sl-SI" sz="2800" dirty="0">
              <a:solidFill>
                <a:srgbClr val="006A8E"/>
              </a:solidFill>
              <a:latin typeface="Candara" panose="020E0502030303020204" pitchFamily="34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latin typeface="Candara" pitchFamily="34" charset="0"/>
              </a:rPr>
              <a:t>RESEARCHERS‘ </a:t>
            </a:r>
            <a:r>
              <a:rPr lang="sl-SI" dirty="0" smtClean="0">
                <a:latin typeface="Candara" pitchFamily="34" charset="0"/>
              </a:rPr>
              <a:t>BIBLIOGRAPHIES - </a:t>
            </a:r>
            <a:r>
              <a:rPr lang="sl-SI" dirty="0" err="1" smtClean="0">
                <a:latin typeface="Candara" pitchFamily="34" charset="0"/>
              </a:rPr>
              <a:t>example</a:t>
            </a:r>
            <a:r>
              <a:rPr lang="sl-SI" dirty="0" smtClean="0">
                <a:latin typeface="Candara" pitchFamily="34" charset="0"/>
              </a:rPr>
              <a:t> 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2429"/>
            <a:ext cx="7772400" cy="3801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0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864096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400" dirty="0" smtClean="0">
                <a:solidFill>
                  <a:srgbClr val="006A8E"/>
                </a:solidFill>
                <a:latin typeface="Candara" pitchFamily="34" charset="0"/>
              </a:rPr>
            </a:br>
            <a:endParaRPr lang="en-US" sz="24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ACADEMIC LIBRARIES - </a:t>
            </a:r>
            <a:r>
              <a:rPr lang="sl-SI" dirty="0" err="1" smtClean="0">
                <a:latin typeface="Candara" pitchFamily="34" charset="0"/>
              </a:rPr>
              <a:t>expectations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925744" cy="2088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sl-SI" sz="2400" dirty="0" err="1" smtClean="0">
                <a:solidFill>
                  <a:srgbClr val="006A8E"/>
                </a:solidFill>
                <a:latin typeface="Candara" panose="020E0502030303020204" pitchFamily="34" charset="0"/>
              </a:rPr>
              <a:t>Present</a:t>
            </a:r>
            <a:endParaRPr lang="sl-SI" sz="2400" dirty="0" smtClean="0">
              <a:solidFill>
                <a:srgbClr val="006A8E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  <a:latin typeface="Calibri" panose="020F0502020204030204" pitchFamily="34" charset="0"/>
            </a:endParaRPr>
          </a:p>
          <a:p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Bibliographies</a:t>
            </a:r>
            <a:endParaRPr lang="sl-SI" sz="1600" dirty="0" smtClean="0">
              <a:solidFill>
                <a:srgbClr val="006A8E"/>
              </a:solidFill>
              <a:latin typeface="Calibri" panose="020F0502020204030204" pitchFamily="34" charset="0"/>
            </a:endParaRPr>
          </a:p>
          <a:p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Searching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of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citations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maintaining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a base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of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citations</a:t>
            </a:r>
            <a:endParaRPr lang="sl-SI" sz="1600" dirty="0" smtClean="0">
              <a:solidFill>
                <a:srgbClr val="006A8E"/>
              </a:solidFill>
              <a:latin typeface="Calibri" panose="020F0502020204030204" pitchFamily="34" charset="0"/>
            </a:endParaRPr>
          </a:p>
          <a:p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Advisory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work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on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publishing</a:t>
            </a:r>
            <a:endParaRPr lang="sl-SI" sz="1600" dirty="0" smtClean="0">
              <a:solidFill>
                <a:srgbClr val="006A8E"/>
              </a:solidFill>
              <a:latin typeface="Calibri" panose="020F0502020204030204" pitchFamily="34" charset="0"/>
            </a:endParaRPr>
          </a:p>
          <a:p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Advisory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work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on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evaluation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of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the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research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performance</a:t>
            </a:r>
            <a:endParaRPr lang="sl-SI" sz="1600" dirty="0" smtClean="0">
              <a:solidFill>
                <a:srgbClr val="006A8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85800" y="3581688"/>
            <a:ext cx="7925744" cy="18004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l-SI" sz="2400" dirty="0">
                <a:solidFill>
                  <a:srgbClr val="006A8E"/>
                </a:solidFill>
                <a:latin typeface="Candara" panose="020E0502030303020204" pitchFamily="34" charset="0"/>
              </a:rPr>
              <a:t>Future</a:t>
            </a:r>
          </a:p>
          <a:p>
            <a:pPr marL="0" indent="0">
              <a:buNone/>
            </a:pPr>
            <a:endParaRPr lang="sl-SI" sz="500" dirty="0">
              <a:solidFill>
                <a:srgbClr val="006A8E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+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Support</a:t>
            </a: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 to open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+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Advisory</a:t>
            </a: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work</a:t>
            </a: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concerning</a:t>
            </a: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authorship</a:t>
            </a: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legislation</a:t>
            </a:r>
            <a:endParaRPr lang="sl-SI" sz="1600" dirty="0">
              <a:solidFill>
                <a:srgbClr val="006A8E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+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S</a:t>
            </a:r>
            <a:r>
              <a:rPr lang="sl-SI" sz="1600" dirty="0" err="1" smtClean="0">
                <a:solidFill>
                  <a:srgbClr val="006A8E"/>
                </a:solidFill>
                <a:latin typeface="Calibri" panose="020F0502020204030204" pitchFamily="34" charset="0"/>
              </a:rPr>
              <a:t>upport</a:t>
            </a:r>
            <a:r>
              <a:rPr lang="sl-SI" sz="1600" dirty="0" smtClean="0">
                <a:solidFill>
                  <a:srgbClr val="006A8E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to </a:t>
            </a:r>
            <a:r>
              <a:rPr lang="sl-SI" sz="1600" dirty="0" err="1">
                <a:solidFill>
                  <a:srgbClr val="006A8E"/>
                </a:solidFill>
                <a:latin typeface="Calibri" panose="020F0502020204030204" pitchFamily="34" charset="0"/>
              </a:rPr>
              <a:t>research</a:t>
            </a: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 data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6A8E"/>
                </a:solidFill>
                <a:latin typeface="Calibri" panose="020F0502020204030204" pitchFamily="34" charset="0"/>
              </a:rPr>
              <a:t>+ …</a:t>
            </a:r>
          </a:p>
          <a:p>
            <a:endParaRPr lang="sl-SI" dirty="0">
              <a:solidFill>
                <a:srgbClr val="006A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3400" y="980728"/>
            <a:ext cx="8153400" cy="792088"/>
          </a:xfrm>
        </p:spPr>
        <p:txBody>
          <a:bodyPr/>
          <a:lstStyle/>
          <a:p>
            <a:r>
              <a:rPr lang="sl-SI" sz="2800" dirty="0" err="1" smtClean="0">
                <a:solidFill>
                  <a:srgbClr val="006A8E"/>
                </a:solidFill>
              </a:rPr>
              <a:t>References</a:t>
            </a:r>
            <a:r>
              <a:rPr lang="sl-SI" sz="2800" dirty="0" smtClean="0">
                <a:solidFill>
                  <a:srgbClr val="006A8E"/>
                </a:solidFill>
              </a:rPr>
              <a:t>:</a:t>
            </a:r>
            <a:endParaRPr lang="sl-SI" sz="2800" dirty="0">
              <a:solidFill>
                <a:srgbClr val="006A8E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BIBLIOGRAPHY</a:t>
            </a:r>
            <a:endParaRPr lang="en-US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3744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6A8E"/>
                </a:solidFill>
              </a:rPr>
              <a:t>Institut </a:t>
            </a:r>
            <a:r>
              <a:rPr lang="sl-SI" sz="1200" dirty="0" err="1" smtClean="0">
                <a:solidFill>
                  <a:srgbClr val="006A8E"/>
                </a:solidFill>
              </a:rPr>
              <a:t>of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Information</a:t>
            </a:r>
            <a:r>
              <a:rPr lang="sl-SI" sz="1200" dirty="0" smtClean="0">
                <a:solidFill>
                  <a:srgbClr val="006A8E"/>
                </a:solidFill>
              </a:rPr>
              <a:t> Science (2018), COBISS. </a:t>
            </a:r>
            <a:r>
              <a:rPr lang="sl-SI" sz="1200" dirty="0" err="1" smtClean="0">
                <a:solidFill>
                  <a:srgbClr val="006A8E"/>
                </a:solidFill>
              </a:rPr>
              <a:t>Retrieved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from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>
                <a:solidFill>
                  <a:srgbClr val="006A8E"/>
                </a:solidFill>
                <a:hlinkClick r:id="rId2"/>
              </a:rPr>
              <a:t>http://</a:t>
            </a:r>
            <a:r>
              <a:rPr lang="sl-SI" sz="1200" dirty="0" smtClean="0">
                <a:solidFill>
                  <a:srgbClr val="006A8E"/>
                </a:solidFill>
                <a:hlinkClick r:id="rId2"/>
              </a:rPr>
              <a:t>www.cobiss.si/cobiss_eng.html</a:t>
            </a:r>
            <a:endParaRPr lang="sl-SI" sz="1200" dirty="0" smtClean="0">
              <a:solidFill>
                <a:srgbClr val="006A8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200" dirty="0">
                <a:solidFill>
                  <a:srgbClr val="006A8E"/>
                </a:solidFill>
              </a:rPr>
              <a:t>Institut </a:t>
            </a:r>
            <a:r>
              <a:rPr lang="sl-SI" sz="1200" dirty="0" err="1">
                <a:solidFill>
                  <a:srgbClr val="006A8E"/>
                </a:solidFill>
              </a:rPr>
              <a:t>of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 err="1">
                <a:solidFill>
                  <a:srgbClr val="006A8E"/>
                </a:solidFill>
              </a:rPr>
              <a:t>Information</a:t>
            </a:r>
            <a:r>
              <a:rPr lang="sl-SI" sz="1200" dirty="0">
                <a:solidFill>
                  <a:srgbClr val="006A8E"/>
                </a:solidFill>
              </a:rPr>
              <a:t> Science (2018</a:t>
            </a:r>
            <a:r>
              <a:rPr lang="sl-SI" sz="1200" dirty="0" smtClean="0">
                <a:solidFill>
                  <a:srgbClr val="006A8E"/>
                </a:solidFill>
              </a:rPr>
              <a:t>), Personal </a:t>
            </a:r>
            <a:r>
              <a:rPr lang="sl-SI" sz="1200" dirty="0" err="1" smtClean="0">
                <a:solidFill>
                  <a:srgbClr val="006A8E"/>
                </a:solidFill>
              </a:rPr>
              <a:t>bibliographies</a:t>
            </a:r>
            <a:r>
              <a:rPr lang="sl-SI" sz="1200" dirty="0" smtClean="0">
                <a:solidFill>
                  <a:srgbClr val="006A8E"/>
                </a:solidFill>
              </a:rPr>
              <a:t>. </a:t>
            </a:r>
            <a:r>
              <a:rPr lang="sl-SI" sz="1200" dirty="0" err="1" smtClean="0">
                <a:solidFill>
                  <a:srgbClr val="006A8E"/>
                </a:solidFill>
              </a:rPr>
              <a:t>Retrieved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from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>
                <a:solidFill>
                  <a:srgbClr val="006A8E"/>
                </a:solidFill>
                <a:hlinkClick r:id="rId3"/>
              </a:rPr>
              <a:t>http://splet02.izum.si/cobiss/BibPersonal.jsp?lang=eng&amp;init=t&amp;code=&amp;</a:t>
            </a:r>
            <a:r>
              <a:rPr lang="sl-SI" sz="1200" dirty="0" smtClean="0">
                <a:solidFill>
                  <a:srgbClr val="006A8E"/>
                </a:solidFill>
                <a:hlinkClick r:id="rId3"/>
              </a:rPr>
              <a:t>type=conor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200" dirty="0">
                <a:solidFill>
                  <a:srgbClr val="006A8E"/>
                </a:solidFill>
              </a:rPr>
              <a:t>Institut </a:t>
            </a:r>
            <a:r>
              <a:rPr lang="sl-SI" sz="1200" dirty="0" err="1">
                <a:solidFill>
                  <a:srgbClr val="006A8E"/>
                </a:solidFill>
              </a:rPr>
              <a:t>of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 err="1">
                <a:solidFill>
                  <a:srgbClr val="006A8E"/>
                </a:solidFill>
              </a:rPr>
              <a:t>Information</a:t>
            </a:r>
            <a:r>
              <a:rPr lang="sl-SI" sz="1200" dirty="0">
                <a:solidFill>
                  <a:srgbClr val="006A8E"/>
                </a:solidFill>
              </a:rPr>
              <a:t> Science (</a:t>
            </a:r>
            <a:r>
              <a:rPr lang="sl-SI" sz="1200" dirty="0" smtClean="0">
                <a:solidFill>
                  <a:srgbClr val="006A8E"/>
                </a:solidFill>
              </a:rPr>
              <a:t>2018), SICRIS. </a:t>
            </a:r>
            <a:r>
              <a:rPr lang="sl-SI" sz="1200" dirty="0" err="1" smtClean="0">
                <a:solidFill>
                  <a:srgbClr val="006A8E"/>
                </a:solidFill>
              </a:rPr>
              <a:t>Retrieved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 err="1">
                <a:solidFill>
                  <a:srgbClr val="006A8E"/>
                </a:solidFill>
              </a:rPr>
              <a:t>from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>
                <a:solidFill>
                  <a:srgbClr val="006A8E"/>
                </a:solidFill>
                <a:hlinkClick r:id="rId4"/>
              </a:rPr>
              <a:t>http://</a:t>
            </a:r>
            <a:r>
              <a:rPr lang="sl-SI" sz="1200" dirty="0" smtClean="0">
                <a:solidFill>
                  <a:srgbClr val="006A8E"/>
                </a:solidFill>
                <a:hlinkClick r:id="rId4"/>
              </a:rPr>
              <a:t>www.sicris.si/public/jqm/cris.aspx?lang=eng&amp;opdescr=home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6A8E"/>
                </a:solidFill>
              </a:rPr>
              <a:t>Institut </a:t>
            </a:r>
            <a:r>
              <a:rPr lang="sl-SI" sz="1200" dirty="0" err="1" smtClean="0">
                <a:solidFill>
                  <a:srgbClr val="006A8E"/>
                </a:solidFill>
              </a:rPr>
              <a:t>of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Information</a:t>
            </a:r>
            <a:r>
              <a:rPr lang="sl-SI" sz="1200" dirty="0" smtClean="0">
                <a:solidFill>
                  <a:srgbClr val="006A8E"/>
                </a:solidFill>
              </a:rPr>
              <a:t> Science &amp; </a:t>
            </a:r>
            <a:r>
              <a:rPr lang="sl-SI" sz="1200" dirty="0" err="1" smtClean="0">
                <a:solidFill>
                  <a:srgbClr val="006A8E"/>
                </a:solidFill>
              </a:rPr>
              <a:t>Research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Agency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of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Slovenia</a:t>
            </a:r>
            <a:r>
              <a:rPr lang="sl-SI" sz="1200" dirty="0" smtClean="0">
                <a:solidFill>
                  <a:srgbClr val="006A8E"/>
                </a:solidFill>
              </a:rPr>
              <a:t> (2016), </a:t>
            </a:r>
            <a:r>
              <a:rPr lang="sl-SI" sz="1200" dirty="0" err="1" smtClean="0">
                <a:solidFill>
                  <a:srgbClr val="006A8E"/>
                </a:solidFill>
              </a:rPr>
              <a:t>Typology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of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documents</a:t>
            </a:r>
            <a:r>
              <a:rPr lang="sl-SI" sz="1200" dirty="0" smtClean="0">
                <a:solidFill>
                  <a:srgbClr val="006A8E"/>
                </a:solidFill>
              </a:rPr>
              <a:t>/</a:t>
            </a:r>
            <a:r>
              <a:rPr lang="sl-SI" sz="1200" dirty="0" err="1" smtClean="0">
                <a:solidFill>
                  <a:srgbClr val="006A8E"/>
                </a:solidFill>
              </a:rPr>
              <a:t>works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for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bibliography</a:t>
            </a:r>
            <a:r>
              <a:rPr lang="sl-SI" sz="1200" dirty="0" smtClean="0">
                <a:solidFill>
                  <a:srgbClr val="006A8E"/>
                </a:solidFill>
              </a:rPr>
              <a:t> management in COBISS. </a:t>
            </a:r>
            <a:r>
              <a:rPr lang="sl-SI" sz="1200" dirty="0" err="1" smtClean="0">
                <a:solidFill>
                  <a:srgbClr val="006A8E"/>
                </a:solidFill>
              </a:rPr>
              <a:t>Retrieved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from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smtClean="0">
                <a:solidFill>
                  <a:srgbClr val="006A8E"/>
                </a:solidFill>
                <a:hlinkClick r:id="rId5"/>
              </a:rPr>
              <a:t>http</a:t>
            </a:r>
            <a:r>
              <a:rPr lang="sl-SI" sz="1200" dirty="0">
                <a:solidFill>
                  <a:srgbClr val="006A8E"/>
                </a:solidFill>
                <a:hlinkClick r:id="rId5"/>
              </a:rPr>
              <a:t>://</a:t>
            </a:r>
            <a:r>
              <a:rPr lang="sl-SI" sz="1200" dirty="0" smtClean="0">
                <a:solidFill>
                  <a:srgbClr val="006A8E"/>
                </a:solidFill>
                <a:hlinkClick r:id="rId5"/>
              </a:rPr>
              <a:t>home.izum.si/COBISS/bibliografije/Tipologija_eng.pdf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200" dirty="0" err="1" smtClean="0">
                <a:solidFill>
                  <a:srgbClr val="006A8E"/>
                </a:solidFill>
              </a:rPr>
              <a:t>University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of</a:t>
            </a:r>
            <a:r>
              <a:rPr lang="sl-SI" sz="1200" dirty="0" smtClean="0">
                <a:solidFill>
                  <a:srgbClr val="006A8E"/>
                </a:solidFill>
              </a:rPr>
              <a:t> Maribor (2018), </a:t>
            </a:r>
            <a:r>
              <a:rPr lang="sl-SI" sz="1200" dirty="0" err="1" smtClean="0">
                <a:solidFill>
                  <a:srgbClr val="006A8E"/>
                </a:solidFill>
              </a:rPr>
              <a:t>University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of</a:t>
            </a:r>
            <a:r>
              <a:rPr lang="sl-SI" sz="1200" dirty="0" smtClean="0">
                <a:solidFill>
                  <a:srgbClr val="006A8E"/>
                </a:solidFill>
              </a:rPr>
              <a:t> Maribor. </a:t>
            </a:r>
            <a:r>
              <a:rPr lang="sl-SI" sz="1200" dirty="0" err="1" smtClean="0">
                <a:solidFill>
                  <a:srgbClr val="006A8E"/>
                </a:solidFill>
              </a:rPr>
              <a:t>Retrieved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from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>
                <a:solidFill>
                  <a:srgbClr val="006A8E"/>
                </a:solidFill>
                <a:hlinkClick r:id="rId6"/>
              </a:rPr>
              <a:t>https://</a:t>
            </a:r>
            <a:r>
              <a:rPr lang="sl-SI" sz="1200" dirty="0" smtClean="0">
                <a:solidFill>
                  <a:srgbClr val="006A8E"/>
                </a:solidFill>
                <a:hlinkClick r:id="rId6"/>
              </a:rPr>
              <a:t>www.um.si/en/Pages/default.aspx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200" dirty="0" smtClean="0">
              <a:solidFill>
                <a:srgbClr val="006A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427984" y="825350"/>
            <a:ext cx="4536504" cy="2675658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       </a:t>
            </a:r>
            <a:b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2800" dirty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800" dirty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3200" dirty="0" smtClean="0">
                <a:solidFill>
                  <a:srgbClr val="006A8E"/>
                </a:solidFill>
                <a:latin typeface="Candara" pitchFamily="34" charset="0"/>
              </a:rPr>
              <a:t>HVALA.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2800" dirty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800" dirty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3200" dirty="0" smtClean="0">
                <a:solidFill>
                  <a:srgbClr val="006A8E"/>
                </a:solidFill>
                <a:latin typeface="Candara" pitchFamily="34" charset="0"/>
              </a:rPr>
              <a:t>DĔKUJI.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2800" dirty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800" dirty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3200" dirty="0" smtClean="0">
                <a:solidFill>
                  <a:srgbClr val="006A8E"/>
                </a:solidFill>
                <a:latin typeface="Candara" pitchFamily="34" charset="0"/>
              </a:rPr>
              <a:t>THANK YOU.</a:t>
            </a:r>
            <a:br>
              <a:rPr lang="sl-SI" sz="3200" dirty="0" smtClean="0">
                <a:solidFill>
                  <a:srgbClr val="006A8E"/>
                </a:solidFill>
                <a:latin typeface="Candara" pitchFamily="34" charset="0"/>
              </a:rPr>
            </a:b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/>
            </a:r>
            <a:b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</a:br>
            <a:endParaRPr lang="sl-SI" sz="28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latin typeface="Candara" pitchFamily="34" charset="0"/>
              </a:rPr>
              <a:t> 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52259"/>
            <a:ext cx="3528392" cy="2341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3995936" y="3621140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4800" b="1" dirty="0">
              <a:solidFill>
                <a:srgbClr val="006A8E"/>
              </a:solidFill>
              <a:latin typeface="Candara" pitchFamily="34" charset="0"/>
            </a:endParaRPr>
          </a:p>
          <a:p>
            <a:pPr algn="ctr"/>
            <a:endParaRPr lang="sl-SI" sz="1000" b="1" dirty="0">
              <a:solidFill>
                <a:srgbClr val="006A8E"/>
              </a:solidFill>
              <a:latin typeface="Candar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27801"/>
              </p:ext>
            </p:extLst>
          </p:nvPr>
        </p:nvGraphicFramePr>
        <p:xfrm>
          <a:off x="611560" y="3978489"/>
          <a:ext cx="8352928" cy="1466735"/>
        </p:xfrm>
        <a:graphic>
          <a:graphicData uri="http://schemas.openxmlformats.org/drawingml/2006/table">
            <a:tbl>
              <a:tblPr firstRow="1" firstCol="1" bandRow="1"/>
              <a:tblGrid>
                <a:gridCol w="1099070"/>
                <a:gridCol w="7253858"/>
              </a:tblGrid>
              <a:tr h="1466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6A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Terezija Balant</a:t>
                      </a: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Univerza v Mariboru | </a:t>
                      </a:r>
                      <a:r>
                        <a:rPr lang="sl-SI" sz="900" i="1" dirty="0" err="1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University</a:t>
                      </a: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l-SI" sz="900" i="1" dirty="0" err="1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of</a:t>
                      </a: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Maribor</a:t>
                      </a:r>
                      <a:endParaRPr lang="sl-SI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1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Filozofska fakulteta | </a:t>
                      </a:r>
                      <a:r>
                        <a:rPr lang="sl-SI" sz="900" b="1" i="1" dirty="0" err="1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Faculty</a:t>
                      </a:r>
                      <a:r>
                        <a:rPr lang="sl-SI" sz="900" b="1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l-SI" sz="900" b="1" i="1" dirty="0" err="1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of</a:t>
                      </a:r>
                      <a:r>
                        <a:rPr lang="sl-SI" sz="900" b="1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l-SI" sz="900" b="1" i="1" dirty="0" err="1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Arts</a:t>
                      </a:r>
                      <a:endParaRPr lang="sl-SI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1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Miklošičeva knjižnica - FPNM</a:t>
                      </a: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Koroška cesta 160, 2000 Maribor, Slovenija</a:t>
                      </a:r>
                      <a:endParaRPr lang="sl-SI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T: +386 2 229 3784</a:t>
                      </a:r>
                      <a:endParaRPr lang="sl-SI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i="1" dirty="0">
                          <a:solidFill>
                            <a:srgbClr val="006A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E: </a:t>
                      </a:r>
                      <a:r>
                        <a:rPr lang="sl-SI" sz="900" i="1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4"/>
                        </a:rPr>
                        <a:t>terezija.balant@um.si</a:t>
                      </a:r>
                      <a:r>
                        <a:rPr lang="sl-SI" sz="9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sl-SI" sz="900" i="1" u="sng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www.ff.um.si</a:t>
                      </a:r>
                      <a:endParaRPr lang="sl-SI" sz="900" i="1" u="sng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i="1" u="sng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6"/>
                        </a:rPr>
                        <a:t>http://www.ff.um.si/o-fakulteti/miklosiceva-knjiznica/</a:t>
                      </a:r>
                      <a:r>
                        <a:rPr lang="sl-SI" sz="900" i="1" u="sng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A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cid:image001.jpg@01D214D2.F8F8855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8191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latin typeface="Candara" pitchFamily="34" charset="0"/>
              </a:rPr>
              <a:t>THE CITY and the  University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6" name="Ograda vsebine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2737751"/>
              </p:ext>
            </p:extLst>
          </p:nvPr>
        </p:nvGraphicFramePr>
        <p:xfrm>
          <a:off x="385121" y="1482215"/>
          <a:ext cx="3910403" cy="492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CorelPhotoPaint.Image.11" r:id="rId4" imgW="5053968" imgH="6361905" progId="CorelPhotoPaint.Image.11">
                  <p:embed/>
                </p:oleObj>
              </mc:Choice>
              <mc:Fallback>
                <p:oleObj name="CorelPhotoPaint.Image.11" r:id="rId4" imgW="5053968" imgH="6361905" progId="CorelPhotoPaint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1" y="1482215"/>
                        <a:ext cx="3910403" cy="4921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483" y="2852936"/>
            <a:ext cx="3225925" cy="1574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ent_Slovenia_Slovenija_Maribor_Pohorje_Jurij_Piv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83" y="620688"/>
            <a:ext cx="3201473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-2149" y="603165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rgbClr val="006A8E"/>
                </a:solidFill>
                <a:latin typeface="Candara" pitchFamily="34" charset="0"/>
              </a:rPr>
              <a:t>Maribor </a:t>
            </a:r>
            <a:r>
              <a:rPr lang="en-US" sz="2000" dirty="0" smtClean="0">
                <a:solidFill>
                  <a:srgbClr val="006A8E"/>
                </a:solidFill>
                <a:latin typeface="Candara" pitchFamily="34" charset="0"/>
              </a:rPr>
              <a:t>– the second </a:t>
            </a:r>
            <a:r>
              <a:rPr lang="sl-SI" sz="2000" dirty="0" smtClean="0">
                <a:solidFill>
                  <a:srgbClr val="006A8E"/>
                </a:solidFill>
                <a:latin typeface="Candara" pitchFamily="34" charset="0"/>
              </a:rPr>
              <a:t>biggest city in Slovenia</a:t>
            </a:r>
            <a:endParaRPr lang="en-US" sz="2000" dirty="0">
              <a:solidFill>
                <a:srgbClr val="006A8E"/>
              </a:solidFill>
              <a:latin typeface="Candara" pitchFamily="34" charset="0"/>
            </a:endParaRPr>
          </a:p>
        </p:txBody>
      </p:sp>
      <p:pic>
        <p:nvPicPr>
          <p:cNvPr id="1121" name="Picture 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82" y="4622449"/>
            <a:ext cx="3255573" cy="1937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1047328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Miklošič Library - FPNM</a:t>
            </a:r>
            <a:endParaRPr lang="en-US" sz="28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THE LIBRARY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4370900" cy="3238150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/>
          </a:p>
          <a:p>
            <a:r>
              <a:rPr lang="sl-SI" sz="1600" dirty="0" smtClean="0">
                <a:solidFill>
                  <a:srgbClr val="006A8E"/>
                </a:solidFill>
              </a:rPr>
              <a:t>The </a:t>
            </a:r>
            <a:r>
              <a:rPr lang="sl-SI" sz="1600" dirty="0" err="1" smtClean="0">
                <a:solidFill>
                  <a:srgbClr val="006A8E"/>
                </a:solidFill>
              </a:rPr>
              <a:t>biggest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faculty</a:t>
            </a:r>
            <a:r>
              <a:rPr lang="sl-SI" sz="1600" dirty="0" smtClean="0">
                <a:solidFill>
                  <a:srgbClr val="006A8E"/>
                </a:solidFill>
              </a:rPr>
              <a:t> library at </a:t>
            </a:r>
            <a:r>
              <a:rPr lang="sl-SI" sz="1600" dirty="0" err="1" smtClean="0">
                <a:solidFill>
                  <a:srgbClr val="006A8E"/>
                </a:solidFill>
              </a:rPr>
              <a:t>the</a:t>
            </a:r>
            <a:r>
              <a:rPr lang="sl-SI" sz="1600" dirty="0" smtClean="0">
                <a:solidFill>
                  <a:srgbClr val="006A8E"/>
                </a:solidFill>
              </a:rPr>
              <a:t> UM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It </a:t>
            </a:r>
            <a:r>
              <a:rPr lang="sl-SI" sz="1600" dirty="0">
                <a:solidFill>
                  <a:srgbClr val="006A8E"/>
                </a:solidFill>
              </a:rPr>
              <a:t>is a library of 3 faculties: Faculty of Arts, Faculty of Education and Faculty of Natural Sciences </a:t>
            </a:r>
            <a:r>
              <a:rPr lang="sl-SI" sz="1600" dirty="0" err="1">
                <a:solidFill>
                  <a:srgbClr val="006A8E"/>
                </a:solidFill>
              </a:rPr>
              <a:t>and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Mathematics</a:t>
            </a:r>
            <a:endParaRPr lang="sl-SI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Since 2007</a:t>
            </a:r>
          </a:p>
          <a:p>
            <a:r>
              <a:rPr lang="sl-SI" sz="1600" dirty="0">
                <a:solidFill>
                  <a:srgbClr val="006A8E"/>
                </a:solidFill>
              </a:rPr>
              <a:t>KISUM – Library Information System of the University of Maribor</a:t>
            </a:r>
          </a:p>
          <a:p>
            <a:r>
              <a:rPr lang="sl-SI" sz="1600" dirty="0">
                <a:solidFill>
                  <a:srgbClr val="006A8E"/>
                </a:solidFill>
              </a:rPr>
              <a:t>University Library Maribor + </a:t>
            </a:r>
            <a:r>
              <a:rPr lang="sl-SI" sz="1600" dirty="0" smtClean="0">
                <a:solidFill>
                  <a:srgbClr val="006A8E"/>
                </a:solidFill>
              </a:rPr>
              <a:t>12 </a:t>
            </a:r>
            <a:r>
              <a:rPr lang="sl-SI" sz="1600" dirty="0" err="1">
                <a:solidFill>
                  <a:srgbClr val="006A8E"/>
                </a:solidFill>
              </a:rPr>
              <a:t>faculty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libraries</a:t>
            </a:r>
            <a:endParaRPr lang="sl-SI" sz="1600" dirty="0">
              <a:solidFill>
                <a:srgbClr val="006A8E"/>
              </a:solidFill>
            </a:endParaRPr>
          </a:p>
          <a:p>
            <a:r>
              <a:rPr lang="sl-SI" sz="1600" dirty="0" err="1" smtClean="0">
                <a:solidFill>
                  <a:srgbClr val="006A8E"/>
                </a:solidFill>
              </a:rPr>
              <a:t>Employs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>
                <a:solidFill>
                  <a:srgbClr val="006A8E"/>
                </a:solidFill>
              </a:rPr>
              <a:t>8 librarians, 3 bibliographers</a:t>
            </a:r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" y="4542567"/>
            <a:ext cx="8388002" cy="21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15" y="1610979"/>
            <a:ext cx="3550878" cy="26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7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1047328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rgbClr val="006A8E"/>
                </a:solidFill>
                <a:latin typeface="Candara" pitchFamily="34" charset="0"/>
              </a:rPr>
              <a:t>Bibliography at the </a:t>
            </a:r>
            <a:r>
              <a:rPr lang="en-US" sz="2800" dirty="0">
                <a:solidFill>
                  <a:srgbClr val="006A8E"/>
                </a:solidFill>
                <a:latin typeface="Candara" pitchFamily="34" charset="0"/>
              </a:rPr>
              <a:t>University of Maribor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>
                <a:latin typeface="Candara" pitchFamily="34" charset="0"/>
              </a:rPr>
              <a:t>BIBLIOGRAPHY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20" y="1393395"/>
            <a:ext cx="7918648" cy="5040560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r>
              <a:rPr lang="sl-SI" sz="1600" dirty="0" smtClean="0">
                <a:solidFill>
                  <a:srgbClr val="006A8E"/>
                </a:solidFill>
              </a:rPr>
              <a:t>WHO for?</a:t>
            </a:r>
          </a:p>
          <a:p>
            <a:r>
              <a:rPr lang="sl-SI" sz="1600" dirty="0" err="1" smtClean="0">
                <a:solidFill>
                  <a:srgbClr val="006A8E"/>
                </a:solidFill>
              </a:rPr>
              <a:t>University</a:t>
            </a:r>
            <a:r>
              <a:rPr lang="sl-SI" sz="1600" dirty="0" smtClean="0">
                <a:solidFill>
                  <a:srgbClr val="006A8E"/>
                </a:solidFill>
              </a:rPr>
              <a:t>: </a:t>
            </a:r>
            <a:r>
              <a:rPr lang="sl-SI" sz="1600" dirty="0" err="1">
                <a:solidFill>
                  <a:srgbClr val="006A8E"/>
                </a:solidFill>
              </a:rPr>
              <a:t>r</a:t>
            </a:r>
            <a:r>
              <a:rPr lang="sl-SI" sz="1600" dirty="0" err="1" smtClean="0">
                <a:solidFill>
                  <a:srgbClr val="006A8E"/>
                </a:solidFill>
              </a:rPr>
              <a:t>esearchers</a:t>
            </a:r>
            <a:r>
              <a:rPr lang="sl-SI" sz="1600" dirty="0" smtClean="0">
                <a:solidFill>
                  <a:srgbClr val="006A8E"/>
                </a:solidFill>
              </a:rPr>
              <a:t> and </a:t>
            </a:r>
            <a:r>
              <a:rPr lang="sl-SI" sz="1600" dirty="0" err="1" smtClean="0">
                <a:solidFill>
                  <a:srgbClr val="006A8E"/>
                </a:solidFill>
              </a:rPr>
              <a:t>professors</a:t>
            </a:r>
            <a:r>
              <a:rPr lang="sl-SI" sz="1600" dirty="0" smtClean="0">
                <a:solidFill>
                  <a:srgbClr val="006A8E"/>
                </a:solidFill>
              </a:rPr>
              <a:t> (17 </a:t>
            </a:r>
            <a:r>
              <a:rPr lang="sl-SI" sz="1600" dirty="0" err="1" smtClean="0">
                <a:solidFill>
                  <a:srgbClr val="006A8E"/>
                </a:solidFill>
              </a:rPr>
              <a:t>faculties</a:t>
            </a:r>
            <a:r>
              <a:rPr lang="sl-SI" sz="1600" dirty="0" smtClean="0">
                <a:solidFill>
                  <a:srgbClr val="006A8E"/>
                </a:solidFill>
              </a:rPr>
              <a:t>)</a:t>
            </a:r>
          </a:p>
          <a:p>
            <a:pPr lvl="1"/>
            <a:r>
              <a:rPr lang="sl-SI" sz="1000" dirty="0" smtClean="0">
                <a:solidFill>
                  <a:srgbClr val="006A8E"/>
                </a:solidFill>
              </a:rPr>
              <a:t>Miklošič Library – FPNM: </a:t>
            </a:r>
            <a:r>
              <a:rPr lang="sl-SI" sz="1000" dirty="0" err="1" smtClean="0">
                <a:solidFill>
                  <a:srgbClr val="006A8E"/>
                </a:solidFill>
              </a:rPr>
              <a:t>researchers</a:t>
            </a:r>
            <a:r>
              <a:rPr lang="sl-SI" sz="1000" dirty="0" smtClean="0">
                <a:solidFill>
                  <a:srgbClr val="006A8E"/>
                </a:solidFill>
              </a:rPr>
              <a:t> </a:t>
            </a:r>
            <a:r>
              <a:rPr lang="sl-SI" sz="1000" dirty="0" err="1" smtClean="0">
                <a:solidFill>
                  <a:srgbClr val="006A8E"/>
                </a:solidFill>
              </a:rPr>
              <a:t>and</a:t>
            </a:r>
            <a:r>
              <a:rPr lang="sl-SI" sz="1000" dirty="0" smtClean="0">
                <a:solidFill>
                  <a:srgbClr val="006A8E"/>
                </a:solidFill>
              </a:rPr>
              <a:t> </a:t>
            </a:r>
            <a:r>
              <a:rPr lang="sl-SI" sz="1000" dirty="0" err="1" smtClean="0">
                <a:solidFill>
                  <a:srgbClr val="006A8E"/>
                </a:solidFill>
              </a:rPr>
              <a:t>professors</a:t>
            </a:r>
            <a:r>
              <a:rPr lang="sl-SI" sz="1000" dirty="0" smtClean="0">
                <a:solidFill>
                  <a:srgbClr val="006A8E"/>
                </a:solidFill>
              </a:rPr>
              <a:t> </a:t>
            </a:r>
            <a:r>
              <a:rPr lang="sl-SI" sz="1000" dirty="0" err="1" smtClean="0">
                <a:solidFill>
                  <a:srgbClr val="006A8E"/>
                </a:solidFill>
              </a:rPr>
              <a:t>of</a:t>
            </a:r>
            <a:r>
              <a:rPr lang="sl-SI" sz="1000" dirty="0" smtClean="0">
                <a:solidFill>
                  <a:srgbClr val="006A8E"/>
                </a:solidFill>
              </a:rPr>
              <a:t> 3 </a:t>
            </a:r>
            <a:r>
              <a:rPr lang="sl-SI" sz="1000" dirty="0" err="1" smtClean="0">
                <a:solidFill>
                  <a:srgbClr val="006A8E"/>
                </a:solidFill>
              </a:rPr>
              <a:t>faculties</a:t>
            </a:r>
            <a:r>
              <a:rPr lang="sl-SI" sz="1000" dirty="0" smtClean="0">
                <a:solidFill>
                  <a:srgbClr val="006A8E"/>
                </a:solidFill>
              </a:rPr>
              <a:t>, </a:t>
            </a:r>
            <a:r>
              <a:rPr lang="sl-SI" sz="1000" dirty="0" err="1" smtClean="0">
                <a:solidFill>
                  <a:srgbClr val="006A8E"/>
                </a:solidFill>
              </a:rPr>
              <a:t>students</a:t>
            </a:r>
            <a:r>
              <a:rPr lang="sl-SI" sz="1000" dirty="0" smtClean="0">
                <a:solidFill>
                  <a:srgbClr val="006A8E"/>
                </a:solidFill>
              </a:rPr>
              <a:t>, </a:t>
            </a:r>
            <a:r>
              <a:rPr lang="sl-SI" sz="1000" dirty="0" err="1" smtClean="0">
                <a:solidFill>
                  <a:srgbClr val="006A8E"/>
                </a:solidFill>
              </a:rPr>
              <a:t>guest</a:t>
            </a:r>
            <a:r>
              <a:rPr lang="sl-SI" sz="1000" dirty="0" smtClean="0">
                <a:solidFill>
                  <a:srgbClr val="006A8E"/>
                </a:solidFill>
              </a:rPr>
              <a:t> </a:t>
            </a:r>
            <a:r>
              <a:rPr lang="sl-SI" sz="1000" dirty="0" err="1" smtClean="0">
                <a:solidFill>
                  <a:srgbClr val="006A8E"/>
                </a:solidFill>
              </a:rPr>
              <a:t>professors</a:t>
            </a:r>
            <a:r>
              <a:rPr lang="sl-SI" sz="1000" dirty="0" smtClean="0">
                <a:solidFill>
                  <a:srgbClr val="006A8E"/>
                </a:solidFill>
              </a:rPr>
              <a:t> (</a:t>
            </a:r>
            <a:r>
              <a:rPr lang="sl-SI" sz="1000" dirty="0" err="1" smtClean="0">
                <a:solidFill>
                  <a:srgbClr val="006A8E"/>
                </a:solidFill>
              </a:rPr>
              <a:t>including</a:t>
            </a:r>
            <a:r>
              <a:rPr lang="sl-SI" sz="1000" dirty="0" smtClean="0">
                <a:solidFill>
                  <a:srgbClr val="006A8E"/>
                </a:solidFill>
              </a:rPr>
              <a:t> </a:t>
            </a:r>
            <a:r>
              <a:rPr lang="sl-SI" sz="1000" dirty="0" err="1" smtClean="0">
                <a:solidFill>
                  <a:srgbClr val="006A8E"/>
                </a:solidFill>
              </a:rPr>
              <a:t>artists</a:t>
            </a:r>
            <a:r>
              <a:rPr lang="sl-SI" sz="1000" dirty="0" smtClean="0">
                <a:solidFill>
                  <a:srgbClr val="006A8E"/>
                </a:solidFill>
              </a:rPr>
              <a:t> </a:t>
            </a:r>
            <a:r>
              <a:rPr lang="sl-SI" sz="1000" dirty="0" err="1" smtClean="0">
                <a:solidFill>
                  <a:srgbClr val="006A8E"/>
                </a:solidFill>
              </a:rPr>
              <a:t>lecturers</a:t>
            </a:r>
            <a:r>
              <a:rPr lang="sl-SI" sz="1000" dirty="0" smtClean="0">
                <a:solidFill>
                  <a:srgbClr val="006A8E"/>
                </a:solidFill>
              </a:rPr>
              <a:t>)</a:t>
            </a: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006A8E"/>
                </a:solidFill>
              </a:rPr>
              <a:t>WHAT for?</a:t>
            </a:r>
          </a:p>
          <a:p>
            <a:pPr marL="0" indent="0">
              <a:buNone/>
            </a:pPr>
            <a:r>
              <a:rPr lang="sl-SI" sz="1600" dirty="0" err="1" smtClean="0">
                <a:solidFill>
                  <a:srgbClr val="006A8E"/>
                </a:solidFill>
              </a:rPr>
              <a:t>Evaluation</a:t>
            </a:r>
            <a:r>
              <a:rPr lang="sl-SI" sz="1600" dirty="0" smtClean="0">
                <a:solidFill>
                  <a:srgbClr val="006A8E"/>
                </a:solidFill>
              </a:rPr>
              <a:t> of research performance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Habilitations at </a:t>
            </a:r>
            <a:r>
              <a:rPr lang="sl-SI" sz="1600" dirty="0" err="1" smtClean="0">
                <a:solidFill>
                  <a:srgbClr val="006A8E"/>
                </a:solidFill>
              </a:rPr>
              <a:t>the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University</a:t>
            </a: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Within the framework of the Slovenian Research Agency (SRA) – </a:t>
            </a:r>
            <a:r>
              <a:rPr lang="sl-SI" sz="1600" dirty="0" err="1" smtClean="0">
                <a:solidFill>
                  <a:srgbClr val="006A8E"/>
                </a:solidFill>
              </a:rPr>
              <a:t>includes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all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Slovenian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researchers</a:t>
            </a:r>
            <a:endParaRPr lang="sl-SI" sz="14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006A8E"/>
                </a:solidFill>
              </a:rPr>
              <a:t>HOW does it work?</a:t>
            </a:r>
          </a:p>
          <a:p>
            <a:r>
              <a:rPr lang="sl-SI" sz="1600" dirty="0" smtClean="0">
                <a:solidFill>
                  <a:srgbClr val="006A8E"/>
                </a:solidFill>
                <a:cs typeface="Calibri" panose="020F0502020204030204" pitchFamily="34" charset="0"/>
              </a:rPr>
              <a:t>As a part of COBISS (</a:t>
            </a:r>
            <a:r>
              <a:rPr lang="sl-SI" sz="1600" dirty="0" err="1">
                <a:solidFill>
                  <a:srgbClr val="006A8E"/>
                </a:solidFill>
                <a:cs typeface="Calibri" panose="020F0502020204030204" pitchFamily="34" charset="0"/>
              </a:rPr>
              <a:t>Cooperative</a:t>
            </a:r>
            <a:r>
              <a:rPr lang="sl-SI" sz="1600" dirty="0">
                <a:solidFill>
                  <a:srgbClr val="006A8E"/>
                </a:solidFill>
                <a:cs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cs typeface="Calibri" panose="020F0502020204030204" pitchFamily="34" charset="0"/>
              </a:rPr>
              <a:t>Online</a:t>
            </a:r>
            <a:r>
              <a:rPr lang="sl-SI" sz="1600" dirty="0" smtClean="0">
                <a:solidFill>
                  <a:srgbClr val="006A8E"/>
                </a:solidFill>
                <a:cs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rgbClr val="006A8E"/>
                </a:solidFill>
                <a:cs typeface="Calibri" panose="020F0502020204030204" pitchFamily="34" charset="0"/>
              </a:rPr>
              <a:t>B</a:t>
            </a:r>
            <a:r>
              <a:rPr lang="sl-SI" sz="1600" dirty="0" err="1" smtClean="0">
                <a:solidFill>
                  <a:srgbClr val="006A8E"/>
                </a:solidFill>
                <a:cs typeface="Calibri" panose="020F0502020204030204" pitchFamily="34" charset="0"/>
              </a:rPr>
              <a:t>ibliographic</a:t>
            </a:r>
            <a:r>
              <a:rPr lang="sl-SI" sz="1600" dirty="0" smtClean="0">
                <a:solidFill>
                  <a:srgbClr val="006A8E"/>
                </a:solidFill>
                <a:cs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rgbClr val="006A8E"/>
                </a:solidFill>
                <a:cs typeface="Calibri" panose="020F0502020204030204" pitchFamily="34" charset="0"/>
              </a:rPr>
              <a:t>S</a:t>
            </a:r>
            <a:r>
              <a:rPr lang="sl-SI" sz="1600" dirty="0" err="1" smtClean="0">
                <a:solidFill>
                  <a:srgbClr val="006A8E"/>
                </a:solidFill>
                <a:cs typeface="Calibri" panose="020F0502020204030204" pitchFamily="34" charset="0"/>
              </a:rPr>
              <a:t>ystem</a:t>
            </a:r>
            <a:r>
              <a:rPr lang="sl-SI" sz="1600" dirty="0" smtClean="0">
                <a:solidFill>
                  <a:srgbClr val="006A8E"/>
                </a:solidFill>
                <a:cs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rgbClr val="006A8E"/>
                </a:solidFill>
                <a:cs typeface="Calibri" panose="020F0502020204030204" pitchFamily="34" charset="0"/>
              </a:rPr>
              <a:t>and</a:t>
            </a:r>
            <a:r>
              <a:rPr lang="sl-SI" sz="1600" dirty="0">
                <a:solidFill>
                  <a:srgbClr val="006A8E"/>
                </a:solidFill>
                <a:cs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cs typeface="Calibri" panose="020F0502020204030204" pitchFamily="34" charset="0"/>
              </a:rPr>
              <a:t>Services</a:t>
            </a:r>
            <a:r>
              <a:rPr lang="sl-SI" sz="1600" dirty="0">
                <a:solidFill>
                  <a:srgbClr val="006A8E"/>
                </a:solidFill>
                <a:cs typeface="Calibri" panose="020F0502020204030204" pitchFamily="34" charset="0"/>
              </a:rPr>
              <a:t>) – a unified library information system for all types of </a:t>
            </a:r>
            <a:r>
              <a:rPr lang="sl-SI" sz="1600" dirty="0" smtClean="0">
                <a:solidFill>
                  <a:srgbClr val="006A8E"/>
                </a:solidFill>
                <a:cs typeface="Calibri" panose="020F0502020204030204" pitchFamily="34" charset="0"/>
              </a:rPr>
              <a:t>libraries</a:t>
            </a:r>
            <a:r>
              <a:rPr lang="sl-SI" sz="1600" dirty="0">
                <a:solidFill>
                  <a:srgbClr val="006A8E"/>
                </a:solidFill>
                <a:cs typeface="Calibri" panose="020F0502020204030204" pitchFamily="34" charset="0"/>
              </a:rPr>
              <a:t> </a:t>
            </a:r>
            <a:r>
              <a:rPr lang="sl-SI" sz="1600" dirty="0">
                <a:solidFill>
                  <a:srgbClr val="006A8E"/>
                </a:solidFill>
              </a:rPr>
              <a:t>(</a:t>
            </a:r>
            <a:r>
              <a:rPr lang="sl-SI" sz="1600" dirty="0" smtClean="0">
                <a:solidFill>
                  <a:srgbClr val="006A8E"/>
                </a:solidFill>
              </a:rPr>
              <a:t>since </a:t>
            </a:r>
            <a:r>
              <a:rPr lang="sl-SI" sz="1600" dirty="0">
                <a:solidFill>
                  <a:srgbClr val="006A8E"/>
                </a:solidFill>
              </a:rPr>
              <a:t>1988, in today‘s form since </a:t>
            </a:r>
            <a:r>
              <a:rPr lang="sl-SI" sz="1600" dirty="0" smtClean="0">
                <a:solidFill>
                  <a:srgbClr val="006A8E"/>
                </a:solidFill>
              </a:rPr>
              <a:t>1996), created/developed and maintained by IZUM (Institut </a:t>
            </a:r>
            <a:r>
              <a:rPr lang="sl-SI" sz="1600" dirty="0" err="1" smtClean="0">
                <a:solidFill>
                  <a:srgbClr val="006A8E"/>
                </a:solidFill>
              </a:rPr>
              <a:t>of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Information</a:t>
            </a:r>
            <a:r>
              <a:rPr lang="sl-SI" sz="1600" dirty="0" smtClean="0">
                <a:solidFill>
                  <a:srgbClr val="006A8E"/>
                </a:solidFill>
              </a:rPr>
              <a:t> Science)</a:t>
            </a:r>
          </a:p>
          <a:p>
            <a:endParaRPr lang="sl-SI" sz="1600" dirty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9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2313656" cy="1047328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COBISS</a:t>
            </a:r>
            <a:endParaRPr lang="en-US" sz="28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COBISS &amp; SICRIS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4633722" cy="5184576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 smtClean="0">
                <a:solidFill>
                  <a:srgbClr val="006A8E"/>
                </a:solidFill>
              </a:rPr>
              <a:t>Cooperative Online Bibliographic System and Services 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Slovenian unified library information system (889 libraries)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Shared cataloging with the COBIB shared bibliographic database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Local databases of participating libraries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Other special databases and functions</a:t>
            </a:r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r>
              <a:rPr lang="sl-SI" sz="1600" dirty="0" err="1" smtClean="0">
                <a:solidFill>
                  <a:srgbClr val="006A8E"/>
                </a:solidFill>
              </a:rPr>
              <a:t>Slovenian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Current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Research</a:t>
            </a:r>
            <a:r>
              <a:rPr lang="sl-SI" sz="1600" dirty="0" smtClean="0">
                <a:solidFill>
                  <a:srgbClr val="006A8E"/>
                </a:solidFill>
              </a:rPr>
              <a:t> Information System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A tool for managing Slovenian research activities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Covers researchers, research organisations, research groups, projects and programmes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Developed and maintained by IZUM and SRA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Linked to COBISS and its shared bibliographic database – direct insight into researchers‘ bibliographies</a:t>
            </a:r>
            <a:endParaRPr lang="sl-SI" sz="1600" dirty="0">
              <a:solidFill>
                <a:srgbClr val="006A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23" y="1124744"/>
            <a:ext cx="4175992" cy="2099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75" y="4077072"/>
            <a:ext cx="4176000" cy="2031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332502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SICRIS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294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1048" y="560134"/>
            <a:ext cx="8153400" cy="864096"/>
          </a:xfrm>
        </p:spPr>
        <p:txBody>
          <a:bodyPr/>
          <a:lstStyle/>
          <a:p>
            <a:pPr algn="ctr"/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Bibliographic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records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– </a:t>
            </a:r>
            <a:r>
              <a:rPr lang="sl-SI" sz="1600" dirty="0" err="1" smtClean="0">
                <a:solidFill>
                  <a:srgbClr val="006A8E"/>
                </a:solidFill>
                <a:latin typeface="Candara" pitchFamily="34" charset="0"/>
              </a:rPr>
              <a:t>national</a:t>
            </a:r>
            <a:r>
              <a:rPr lang="sl-SI" sz="16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  <a:latin typeface="Candara" pitchFamily="34" charset="0"/>
              </a:rPr>
              <a:t>level</a:t>
            </a:r>
            <a:endParaRPr lang="en-US" sz="16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BIBLIOGRAPHIES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1851"/>
            <a:ext cx="7918648" cy="4287616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Are created by qualified licenced librarians in the libraries using COBISS system</a:t>
            </a:r>
          </a:p>
          <a:p>
            <a:r>
              <a:rPr lang="sl-SI" sz="1600" dirty="0">
                <a:solidFill>
                  <a:srgbClr val="006A8E"/>
                </a:solidFill>
              </a:rPr>
              <a:t>Catalogued by the </a:t>
            </a:r>
            <a:r>
              <a:rPr lang="sl-SI" sz="1600" dirty="0" smtClean="0">
                <a:solidFill>
                  <a:srgbClr val="006A8E"/>
                </a:solidFill>
              </a:rPr>
              <a:t>standard rules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COMARC format for data </a:t>
            </a:r>
            <a:r>
              <a:rPr lang="sl-SI" sz="1600" dirty="0" err="1" smtClean="0">
                <a:solidFill>
                  <a:srgbClr val="006A8E"/>
                </a:solidFill>
              </a:rPr>
              <a:t>exchange</a:t>
            </a: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err="1">
                <a:solidFill>
                  <a:srgbClr val="006A8E"/>
                </a:solidFill>
              </a:rPr>
              <a:t>Can</a:t>
            </a:r>
            <a:r>
              <a:rPr lang="sl-SI" sz="1600" dirty="0">
                <a:solidFill>
                  <a:srgbClr val="006A8E"/>
                </a:solidFill>
              </a:rPr>
              <a:t> be </a:t>
            </a:r>
            <a:r>
              <a:rPr lang="sl-SI" sz="1600" dirty="0" err="1">
                <a:solidFill>
                  <a:srgbClr val="006A8E"/>
                </a:solidFill>
              </a:rPr>
              <a:t>created</a:t>
            </a:r>
            <a:r>
              <a:rPr lang="sl-SI" sz="1600" dirty="0">
                <a:solidFill>
                  <a:srgbClr val="006A8E"/>
                </a:solidFill>
              </a:rPr>
              <a:t> on </a:t>
            </a:r>
            <a:r>
              <a:rPr lang="sl-SI" sz="1600" dirty="0" err="1">
                <a:solidFill>
                  <a:srgbClr val="006A8E"/>
                </a:solidFill>
              </a:rPr>
              <a:t>the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>
                <a:solidFill>
                  <a:srgbClr val="006A8E"/>
                </a:solidFill>
              </a:rPr>
              <a:t>basis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>
                <a:solidFill>
                  <a:srgbClr val="006A8E"/>
                </a:solidFill>
              </a:rPr>
              <a:t>of</a:t>
            </a:r>
            <a:r>
              <a:rPr lang="sl-SI" sz="1600" dirty="0">
                <a:solidFill>
                  <a:srgbClr val="006A8E"/>
                </a:solidFill>
              </a:rPr>
              <a:t> genuine original </a:t>
            </a:r>
            <a:r>
              <a:rPr lang="sl-SI" sz="1600" dirty="0" err="1">
                <a:solidFill>
                  <a:srgbClr val="006A8E"/>
                </a:solidFill>
              </a:rPr>
              <a:t>documents</a:t>
            </a:r>
            <a:r>
              <a:rPr lang="sl-SI" sz="1600" dirty="0">
                <a:solidFill>
                  <a:srgbClr val="006A8E"/>
                </a:solidFill>
              </a:rPr>
              <a:t> (no </a:t>
            </a:r>
            <a:r>
              <a:rPr lang="sl-SI" sz="1600" dirty="0" err="1">
                <a:solidFill>
                  <a:srgbClr val="006A8E"/>
                </a:solidFill>
              </a:rPr>
              <a:t>photocopies</a:t>
            </a:r>
            <a:r>
              <a:rPr lang="sl-SI" sz="1600" dirty="0">
                <a:solidFill>
                  <a:srgbClr val="006A8E"/>
                </a:solidFill>
              </a:rPr>
              <a:t>), </a:t>
            </a:r>
            <a:r>
              <a:rPr lang="sl-SI" sz="1600" dirty="0" err="1">
                <a:solidFill>
                  <a:srgbClr val="006A8E"/>
                </a:solidFill>
              </a:rPr>
              <a:t>provided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>
                <a:solidFill>
                  <a:srgbClr val="006A8E"/>
                </a:solidFill>
              </a:rPr>
              <a:t>by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>
                <a:solidFill>
                  <a:srgbClr val="006A8E"/>
                </a:solidFill>
              </a:rPr>
              <a:t>the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authors</a:t>
            </a: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The classification of bibliographic units is based on the uniform </a:t>
            </a:r>
            <a:r>
              <a:rPr lang="sl-SI" sz="1600" dirty="0" smtClean="0">
                <a:solidFill>
                  <a:srgbClr val="006A8E"/>
                </a:solidFill>
                <a:hlinkClick r:id="rId2"/>
              </a:rPr>
              <a:t>Typology of Documents/Works for Bibliographies in COBISS System</a:t>
            </a:r>
            <a:endParaRPr lang="sl-SI" sz="1600" dirty="0" smtClean="0">
              <a:solidFill>
                <a:srgbClr val="006A8E"/>
              </a:solidFill>
            </a:endParaRP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Monographs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Articles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Performances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Secondary authorships</a:t>
            </a:r>
          </a:p>
          <a:p>
            <a:r>
              <a:rPr lang="sl-SI" sz="1600" dirty="0" err="1" smtClean="0">
                <a:solidFill>
                  <a:srgbClr val="006A8E"/>
                </a:solidFill>
              </a:rPr>
              <a:t>Six</a:t>
            </a:r>
            <a:r>
              <a:rPr lang="sl-SI" sz="1600" dirty="0" smtClean="0">
                <a:solidFill>
                  <a:srgbClr val="006A8E"/>
                </a:solidFill>
              </a:rPr>
              <a:t> Central </a:t>
            </a:r>
            <a:r>
              <a:rPr lang="sl-SI" sz="1600" dirty="0" err="1" smtClean="0">
                <a:solidFill>
                  <a:srgbClr val="006A8E"/>
                </a:solidFill>
              </a:rPr>
              <a:t>Information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Centres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smtClean="0">
                <a:solidFill>
                  <a:srgbClr val="006A8E"/>
                </a:solidFill>
              </a:rPr>
              <a:t>(</a:t>
            </a:r>
            <a:r>
              <a:rPr lang="sl-SI" sz="1600" dirty="0" err="1" smtClean="0">
                <a:solidFill>
                  <a:srgbClr val="006A8E"/>
                </a:solidFill>
              </a:rPr>
              <a:t>for</a:t>
            </a:r>
            <a:r>
              <a:rPr lang="sl-SI" sz="1600" dirty="0" smtClean="0">
                <a:solidFill>
                  <a:srgbClr val="006A8E"/>
                </a:solidFill>
              </a:rPr>
              <a:t> 6 </a:t>
            </a:r>
            <a:r>
              <a:rPr lang="sl-SI" sz="1600" dirty="0" err="1" smtClean="0">
                <a:solidFill>
                  <a:srgbClr val="006A8E"/>
                </a:solidFill>
              </a:rPr>
              <a:t>scientific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disciplines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each</a:t>
            </a:r>
            <a:r>
              <a:rPr lang="sl-SI" sz="1600" dirty="0" smtClean="0">
                <a:solidFill>
                  <a:srgbClr val="006A8E"/>
                </a:solidFill>
              </a:rPr>
              <a:t>) monitor </a:t>
            </a:r>
            <a:r>
              <a:rPr lang="sl-SI" sz="1600" dirty="0" err="1" smtClean="0">
                <a:solidFill>
                  <a:srgbClr val="006A8E"/>
                </a:solidFill>
              </a:rPr>
              <a:t>and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supervise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that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the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bibliographic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units</a:t>
            </a:r>
            <a:r>
              <a:rPr lang="sl-SI" sz="1600" dirty="0" smtClean="0">
                <a:solidFill>
                  <a:srgbClr val="006A8E"/>
                </a:solidFill>
              </a:rPr>
              <a:t>‘ </a:t>
            </a:r>
            <a:r>
              <a:rPr lang="sl-SI" sz="1600" dirty="0" err="1" smtClean="0">
                <a:solidFill>
                  <a:srgbClr val="006A8E"/>
                </a:solidFill>
              </a:rPr>
              <a:t>classification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complies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with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the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valid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typology</a:t>
            </a:r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006A8E"/>
                </a:solidFill>
              </a:rPr>
              <a:t> </a:t>
            </a:r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8768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560030" y="764704"/>
            <a:ext cx="8153400" cy="864096"/>
          </a:xfrm>
        </p:spPr>
        <p:txBody>
          <a:bodyPr/>
          <a:lstStyle/>
          <a:p>
            <a:pPr algn="ctr"/>
            <a:r>
              <a:rPr lang="sl-SI" sz="2600" dirty="0" smtClean="0">
                <a:solidFill>
                  <a:srgbClr val="006A8E"/>
                </a:solidFill>
                <a:latin typeface="Candara" pitchFamily="34" charset="0"/>
              </a:rPr>
              <a:t>What does a librarian need to create a </a:t>
            </a:r>
            <a:r>
              <a:rPr lang="sl-SI" sz="2600" dirty="0" err="1" smtClean="0">
                <a:solidFill>
                  <a:srgbClr val="006A8E"/>
                </a:solidFill>
                <a:latin typeface="Candara" pitchFamily="34" charset="0"/>
              </a:rPr>
              <a:t>bibliographic</a:t>
            </a:r>
            <a:r>
              <a:rPr lang="sl-SI" sz="26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2600" dirty="0" err="1" smtClean="0">
                <a:solidFill>
                  <a:srgbClr val="006A8E"/>
                </a:solidFill>
                <a:latin typeface="Candara" pitchFamily="34" charset="0"/>
              </a:rPr>
              <a:t>unit</a:t>
            </a:r>
            <a:r>
              <a:rPr lang="sl-SI" sz="2600" dirty="0" smtClean="0">
                <a:solidFill>
                  <a:srgbClr val="006A8E"/>
                </a:solidFill>
                <a:latin typeface="Candara" pitchFamily="34" charset="0"/>
              </a:rPr>
              <a:t>?</a:t>
            </a:r>
            <a:endParaRPr lang="en-US" sz="26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BIBLIOGRAPHIES – in praxis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06" y="1925504"/>
            <a:ext cx="7918648" cy="4455824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Personal data (author + </a:t>
            </a:r>
            <a:r>
              <a:rPr lang="sl-SI" sz="1600" dirty="0" err="1" smtClean="0">
                <a:solidFill>
                  <a:srgbClr val="006A8E"/>
                </a:solidFill>
              </a:rPr>
              <a:t>co-authors</a:t>
            </a:r>
            <a:r>
              <a:rPr lang="sl-SI" sz="1600" dirty="0" smtClean="0">
                <a:solidFill>
                  <a:srgbClr val="006A8E"/>
                </a:solidFill>
              </a:rPr>
              <a:t>) – to make the entry to the authority database CONOR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Full name, date of birth, formal education, contact  information </a:t>
            </a: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Genuine materials (originals) provided by </a:t>
            </a:r>
            <a:r>
              <a:rPr lang="sl-SI" sz="1600" dirty="0" err="1" smtClean="0">
                <a:solidFill>
                  <a:srgbClr val="006A8E"/>
                </a:solidFill>
              </a:rPr>
              <a:t>the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author</a:t>
            </a:r>
            <a:endParaRPr lang="sl-SI" sz="1600" dirty="0" smtClean="0">
              <a:solidFill>
                <a:srgbClr val="006A8E"/>
              </a:solidFill>
            </a:endParaRP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If monograph –  whole book, CD, patent, </a:t>
            </a:r>
            <a:r>
              <a:rPr lang="sl-SI" sz="1200" dirty="0" err="1" smtClean="0">
                <a:solidFill>
                  <a:srgbClr val="006A8E"/>
                </a:solidFill>
              </a:rPr>
              <a:t>computer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programme</a:t>
            </a:r>
            <a:r>
              <a:rPr lang="sl-SI" sz="1200" dirty="0">
                <a:solidFill>
                  <a:srgbClr val="006A8E"/>
                </a:solidFill>
              </a:rPr>
              <a:t> </a:t>
            </a:r>
            <a:r>
              <a:rPr lang="sl-SI" sz="1200" dirty="0" smtClean="0">
                <a:solidFill>
                  <a:srgbClr val="006A8E"/>
                </a:solidFill>
              </a:rPr>
              <a:t>… </a:t>
            </a:r>
          </a:p>
          <a:p>
            <a:pPr lvl="1"/>
            <a:r>
              <a:rPr lang="sl-SI" sz="1200" dirty="0" err="1" smtClean="0">
                <a:solidFill>
                  <a:srgbClr val="006A8E"/>
                </a:solidFill>
              </a:rPr>
              <a:t>If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article</a:t>
            </a:r>
            <a:r>
              <a:rPr lang="sl-SI" sz="1200" dirty="0" smtClean="0">
                <a:solidFill>
                  <a:srgbClr val="006A8E"/>
                </a:solidFill>
              </a:rPr>
              <a:t>  - whole journal or full text article with details on publication</a:t>
            </a:r>
          </a:p>
          <a:p>
            <a:pPr lvl="1"/>
            <a:r>
              <a:rPr lang="sl-SI" sz="1200" dirty="0" err="1" smtClean="0">
                <a:solidFill>
                  <a:srgbClr val="006A8E"/>
                </a:solidFill>
              </a:rPr>
              <a:t>If</a:t>
            </a:r>
            <a:r>
              <a:rPr lang="sl-SI" sz="1200" dirty="0" smtClean="0">
                <a:solidFill>
                  <a:srgbClr val="006A8E"/>
                </a:solidFill>
              </a:rPr>
              <a:t> </a:t>
            </a:r>
            <a:r>
              <a:rPr lang="sl-SI" sz="1200" dirty="0" err="1" smtClean="0">
                <a:solidFill>
                  <a:srgbClr val="006A8E"/>
                </a:solidFill>
              </a:rPr>
              <a:t>contribution</a:t>
            </a:r>
            <a:r>
              <a:rPr lang="sl-SI" sz="1200" dirty="0" smtClean="0">
                <a:solidFill>
                  <a:srgbClr val="006A8E"/>
                </a:solidFill>
              </a:rPr>
              <a:t>/</a:t>
            </a:r>
            <a:r>
              <a:rPr lang="sl-SI" sz="1200" dirty="0" err="1" smtClean="0">
                <a:solidFill>
                  <a:srgbClr val="006A8E"/>
                </a:solidFill>
              </a:rPr>
              <a:t>component</a:t>
            </a:r>
            <a:r>
              <a:rPr lang="sl-SI" sz="1200" dirty="0" smtClean="0">
                <a:solidFill>
                  <a:srgbClr val="006A8E"/>
                </a:solidFill>
              </a:rPr>
              <a:t> part in books or proceedings – the whole book</a:t>
            </a:r>
          </a:p>
          <a:p>
            <a:pPr lvl="1"/>
            <a:r>
              <a:rPr lang="sl-SI" sz="1200" dirty="0" smtClean="0">
                <a:solidFill>
                  <a:srgbClr val="006A8E"/>
                </a:solidFill>
              </a:rPr>
              <a:t>If performed act (exhibition, concert, lecture) – certificate  (invitation, </a:t>
            </a:r>
            <a:r>
              <a:rPr lang="sl-SI" sz="1200" dirty="0" err="1" smtClean="0">
                <a:solidFill>
                  <a:srgbClr val="006A8E"/>
                </a:solidFill>
              </a:rPr>
              <a:t>catalogue</a:t>
            </a:r>
            <a:r>
              <a:rPr lang="sl-SI" sz="1200" dirty="0" smtClean="0">
                <a:solidFill>
                  <a:srgbClr val="006A8E"/>
                </a:solidFill>
              </a:rPr>
              <a:t>, </a:t>
            </a:r>
            <a:r>
              <a:rPr lang="sl-SI" sz="1200" dirty="0" err="1" smtClean="0">
                <a:solidFill>
                  <a:srgbClr val="006A8E"/>
                </a:solidFill>
              </a:rPr>
              <a:t>programme</a:t>
            </a:r>
            <a:r>
              <a:rPr lang="sl-SI" sz="1200" dirty="0" smtClean="0">
                <a:solidFill>
                  <a:srgbClr val="006A8E"/>
                </a:solidFill>
              </a:rPr>
              <a:t> …) with full data</a:t>
            </a:r>
          </a:p>
          <a:p>
            <a:pPr lvl="1"/>
            <a:r>
              <a:rPr lang="sl-SI" sz="1200" dirty="0" err="1" smtClean="0">
                <a:solidFill>
                  <a:srgbClr val="006A8E"/>
                </a:solidFill>
              </a:rPr>
              <a:t>If</a:t>
            </a:r>
            <a:r>
              <a:rPr lang="sl-SI" sz="1200" dirty="0" smtClean="0">
                <a:solidFill>
                  <a:srgbClr val="006A8E"/>
                </a:solidFill>
              </a:rPr>
              <a:t> internet </a:t>
            </a:r>
            <a:r>
              <a:rPr lang="sl-SI" sz="1200" dirty="0" smtClean="0">
                <a:solidFill>
                  <a:srgbClr val="006A8E"/>
                </a:solidFill>
              </a:rPr>
              <a:t>source – link</a:t>
            </a: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Filled in form with suggested type </a:t>
            </a:r>
            <a:r>
              <a:rPr lang="sl-SI" sz="1600" dirty="0" err="1" smtClean="0">
                <a:solidFill>
                  <a:srgbClr val="006A8E"/>
                </a:solidFill>
              </a:rPr>
              <a:t>of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document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006A8E"/>
                </a:solidFill>
              </a:rPr>
              <a:t> </a:t>
            </a:r>
            <a:endParaRPr lang="sl-SI" sz="12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3099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1" y="1092055"/>
            <a:ext cx="8565926" cy="56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864096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Bibliographic entry in COMARC format </a:t>
            </a:r>
            <a:r>
              <a:rPr lang="sl-SI" sz="1400" dirty="0" smtClean="0">
                <a:solidFill>
                  <a:srgbClr val="006A8E"/>
                </a:solidFill>
                <a:latin typeface="Candara" pitchFamily="34" charset="0"/>
              </a:rPr>
              <a:t>(</a:t>
            </a:r>
            <a:r>
              <a:rPr lang="sl-SI" sz="1400" dirty="0" err="1" smtClean="0">
                <a:solidFill>
                  <a:srgbClr val="006A8E"/>
                </a:solidFill>
                <a:latin typeface="Candara" pitchFamily="34" charset="0"/>
              </a:rPr>
              <a:t>article</a:t>
            </a:r>
            <a:r>
              <a:rPr lang="sl-SI" sz="1400" dirty="0" smtClean="0">
                <a:solidFill>
                  <a:srgbClr val="006A8E"/>
                </a:solidFill>
                <a:latin typeface="Candara" pitchFamily="34" charset="0"/>
              </a:rPr>
              <a:t>)</a:t>
            </a:r>
            <a:endParaRPr lang="en-US" sz="14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BIBLIOGRAPHIES – example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918648" cy="5256584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006A8E"/>
                </a:solidFill>
              </a:rPr>
              <a:t> </a:t>
            </a:r>
            <a:endParaRPr lang="sl-SI" sz="12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  <p:sp>
        <p:nvSpPr>
          <p:cNvPr id="10" name="Zaobljeni pravokotnik 9"/>
          <p:cNvSpPr/>
          <p:nvPr/>
        </p:nvSpPr>
        <p:spPr bwMode="auto">
          <a:xfrm>
            <a:off x="5796136" y="1956150"/>
            <a:ext cx="1440160" cy="248713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Zaobljeni pravokotnik 10"/>
          <p:cNvSpPr/>
          <p:nvPr/>
        </p:nvSpPr>
        <p:spPr bwMode="auto">
          <a:xfrm>
            <a:off x="2267744" y="5445224"/>
            <a:ext cx="360040" cy="216024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Zaobljeni pravokotnik 12"/>
          <p:cNvSpPr/>
          <p:nvPr/>
        </p:nvSpPr>
        <p:spPr bwMode="auto">
          <a:xfrm>
            <a:off x="1187624" y="5085184"/>
            <a:ext cx="432048" cy="216024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9A43B6-4A72-4A6E-B3BC-4E1A4B5DD1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8144" y="332656"/>
            <a:ext cx="8153400" cy="864096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Researchers‘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bibliographies</a:t>
            </a:r>
            <a:r>
              <a:rPr lang="sl-SI" sz="2800" dirty="0" smtClean="0">
                <a:solidFill>
                  <a:srgbClr val="006A8E"/>
                </a:solidFill>
                <a:latin typeface="Candara" pitchFamily="34" charset="0"/>
              </a:rPr>
              <a:t> </a:t>
            </a:r>
            <a:r>
              <a:rPr lang="sl-SI" sz="2800" dirty="0" err="1" smtClean="0">
                <a:solidFill>
                  <a:srgbClr val="006A8E"/>
                </a:solidFill>
                <a:latin typeface="Candara" pitchFamily="34" charset="0"/>
              </a:rPr>
              <a:t>online</a:t>
            </a:r>
            <a:endParaRPr lang="en-US" sz="2800" dirty="0">
              <a:solidFill>
                <a:srgbClr val="006A8E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</a:rPr>
              <a:t>RESEARCHERS‘ BIBLIOGRAPHIES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00" y="1165780"/>
            <a:ext cx="3886200" cy="5400600"/>
          </a:xfrm>
        </p:spPr>
        <p:txBody>
          <a:bodyPr/>
          <a:lstStyle/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COBISS </a:t>
            </a:r>
            <a:r>
              <a:rPr lang="sl-SI" sz="1600" dirty="0" err="1" smtClean="0">
                <a:solidFill>
                  <a:srgbClr val="006A8E"/>
                </a:solidFill>
              </a:rPr>
              <a:t>web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application</a:t>
            </a:r>
            <a:r>
              <a:rPr lang="sl-SI" sz="1600" dirty="0" smtClean="0">
                <a:solidFill>
                  <a:srgbClr val="006A8E"/>
                </a:solidFill>
              </a:rPr>
              <a:t> used to evaluate the bibliographic indicators for research performance in the SICRIS system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Can be prepared for the researchers registered at SRA (researchers‘ </a:t>
            </a:r>
            <a:r>
              <a:rPr lang="sl-SI" sz="1600" dirty="0" err="1" smtClean="0">
                <a:solidFill>
                  <a:srgbClr val="006A8E"/>
                </a:solidFill>
              </a:rPr>
              <a:t>code</a:t>
            </a:r>
            <a:r>
              <a:rPr lang="sl-SI" sz="1600" dirty="0" smtClean="0">
                <a:solidFill>
                  <a:srgbClr val="006A8E"/>
                </a:solidFill>
              </a:rPr>
              <a:t>), personal </a:t>
            </a:r>
            <a:r>
              <a:rPr lang="sl-SI" sz="1600" dirty="0" err="1" smtClean="0">
                <a:solidFill>
                  <a:srgbClr val="006A8E"/>
                </a:solidFill>
              </a:rPr>
              <a:t>for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everybody</a:t>
            </a:r>
            <a:endParaRPr lang="sl-SI" sz="12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Can be prepared in </a:t>
            </a:r>
            <a:r>
              <a:rPr lang="sl-SI" sz="1600" dirty="0" err="1" smtClean="0">
                <a:solidFill>
                  <a:srgbClr val="006A8E"/>
                </a:solidFill>
              </a:rPr>
              <a:t>Slovene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and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smtClean="0">
                <a:solidFill>
                  <a:srgbClr val="006A8E"/>
                </a:solidFill>
              </a:rPr>
              <a:t>personal</a:t>
            </a:r>
            <a:r>
              <a:rPr lang="sl-SI" sz="1600" dirty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also</a:t>
            </a:r>
            <a:r>
              <a:rPr lang="sl-SI" sz="1600" dirty="0" smtClean="0">
                <a:solidFill>
                  <a:srgbClr val="006A8E"/>
                </a:solidFill>
              </a:rPr>
              <a:t> in </a:t>
            </a:r>
            <a:r>
              <a:rPr lang="sl-SI" sz="1600" dirty="0" err="1" smtClean="0">
                <a:solidFill>
                  <a:srgbClr val="006A8E"/>
                </a:solidFill>
              </a:rPr>
              <a:t>English</a:t>
            </a: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smtClean="0">
                <a:solidFill>
                  <a:srgbClr val="006A8E"/>
                </a:solidFill>
              </a:rPr>
              <a:t>Are </a:t>
            </a:r>
            <a:r>
              <a:rPr lang="sl-SI" sz="1600" dirty="0" err="1" smtClean="0">
                <a:solidFill>
                  <a:srgbClr val="006A8E"/>
                </a:solidFill>
              </a:rPr>
              <a:t>based</a:t>
            </a:r>
            <a:r>
              <a:rPr lang="sl-SI" sz="1600" dirty="0" smtClean="0">
                <a:solidFill>
                  <a:srgbClr val="006A8E"/>
                </a:solidFill>
              </a:rPr>
              <a:t> on </a:t>
            </a:r>
            <a:r>
              <a:rPr lang="sl-SI" sz="1600" dirty="0" err="1" smtClean="0">
                <a:solidFill>
                  <a:srgbClr val="006A8E"/>
                </a:solidFill>
              </a:rPr>
              <a:t>classification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by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typology</a:t>
            </a:r>
            <a:endParaRPr lang="sl-SI" sz="1600" dirty="0" smtClean="0">
              <a:solidFill>
                <a:srgbClr val="006A8E"/>
              </a:solidFill>
            </a:endParaRPr>
          </a:p>
          <a:p>
            <a:r>
              <a:rPr lang="sl-SI" sz="1600" dirty="0" err="1" smtClean="0">
                <a:solidFill>
                  <a:srgbClr val="006A8E"/>
                </a:solidFill>
              </a:rPr>
              <a:t>Algorithms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permit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various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categorizations</a:t>
            </a:r>
            <a:r>
              <a:rPr lang="sl-SI" sz="1600" dirty="0" smtClean="0">
                <a:solidFill>
                  <a:srgbClr val="006A8E"/>
                </a:solidFill>
              </a:rPr>
              <a:t> (</a:t>
            </a:r>
            <a:r>
              <a:rPr lang="sl-SI" sz="1600" dirty="0" err="1" smtClean="0">
                <a:solidFill>
                  <a:srgbClr val="006A8E"/>
                </a:solidFill>
              </a:rPr>
              <a:t>links</a:t>
            </a:r>
            <a:r>
              <a:rPr lang="sl-SI" sz="1600" dirty="0" smtClean="0">
                <a:solidFill>
                  <a:srgbClr val="006A8E"/>
                </a:solidFill>
              </a:rPr>
              <a:t> to JCR/SNIP, </a:t>
            </a:r>
            <a:r>
              <a:rPr lang="sl-SI" sz="1600" dirty="0" err="1" smtClean="0">
                <a:solidFill>
                  <a:srgbClr val="006A8E"/>
                </a:solidFill>
              </a:rPr>
              <a:t>WoS</a:t>
            </a:r>
            <a:r>
              <a:rPr lang="sl-SI" sz="1600" dirty="0" smtClean="0">
                <a:solidFill>
                  <a:srgbClr val="006A8E"/>
                </a:solidFill>
              </a:rPr>
              <a:t>/</a:t>
            </a:r>
            <a:r>
              <a:rPr lang="sl-SI" sz="1600" dirty="0" err="1" smtClean="0">
                <a:solidFill>
                  <a:srgbClr val="006A8E"/>
                </a:solidFill>
              </a:rPr>
              <a:t>Scopus</a:t>
            </a:r>
            <a:r>
              <a:rPr lang="sl-SI" sz="1600" dirty="0" smtClean="0">
                <a:solidFill>
                  <a:srgbClr val="006A8E"/>
                </a:solidFill>
              </a:rPr>
              <a:t> …)</a:t>
            </a:r>
          </a:p>
          <a:p>
            <a:r>
              <a:rPr lang="sl-SI" sz="1600" dirty="0" err="1" smtClean="0">
                <a:solidFill>
                  <a:srgbClr val="006A8E"/>
                </a:solidFill>
              </a:rPr>
              <a:t>Results</a:t>
            </a:r>
            <a:r>
              <a:rPr lang="sl-SI" sz="1600" dirty="0" smtClean="0">
                <a:solidFill>
                  <a:srgbClr val="006A8E"/>
                </a:solidFill>
              </a:rPr>
              <a:t> are </a:t>
            </a:r>
            <a:r>
              <a:rPr lang="sl-SI" sz="1600" dirty="0" err="1" smtClean="0">
                <a:solidFill>
                  <a:srgbClr val="006A8E"/>
                </a:solidFill>
              </a:rPr>
              <a:t>expressed</a:t>
            </a:r>
            <a:r>
              <a:rPr lang="sl-SI" sz="1600" dirty="0" smtClean="0">
                <a:solidFill>
                  <a:srgbClr val="006A8E"/>
                </a:solidFill>
              </a:rPr>
              <a:t> in „</a:t>
            </a:r>
            <a:r>
              <a:rPr lang="sl-SI" sz="1600" dirty="0" err="1" smtClean="0">
                <a:solidFill>
                  <a:srgbClr val="006A8E"/>
                </a:solidFill>
              </a:rPr>
              <a:t>points</a:t>
            </a:r>
            <a:r>
              <a:rPr lang="sl-SI" sz="1600" dirty="0" smtClean="0">
                <a:solidFill>
                  <a:srgbClr val="006A8E"/>
                </a:solidFill>
              </a:rPr>
              <a:t>“</a:t>
            </a:r>
          </a:p>
          <a:p>
            <a:r>
              <a:rPr lang="sl-SI" sz="1600" dirty="0" smtClean="0">
                <a:solidFill>
                  <a:srgbClr val="006A8E"/>
                </a:solidFill>
              </a:rPr>
              <a:t>It is up to </a:t>
            </a:r>
            <a:r>
              <a:rPr lang="sl-SI" sz="1600" dirty="0" err="1" smtClean="0">
                <a:solidFill>
                  <a:srgbClr val="006A8E"/>
                </a:solidFill>
              </a:rPr>
              <a:t>the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users</a:t>
            </a:r>
            <a:r>
              <a:rPr lang="sl-SI" sz="1600" dirty="0" smtClean="0">
                <a:solidFill>
                  <a:srgbClr val="006A8E"/>
                </a:solidFill>
              </a:rPr>
              <a:t> – </a:t>
            </a:r>
            <a:r>
              <a:rPr lang="sl-SI" sz="1600" dirty="0" err="1" smtClean="0">
                <a:solidFill>
                  <a:srgbClr val="006A8E"/>
                </a:solidFill>
              </a:rPr>
              <a:t>ministry</a:t>
            </a:r>
            <a:r>
              <a:rPr lang="sl-SI" sz="1600" dirty="0" smtClean="0">
                <a:solidFill>
                  <a:srgbClr val="006A8E"/>
                </a:solidFill>
              </a:rPr>
              <a:t>, </a:t>
            </a:r>
            <a:r>
              <a:rPr lang="sl-SI" sz="1600" dirty="0" err="1" smtClean="0">
                <a:solidFill>
                  <a:srgbClr val="006A8E"/>
                </a:solidFill>
              </a:rPr>
              <a:t>universities</a:t>
            </a:r>
            <a:r>
              <a:rPr lang="sl-SI" sz="1600" dirty="0" smtClean="0">
                <a:solidFill>
                  <a:srgbClr val="006A8E"/>
                </a:solidFill>
              </a:rPr>
              <a:t> - how to interpret </a:t>
            </a:r>
            <a:r>
              <a:rPr lang="sl-SI" sz="1600" dirty="0" err="1" smtClean="0">
                <a:solidFill>
                  <a:srgbClr val="006A8E"/>
                </a:solidFill>
              </a:rPr>
              <a:t>and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use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them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for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their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purposes</a:t>
            </a:r>
            <a:r>
              <a:rPr lang="sl-SI" sz="1600" dirty="0" smtClean="0">
                <a:solidFill>
                  <a:srgbClr val="006A8E"/>
                </a:solidFill>
              </a:rPr>
              <a:t> (</a:t>
            </a:r>
            <a:r>
              <a:rPr lang="sl-SI" sz="1600" dirty="0" err="1" smtClean="0">
                <a:solidFill>
                  <a:srgbClr val="006A8E"/>
                </a:solidFill>
              </a:rPr>
              <a:t>performance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evaluation</a:t>
            </a:r>
            <a:r>
              <a:rPr lang="sl-SI" sz="1600" dirty="0" smtClean="0">
                <a:solidFill>
                  <a:srgbClr val="006A8E"/>
                </a:solidFill>
              </a:rPr>
              <a:t>, </a:t>
            </a:r>
            <a:r>
              <a:rPr lang="sl-SI" sz="1600" dirty="0" err="1" smtClean="0">
                <a:solidFill>
                  <a:srgbClr val="006A8E"/>
                </a:solidFill>
              </a:rPr>
              <a:t>habilitation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process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evaluation</a:t>
            </a:r>
            <a:r>
              <a:rPr lang="sl-SI" sz="1600" dirty="0" smtClean="0">
                <a:solidFill>
                  <a:srgbClr val="006A8E"/>
                </a:solidFill>
              </a:rPr>
              <a:t>, </a:t>
            </a:r>
            <a:r>
              <a:rPr lang="sl-SI" sz="1600" dirty="0" err="1" smtClean="0">
                <a:solidFill>
                  <a:srgbClr val="006A8E"/>
                </a:solidFill>
              </a:rPr>
              <a:t>selected</a:t>
            </a:r>
            <a:r>
              <a:rPr lang="sl-SI" sz="1600" dirty="0" smtClean="0">
                <a:solidFill>
                  <a:srgbClr val="006A8E"/>
                </a:solidFill>
              </a:rPr>
              <a:t> </a:t>
            </a:r>
            <a:r>
              <a:rPr lang="sl-SI" sz="1600" dirty="0" err="1" smtClean="0">
                <a:solidFill>
                  <a:srgbClr val="006A8E"/>
                </a:solidFill>
              </a:rPr>
              <a:t>bibliography</a:t>
            </a:r>
            <a:r>
              <a:rPr lang="sl-SI" sz="1600" dirty="0" smtClean="0">
                <a:solidFill>
                  <a:srgbClr val="006A8E"/>
                </a:solidFill>
              </a:rPr>
              <a:t> …)</a:t>
            </a: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 smtClean="0">
              <a:solidFill>
                <a:srgbClr val="006A8E"/>
              </a:solidFill>
            </a:endParaRPr>
          </a:p>
          <a:p>
            <a:endParaRPr lang="sl-SI" sz="1600" dirty="0" smtClean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rgbClr val="006A8E"/>
              </a:solidFill>
            </a:endParaRPr>
          </a:p>
          <a:p>
            <a:endParaRPr lang="sl-SI" sz="1600" dirty="0">
              <a:solidFill>
                <a:srgbClr val="006A8E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46" y="1682408"/>
            <a:ext cx="4900408" cy="44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5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.SI">
  <a:themeElements>
    <a:clrScheme name="F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c414fd7f-21c6-4d94-90e3-68400e5795fc">K67AKCNZ6W6Y-295-5</_dlc_DocId>
    <_dlc_DocIdUrl xmlns="c414fd7f-21c6-4d94-90e3-68400e5795fc">
      <Url>http://www.um.si/CGP/Rektorat/_layouts/DocIdRedir.aspx?ID=K67AKCNZ6W6Y-295-5</Url>
      <Description>K67AKCNZ6W6Y-295-5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7039CD5D80C04D9AA1E69D9D835B58" ma:contentTypeVersion="1" ma:contentTypeDescription="Ustvari nov dokument." ma:contentTypeScope="" ma:versionID="4b7c50c09d8a90750719081ab7c85470">
  <xsd:schema xmlns:xsd="http://www.w3.org/2001/XMLSchema" xmlns:xs="http://www.w3.org/2001/XMLSchema" xmlns:p="http://schemas.microsoft.com/office/2006/metadata/properties" xmlns:ns1="http://schemas.microsoft.com/sharepoint/v3" xmlns:ns2="c414fd7f-21c6-4d94-90e3-68400e5795fc" targetNamespace="http://schemas.microsoft.com/office/2006/metadata/properties" ma:root="true" ma:fieldsID="988354801c0f265fa3c5dd21ba8ddade" ns1:_="" ns2:_="">
    <xsd:import namespace="http://schemas.microsoft.com/sharepoint/v3"/>
    <xsd:import namespace="c414fd7f-21c6-4d94-90e3-68400e5795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Razporejanje začetnega datum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Razporejanje končnega datum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4fd7f-21c6-4d94-90e3-68400e5795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11D229-6147-4E44-BBC6-3A4BEFB95209}">
  <ds:schemaRefs>
    <ds:schemaRef ds:uri="c414fd7f-21c6-4d94-90e3-68400e5795fc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855E7F3-BA79-4967-BE35-F46CD5C9D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14fd7f-21c6-4d94-90e3-68400e579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9155F2-AC9F-48D0-9573-CA16985E72D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A3D0F7D-FECD-45F3-BF8A-FF027FD8F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UM.SI</Template>
  <TotalTime>2845</TotalTime>
  <Words>821</Words>
  <Application>Microsoft Office PowerPoint</Application>
  <PresentationFormat>Diaprojekcija na zaslonu (4:3)</PresentationFormat>
  <Paragraphs>178</Paragraphs>
  <Slides>16</Slides>
  <Notes>5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Arial</vt:lpstr>
      <vt:lpstr>Calibri</vt:lpstr>
      <vt:lpstr>Candara</vt:lpstr>
      <vt:lpstr>Tahoma</vt:lpstr>
      <vt:lpstr>Times New Roman</vt:lpstr>
      <vt:lpstr>Wingdings</vt:lpstr>
      <vt:lpstr>UM.SI</vt:lpstr>
      <vt:lpstr>CorelPhotoPaint.Image.11</vt:lpstr>
      <vt:lpstr>PowerPointova predstavitev</vt:lpstr>
      <vt:lpstr>PowerPointova predstavitev</vt:lpstr>
      <vt:lpstr>Miklošič Library - FPNM</vt:lpstr>
      <vt:lpstr>Bibliography at the University of Maribor</vt:lpstr>
      <vt:lpstr>COBISS</vt:lpstr>
      <vt:lpstr>Bibliographic records – national level</vt:lpstr>
      <vt:lpstr>What does a librarian need to create a bibliographic unit?</vt:lpstr>
      <vt:lpstr>Bibliographic entry in COMARC format (article)</vt:lpstr>
      <vt:lpstr>Researchers‘ bibliographies online</vt:lpstr>
      <vt:lpstr>Personal bibliography </vt:lpstr>
      <vt:lpstr>Evaluated researcher‘ bibliography</vt:lpstr>
      <vt:lpstr>Appointment of faculty ranks at the UM </vt:lpstr>
      <vt:lpstr>Personal bibliography </vt:lpstr>
      <vt:lpstr> </vt:lpstr>
      <vt:lpstr>References:</vt:lpstr>
      <vt:lpstr>            HVALA.  DĔKUJI.  THANK YOU.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Terezija Balant</dc:creator>
  <cp:lastModifiedBy>Uporabnik</cp:lastModifiedBy>
  <cp:revision>210</cp:revision>
  <cp:lastPrinted>2015-05-22T14:31:39Z</cp:lastPrinted>
  <dcterms:created xsi:type="dcterms:W3CDTF">2013-04-19T08:48:51Z</dcterms:created>
  <dcterms:modified xsi:type="dcterms:W3CDTF">2018-08-27T13:20:52Z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cbe42d6a-5b28-4b33-816c-4b25b5f81c8d</vt:lpwstr>
  </property>
  <property fmtid="{D5CDD505-2E9C-101B-9397-08002B2CF9AE}" pid="3" name="ContentTypeId">
    <vt:lpwstr>0x010100437039CD5D80C04D9AA1E69D9D835B58</vt:lpwstr>
  </property>
</Properties>
</file>