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0" r:id="rId3"/>
    <p:sldId id="261" r:id="rId4"/>
    <p:sldId id="262" r:id="rId5"/>
    <p:sldId id="264" r:id="rId6"/>
    <p:sldId id="28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9" r:id="rId20"/>
    <p:sldId id="280" r:id="rId21"/>
    <p:sldId id="276" r:id="rId22"/>
    <p:sldId id="282" r:id="rId23"/>
    <p:sldId id="283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4611" autoAdjust="0"/>
  </p:normalViewPr>
  <p:slideViewPr>
    <p:cSldViewPr snapToGrid="0">
      <p:cViewPr varScale="1">
        <p:scale>
          <a:sx n="70" d="100"/>
          <a:sy n="70" d="100"/>
        </p:scale>
        <p:origin x="1458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B2058-984A-4D1C-BE07-77A617F751D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148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03206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996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 smtClean="0"/>
              <a:t>Kliknutím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35852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28390" y="922213"/>
            <a:ext cx="7658410" cy="66287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cs-CZ" dirty="0" smtClean="0"/>
              <a:t>Hlavní nadpis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572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nadpisů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textu</a:t>
            </a:r>
            <a:r>
              <a:rPr lang="en-GB" altLang="cs-CZ" noProof="0" dirty="0" smtClean="0"/>
              <a:t>.</a:t>
            </a:r>
          </a:p>
          <a:p>
            <a:pPr lvl="1"/>
            <a:r>
              <a:rPr lang="en-GB" altLang="cs-CZ" noProof="0" dirty="0" err="1" smtClean="0"/>
              <a:t>Druhá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úroveň</a:t>
            </a:r>
            <a:endParaRPr lang="en-GB" altLang="cs-CZ" noProof="0" dirty="0" smtClean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2675" y="2592902"/>
            <a:ext cx="7518400" cy="3952277"/>
          </a:xfrm>
        </p:spPr>
        <p:txBody>
          <a:bodyPr/>
          <a:lstStyle/>
          <a:p>
            <a:r>
              <a:rPr lang="en-US" sz="4400" dirty="0"/>
              <a:t>Masaryk </a:t>
            </a:r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dirty="0"/>
              <a:t>U</a:t>
            </a:r>
            <a:r>
              <a:rPr lang="en-US" sz="4400" dirty="0" err="1" smtClean="0"/>
              <a:t>niversity</a:t>
            </a:r>
            <a:r>
              <a:rPr lang="en-US" sz="4400" dirty="0" smtClean="0"/>
              <a:t> </a:t>
            </a:r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dirty="0"/>
              <a:t>L</a:t>
            </a:r>
            <a:r>
              <a:rPr lang="en-US" sz="4400" dirty="0" err="1" smtClean="0"/>
              <a:t>ibraries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2800" dirty="0"/>
              <a:t>Miroslav Bartošek</a:t>
            </a:r>
            <a:br>
              <a:rPr lang="cs-CZ" sz="2800" dirty="0"/>
            </a:br>
            <a:r>
              <a:rPr lang="cs-CZ" sz="2800" dirty="0" smtClean="0"/>
              <a:t>MU </a:t>
            </a:r>
            <a:r>
              <a:rPr lang="en-US" sz="2800" dirty="0" smtClean="0"/>
              <a:t>Library </a:t>
            </a:r>
            <a:r>
              <a:rPr lang="en-US" sz="2800" dirty="0"/>
              <a:t>and Information Centre</a:t>
            </a:r>
            <a:endParaRPr lang="en-GB" altLang="cs-CZ" sz="2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02" y="210665"/>
            <a:ext cx="3573355" cy="4764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66" y="1992624"/>
            <a:ext cx="7297429" cy="486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en-US" dirty="0" smtClean="0"/>
              <a:t>Virtual </a:t>
            </a:r>
            <a:r>
              <a:rPr lang="en-US" dirty="0"/>
              <a:t>MU libraries </a:t>
            </a:r>
            <a:r>
              <a:rPr lang="cs-CZ" dirty="0" smtClean="0"/>
              <a:t>T</a:t>
            </a:r>
            <a:r>
              <a:rPr lang="en-US" dirty="0" smtClean="0"/>
              <a:t>our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00552" y="5940903"/>
            <a:ext cx="5521523" cy="40322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All libraries </a:t>
            </a:r>
            <a:r>
              <a:rPr lang="en-US" sz="2000" b="1" dirty="0" smtClean="0"/>
              <a:t>new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or</a:t>
            </a:r>
            <a:r>
              <a:rPr lang="cs-CZ" sz="2000" b="1" dirty="0" smtClean="0"/>
              <a:t> </a:t>
            </a:r>
            <a:r>
              <a:rPr lang="en-US" sz="2000" b="1" dirty="0" smtClean="0"/>
              <a:t>reconstructed </a:t>
            </a:r>
            <a:r>
              <a:rPr lang="en-US" sz="2000" b="1" dirty="0"/>
              <a:t>after 2000</a:t>
            </a:r>
            <a:endParaRPr 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334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1.1 </a:t>
            </a:r>
            <a:r>
              <a:rPr lang="en-US" dirty="0" smtClean="0"/>
              <a:t>Humanities </a:t>
            </a:r>
            <a:r>
              <a:rPr lang="en-US" dirty="0"/>
              <a:t>Library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9" y="2030759"/>
            <a:ext cx="5560342" cy="477744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30" y="45004"/>
            <a:ext cx="2936544" cy="218405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29" y="2314243"/>
            <a:ext cx="2939186" cy="220438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352" y="4633789"/>
            <a:ext cx="2899221" cy="217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1.2 </a:t>
            </a:r>
            <a:r>
              <a:rPr lang="en-US" dirty="0" smtClean="0"/>
              <a:t>Science </a:t>
            </a:r>
            <a:r>
              <a:rPr lang="en-US" dirty="0"/>
              <a:t>Library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/>
          <a:stretch/>
        </p:blipFill>
        <p:spPr>
          <a:xfrm>
            <a:off x="160565" y="2222271"/>
            <a:ext cx="6405605" cy="447018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383" y="80866"/>
            <a:ext cx="2338844" cy="296009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383" y="3131540"/>
            <a:ext cx="2318854" cy="173830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21" y="4960416"/>
            <a:ext cx="2305644" cy="173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1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828" y="1125539"/>
            <a:ext cx="8086635" cy="647700"/>
          </a:xfrm>
        </p:spPr>
        <p:txBody>
          <a:bodyPr/>
          <a:lstStyle/>
          <a:p>
            <a:r>
              <a:rPr lang="cs-CZ" dirty="0" smtClean="0"/>
              <a:t>1.3 </a:t>
            </a:r>
            <a:r>
              <a:rPr lang="en-US" dirty="0" smtClean="0"/>
              <a:t>Campus </a:t>
            </a:r>
            <a:r>
              <a:rPr lang="en-US" dirty="0"/>
              <a:t>Library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9" b="12123"/>
          <a:stretch/>
        </p:blipFill>
        <p:spPr>
          <a:xfrm>
            <a:off x="228433" y="3003311"/>
            <a:ext cx="5668474" cy="361634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/>
          <a:stretch/>
        </p:blipFill>
        <p:spPr>
          <a:xfrm>
            <a:off x="3073269" y="178755"/>
            <a:ext cx="5911088" cy="268132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2" b="6699"/>
          <a:stretch/>
        </p:blipFill>
        <p:spPr>
          <a:xfrm>
            <a:off x="6027797" y="3011332"/>
            <a:ext cx="2956560" cy="360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0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1.4 </a:t>
            </a:r>
            <a:r>
              <a:rPr lang="en-US" dirty="0" smtClean="0"/>
              <a:t>Economics </a:t>
            </a:r>
            <a:r>
              <a:rPr lang="en-US" dirty="0"/>
              <a:t>Library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4" y="2268429"/>
            <a:ext cx="5587204" cy="443717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02" y="59712"/>
            <a:ext cx="3157728" cy="210921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02" y="2354432"/>
            <a:ext cx="3133344" cy="208483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02" y="4624769"/>
            <a:ext cx="3133344" cy="208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1.5 </a:t>
            </a:r>
            <a:r>
              <a:rPr lang="en-US" dirty="0" smtClean="0"/>
              <a:t>Education </a:t>
            </a:r>
            <a:r>
              <a:rPr lang="en-US" dirty="0"/>
              <a:t>Library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67"/>
          <a:stretch/>
        </p:blipFill>
        <p:spPr>
          <a:xfrm>
            <a:off x="6304548" y="407046"/>
            <a:ext cx="2726908" cy="193671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4"/>
          <a:stretch/>
        </p:blipFill>
        <p:spPr>
          <a:xfrm>
            <a:off x="6302192" y="2491732"/>
            <a:ext cx="2729264" cy="201310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29"/>
          <a:stretch/>
        </p:blipFill>
        <p:spPr>
          <a:xfrm>
            <a:off x="6311731" y="4635876"/>
            <a:ext cx="2720621" cy="2069723"/>
          </a:xfrm>
          <a:prstGeom prst="rect">
            <a:avLst/>
          </a:prstGeom>
        </p:spPr>
      </p:pic>
      <p:pic>
        <p:nvPicPr>
          <p:cNvPr id="10" name="Obrázek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4"/>
          <a:stretch/>
        </p:blipFill>
        <p:spPr bwMode="auto">
          <a:xfrm>
            <a:off x="213062" y="1965828"/>
            <a:ext cx="5959734" cy="473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7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1.6 </a:t>
            </a:r>
            <a:r>
              <a:rPr lang="en-US" dirty="0" smtClean="0"/>
              <a:t>Law </a:t>
            </a:r>
            <a:r>
              <a:rPr lang="en-US" dirty="0"/>
              <a:t>Library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06" y="2287720"/>
            <a:ext cx="5828284" cy="448777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" r="3674"/>
          <a:stretch/>
        </p:blipFill>
        <p:spPr>
          <a:xfrm>
            <a:off x="6120357" y="252440"/>
            <a:ext cx="2923344" cy="411187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57" y="4513561"/>
            <a:ext cx="2923344" cy="22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</a:t>
            </a:r>
            <a:r>
              <a:rPr lang="en-US" dirty="0" smtClean="0"/>
              <a:t>IT </a:t>
            </a:r>
            <a:r>
              <a:rPr lang="en-US" dirty="0"/>
              <a:t>support for </a:t>
            </a:r>
            <a:r>
              <a:rPr lang="en-US" dirty="0" smtClean="0"/>
              <a:t>libraries</a:t>
            </a:r>
            <a:r>
              <a:rPr lang="cs-CZ" dirty="0" smtClean="0"/>
              <a:t>@MU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87D"/>
                </a:solidFill>
              </a:rPr>
              <a:t>Institute of Computer Science </a:t>
            </a:r>
            <a:r>
              <a:rPr lang="cs-CZ" dirty="0" smtClean="0">
                <a:solidFill>
                  <a:srgbClr val="00287D"/>
                </a:solidFill>
              </a:rPr>
              <a:t/>
            </a:r>
            <a:br>
              <a:rPr lang="cs-CZ" dirty="0" smtClean="0">
                <a:solidFill>
                  <a:srgbClr val="00287D"/>
                </a:solidFill>
              </a:rPr>
            </a:br>
            <a:r>
              <a:rPr lang="en-US" sz="1800" dirty="0" smtClean="0"/>
              <a:t>(</a:t>
            </a:r>
            <a:r>
              <a:rPr lang="en-US" sz="1800" dirty="0"/>
              <a:t>Library and Info Centre)</a:t>
            </a: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Aleph-MU – Library management system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ER technologies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Digital Libraries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Computer study rooms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Network infrastructure, library standards, id-cards, …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287D"/>
                </a:solidFill>
              </a:rPr>
              <a:t>Faculty of Informatics </a:t>
            </a:r>
            <a:r>
              <a:rPr lang="en-US" sz="1800" dirty="0"/>
              <a:t>(Study supporting system)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E-thesis archive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University repository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287D"/>
                </a:solidFill>
              </a:rPr>
              <a:t>Local IT in </a:t>
            </a:r>
            <a:r>
              <a:rPr lang="en-US" dirty="0" smtClean="0">
                <a:solidFill>
                  <a:srgbClr val="00287D"/>
                </a:solidFill>
              </a:rPr>
              <a:t>libraries</a:t>
            </a:r>
            <a:endParaRPr lang="cs-CZ" dirty="0">
              <a:solidFill>
                <a:srgbClr val="00287D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04" y="252222"/>
            <a:ext cx="3717441" cy="21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6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</a:t>
            </a:r>
            <a:r>
              <a:rPr lang="en-US" dirty="0" smtClean="0"/>
              <a:t>Electronic </a:t>
            </a:r>
            <a:r>
              <a:rPr lang="en-US" dirty="0"/>
              <a:t>Resources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100 ER-packages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Web of Science, Scopus, Elsevier-</a:t>
            </a:r>
            <a:r>
              <a:rPr lang="en-US" sz="1800" dirty="0" err="1"/>
              <a:t>ScienceDirect</a:t>
            </a:r>
            <a:r>
              <a:rPr lang="en-US" sz="1800" dirty="0"/>
              <a:t>, </a:t>
            </a:r>
            <a:r>
              <a:rPr lang="en-US" sz="1800" dirty="0" err="1"/>
              <a:t>SpringerLink</a:t>
            </a:r>
            <a:r>
              <a:rPr lang="en-US" sz="1800" dirty="0"/>
              <a:t>, Wiley, Nature, EBSCO, ProQuest, Sage, T&amp;F, ACS, RSC, Oxford journals, </a:t>
            </a:r>
            <a:r>
              <a:rPr lang="en-US" sz="1800" dirty="0" err="1"/>
              <a:t>IEEExplore</a:t>
            </a:r>
            <a:r>
              <a:rPr lang="en-US" sz="1800" dirty="0"/>
              <a:t>,… and many more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b="1" dirty="0" err="1" smtClean="0">
                <a:solidFill>
                  <a:srgbClr val="00287D"/>
                </a:solidFill>
              </a:rPr>
              <a:t>CzechELib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err="1" smtClean="0"/>
              <a:t>National</a:t>
            </a:r>
            <a:r>
              <a:rPr lang="cs-CZ" sz="2000" dirty="0" smtClean="0"/>
              <a:t> Centre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Electronic</a:t>
            </a:r>
            <a:r>
              <a:rPr lang="cs-CZ" sz="2000" dirty="0" smtClean="0"/>
              <a:t> </a:t>
            </a:r>
            <a:r>
              <a:rPr lang="cs-CZ" sz="2000" dirty="0" err="1" smtClean="0"/>
              <a:t>Information</a:t>
            </a:r>
            <a:r>
              <a:rPr lang="cs-CZ" sz="2000" dirty="0" smtClean="0"/>
              <a:t> </a:t>
            </a:r>
            <a:r>
              <a:rPr lang="cs-CZ" sz="2000" dirty="0" err="1" smtClean="0"/>
              <a:t>Resources</a:t>
            </a:r>
            <a:r>
              <a:rPr lang="en-US" sz="2000" dirty="0" smtClean="0"/>
              <a:t> </a:t>
            </a:r>
            <a:r>
              <a:rPr lang="cs-CZ" sz="1600" dirty="0" smtClean="0"/>
              <a:t>(</a:t>
            </a:r>
            <a:r>
              <a:rPr lang="cs-CZ" sz="1600" dirty="0" err="1" smtClean="0"/>
              <a:t>since</a:t>
            </a:r>
            <a:r>
              <a:rPr lang="cs-CZ" sz="1600" dirty="0" smtClean="0"/>
              <a:t> 2017)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ER </a:t>
            </a:r>
            <a:r>
              <a:rPr lang="en-US" dirty="0" smtClean="0"/>
              <a:t>technology</a:t>
            </a:r>
            <a:r>
              <a:rPr lang="cs-CZ" dirty="0" smtClean="0"/>
              <a:t>@MU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ER Portal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err="1"/>
              <a:t>Discovery.muni</a:t>
            </a: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Linking services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Remote Access (</a:t>
            </a:r>
            <a:r>
              <a:rPr lang="en-US" sz="2000" dirty="0" err="1"/>
              <a:t>OpenVPN</a:t>
            </a:r>
            <a:r>
              <a:rPr lang="en-US" sz="2000" dirty="0"/>
              <a:t>, </a:t>
            </a:r>
            <a:r>
              <a:rPr lang="en-US" sz="2000" dirty="0" err="1"/>
              <a:t>EZproxy</a:t>
            </a:r>
            <a:r>
              <a:rPr lang="en-US" sz="2000" dirty="0"/>
              <a:t>, Shibboleth</a:t>
            </a:r>
            <a:r>
              <a:rPr lang="en-US" sz="2000" dirty="0" smtClean="0"/>
              <a:t>)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523" y="149054"/>
            <a:ext cx="3520096" cy="200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4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1" y="280738"/>
            <a:ext cx="8865489" cy="60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r>
              <a:rPr lang="cs-CZ" dirty="0" smtClean="0"/>
              <a:t> – </a:t>
            </a:r>
            <a:r>
              <a:rPr lang="cs-CZ" dirty="0" err="1" smtClean="0"/>
              <a:t>general</a:t>
            </a:r>
            <a:r>
              <a:rPr lang="cs-CZ" dirty="0" smtClean="0"/>
              <a:t> </a:t>
            </a:r>
            <a:r>
              <a:rPr lang="cs-CZ" dirty="0" err="1" smtClean="0"/>
              <a:t>overview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MU </a:t>
            </a:r>
            <a:r>
              <a:rPr lang="cs-CZ" dirty="0" err="1" smtClean="0"/>
              <a:t>libraries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System of MU </a:t>
            </a:r>
            <a:r>
              <a:rPr lang="cs-CZ" dirty="0" smtClean="0"/>
              <a:t>L</a:t>
            </a:r>
            <a:r>
              <a:rPr lang="en-US" dirty="0" err="1" smtClean="0"/>
              <a:t>ibraries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 </a:t>
            </a:r>
            <a:r>
              <a:rPr lang="cs-CZ" dirty="0" smtClean="0"/>
              <a:t>S</a:t>
            </a:r>
            <a:r>
              <a:rPr lang="en-US" dirty="0" err="1" smtClean="0"/>
              <a:t>upport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cs-CZ" dirty="0" smtClean="0"/>
              <a:t>L</a:t>
            </a:r>
            <a:r>
              <a:rPr lang="en-US" dirty="0" err="1" smtClean="0"/>
              <a:t>ibraries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Electronic </a:t>
            </a:r>
            <a:r>
              <a:rPr lang="cs-CZ" dirty="0" smtClean="0"/>
              <a:t>R</a:t>
            </a:r>
            <a:r>
              <a:rPr lang="en-US" dirty="0" err="1" smtClean="0"/>
              <a:t>esources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Digital </a:t>
            </a:r>
            <a:r>
              <a:rPr lang="cs-CZ" dirty="0" smtClean="0"/>
              <a:t>L</a:t>
            </a:r>
            <a:r>
              <a:rPr lang="en-US" dirty="0" err="1" smtClean="0"/>
              <a:t>ibraries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OA@MU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657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1" y="281269"/>
            <a:ext cx="8875528" cy="60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</a:t>
            </a:r>
            <a:r>
              <a:rPr lang="en-US" dirty="0" smtClean="0"/>
              <a:t>Digital </a:t>
            </a:r>
            <a:r>
              <a:rPr lang="en-US" dirty="0"/>
              <a:t>Libraries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DSpace</a:t>
            </a:r>
            <a:r>
              <a:rPr lang="en-US" dirty="0"/>
              <a:t> + Metadata editor</a:t>
            </a:r>
          </a:p>
          <a:p>
            <a:r>
              <a:rPr lang="en-US" dirty="0"/>
              <a:t>Low-cost digitization</a:t>
            </a:r>
          </a:p>
          <a:p>
            <a:r>
              <a:rPr lang="en-US" dirty="0" err="1"/>
              <a:t>Specialised</a:t>
            </a:r>
            <a:r>
              <a:rPr lang="en-US" dirty="0"/>
              <a:t> </a:t>
            </a:r>
            <a:r>
              <a:rPr lang="cs-CZ" dirty="0"/>
              <a:t>d</a:t>
            </a:r>
            <a:r>
              <a:rPr lang="en-US" dirty="0" err="1" smtClean="0"/>
              <a:t>igital</a:t>
            </a:r>
            <a:r>
              <a:rPr lang="en-US" dirty="0" smtClean="0"/>
              <a:t> </a:t>
            </a:r>
            <a:r>
              <a:rPr lang="cs-CZ" dirty="0"/>
              <a:t>l</a:t>
            </a:r>
            <a:r>
              <a:rPr lang="en-US" dirty="0" err="1" smtClean="0"/>
              <a:t>ibraries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MU Digital Library of </a:t>
            </a:r>
            <a:r>
              <a:rPr lang="en-US" dirty="0" err="1"/>
              <a:t>Photograps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Czech Digital Mathematics Library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Faculty of Arts DL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Law-DL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… other in </a:t>
            </a:r>
            <a:r>
              <a:rPr lang="en-US" dirty="0" smtClean="0"/>
              <a:t>preparations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776" y="152807"/>
            <a:ext cx="3330297" cy="29655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071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41" y="1992419"/>
            <a:ext cx="5561890" cy="41772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005" y="3740603"/>
            <a:ext cx="2417341" cy="282843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595" y="2916788"/>
            <a:ext cx="3546718" cy="22724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1173" y="106210"/>
            <a:ext cx="2591374" cy="357503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8786" y="158595"/>
            <a:ext cx="3166348" cy="214394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4" y="3046846"/>
            <a:ext cx="2459265" cy="368889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4" y="158595"/>
            <a:ext cx="2832030" cy="188894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143764" y="6305969"/>
            <a:ext cx="253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 smtClean="0"/>
              <a:t>63.526 </a:t>
            </a:r>
            <a:r>
              <a:rPr lang="cs-CZ" sz="1800" b="1" dirty="0" err="1" smtClean="0"/>
              <a:t>photographs</a:t>
            </a:r>
            <a:endParaRPr lang="cs-CZ" sz="1800" b="1" dirty="0" smtClean="0"/>
          </a:p>
          <a:p>
            <a:r>
              <a:rPr lang="cs-CZ" sz="1800" b="1" dirty="0"/>
              <a:t>i</a:t>
            </a:r>
            <a:r>
              <a:rPr lang="cs-CZ" sz="1800" b="1" dirty="0" smtClean="0"/>
              <a:t>n 33 </a:t>
            </a:r>
            <a:r>
              <a:rPr lang="cs-CZ" sz="1800" b="1" dirty="0" err="1" smtClean="0"/>
              <a:t>collections</a:t>
            </a: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070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94" y="171294"/>
            <a:ext cx="8873622" cy="60095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160995" y="3884481"/>
            <a:ext cx="2841804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800" dirty="0" err="1" smtClean="0"/>
              <a:t>All</a:t>
            </a:r>
            <a:r>
              <a:rPr lang="cs-CZ" sz="1800" dirty="0" smtClean="0"/>
              <a:t> </a:t>
            </a:r>
            <a:r>
              <a:rPr lang="cs-CZ" sz="1800" dirty="0" err="1" smtClean="0"/>
              <a:t>mathematics</a:t>
            </a:r>
            <a:r>
              <a:rPr lang="cs-CZ" sz="1800" dirty="0" smtClean="0"/>
              <a:t> </a:t>
            </a:r>
            <a:r>
              <a:rPr lang="cs-CZ" sz="1800" dirty="0" err="1" smtClean="0"/>
              <a:t>published</a:t>
            </a:r>
            <a:endParaRPr lang="cs-CZ" sz="1800" dirty="0" smtClean="0"/>
          </a:p>
          <a:p>
            <a:r>
              <a:rPr lang="cs-CZ" sz="1800" dirty="0" err="1"/>
              <a:t>t</a:t>
            </a:r>
            <a:r>
              <a:rPr lang="cs-CZ" sz="1800" dirty="0" err="1" smtClean="0"/>
              <a:t>hroughout</a:t>
            </a:r>
            <a:r>
              <a:rPr lang="cs-CZ" sz="1800" dirty="0" smtClean="0"/>
              <a:t> </a:t>
            </a:r>
            <a:r>
              <a:rPr lang="cs-CZ" sz="1800" dirty="0" err="1" smtClean="0"/>
              <a:t>history</a:t>
            </a:r>
            <a:r>
              <a:rPr lang="cs-CZ" sz="1800" dirty="0" smtClean="0"/>
              <a:t> in </a:t>
            </a:r>
            <a:r>
              <a:rPr lang="cs-CZ" sz="1800" dirty="0" err="1" smtClean="0"/>
              <a:t>the</a:t>
            </a:r>
            <a:endParaRPr lang="cs-CZ" sz="1800" dirty="0" smtClean="0"/>
          </a:p>
          <a:p>
            <a:r>
              <a:rPr lang="cs-CZ" sz="1800" dirty="0" smtClean="0"/>
              <a:t>Czech </a:t>
            </a:r>
            <a:r>
              <a:rPr lang="cs-CZ" sz="1800" dirty="0" err="1" smtClean="0"/>
              <a:t>lands</a:t>
            </a:r>
            <a:endParaRPr lang="cs-CZ" sz="1800" dirty="0" smtClean="0"/>
          </a:p>
          <a:p>
            <a:r>
              <a:rPr lang="cs-CZ" sz="1800" dirty="0"/>
              <a:t> </a:t>
            </a:r>
            <a:r>
              <a:rPr lang="cs-CZ" sz="1800" dirty="0" smtClean="0"/>
              <a:t> -- 38.117 </a:t>
            </a:r>
            <a:r>
              <a:rPr lang="cs-CZ" sz="1800" dirty="0" err="1" smtClean="0"/>
              <a:t>articles</a:t>
            </a:r>
            <a:endParaRPr lang="cs-CZ" sz="1800" dirty="0" smtClean="0"/>
          </a:p>
          <a:p>
            <a:r>
              <a:rPr lang="cs-CZ" sz="1800" dirty="0"/>
              <a:t> </a:t>
            </a:r>
            <a:r>
              <a:rPr lang="cs-CZ" sz="1800" dirty="0" smtClean="0"/>
              <a:t> -- 441.851 </a:t>
            </a:r>
            <a:r>
              <a:rPr lang="cs-CZ" sz="1800" dirty="0" err="1" smtClean="0"/>
              <a:t>pages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013191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</a:t>
            </a:r>
            <a:r>
              <a:rPr lang="en-US" dirty="0" smtClean="0"/>
              <a:t>Open </a:t>
            </a:r>
            <a:r>
              <a:rPr lang="en-US" dirty="0"/>
              <a:t>Access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87D"/>
                </a:solidFill>
              </a:rPr>
              <a:t>2006</a:t>
            </a:r>
            <a:r>
              <a:rPr lang="en-US" dirty="0"/>
              <a:t> MU e-theses &amp; dissertation in OA</a:t>
            </a:r>
          </a:p>
          <a:p>
            <a:r>
              <a:rPr lang="en-US" b="1" dirty="0">
                <a:solidFill>
                  <a:srgbClr val="00287D"/>
                </a:solidFill>
              </a:rPr>
              <a:t>2010</a:t>
            </a:r>
            <a:r>
              <a:rPr lang="en-US" dirty="0"/>
              <a:t> MU signed Berlin Declaration</a:t>
            </a:r>
          </a:p>
          <a:p>
            <a:r>
              <a:rPr lang="en-US" b="1" dirty="0">
                <a:solidFill>
                  <a:srgbClr val="00287D"/>
                </a:solidFill>
              </a:rPr>
              <a:t>2011</a:t>
            </a:r>
            <a:r>
              <a:rPr lang="en-US" dirty="0"/>
              <a:t> MU green OA mandate </a:t>
            </a:r>
          </a:p>
          <a:p>
            <a:r>
              <a:rPr lang="en-US" b="1" dirty="0">
                <a:solidFill>
                  <a:srgbClr val="00287D"/>
                </a:solidFill>
              </a:rPr>
              <a:t>2012</a:t>
            </a:r>
            <a:r>
              <a:rPr lang="en-US" dirty="0"/>
              <a:t> Institutional repository</a:t>
            </a:r>
          </a:p>
          <a:p>
            <a:r>
              <a:rPr lang="en-US" b="1" dirty="0">
                <a:solidFill>
                  <a:srgbClr val="00287D"/>
                </a:solidFill>
              </a:rPr>
              <a:t>2013</a:t>
            </a:r>
            <a:r>
              <a:rPr lang="en-US" dirty="0"/>
              <a:t> great OA dispute -&gt; voluntary deposit policy</a:t>
            </a:r>
          </a:p>
          <a:p>
            <a:r>
              <a:rPr lang="en-US" b="1" dirty="0">
                <a:solidFill>
                  <a:srgbClr val="00287D"/>
                </a:solidFill>
              </a:rPr>
              <a:t>2014</a:t>
            </a:r>
            <a:r>
              <a:rPr lang="en-US" dirty="0"/>
              <a:t> Digital Preservation </a:t>
            </a:r>
            <a:r>
              <a:rPr lang="en-US" sz="2000" dirty="0"/>
              <a:t>(</a:t>
            </a:r>
            <a:r>
              <a:rPr lang="en-US" sz="2000" dirty="0" err="1"/>
              <a:t>Archivematica</a:t>
            </a:r>
            <a:r>
              <a:rPr lang="en-US" sz="2000" dirty="0"/>
              <a:t> pilot, </a:t>
            </a:r>
            <a:r>
              <a:rPr lang="en-US" sz="2000" dirty="0" smtClean="0"/>
              <a:t>ARCL</a:t>
            </a:r>
            <a:r>
              <a:rPr lang="cs-CZ" sz="2000" dirty="0" smtClean="0"/>
              <a:t>i</a:t>
            </a:r>
            <a:r>
              <a:rPr lang="en-US" sz="2000" dirty="0" smtClean="0"/>
              <a:t>b</a:t>
            </a:r>
            <a:r>
              <a:rPr lang="en-US" sz="2000" dirty="0"/>
              <a:t>)</a:t>
            </a:r>
            <a:endParaRPr lang="en-US" dirty="0"/>
          </a:p>
          <a:p>
            <a:r>
              <a:rPr lang="en-US" b="1" dirty="0">
                <a:solidFill>
                  <a:srgbClr val="00287D"/>
                </a:solidFill>
              </a:rPr>
              <a:t>2016</a:t>
            </a:r>
            <a:r>
              <a:rPr lang="en-US" dirty="0"/>
              <a:t> Open data – first attempts (H2020)</a:t>
            </a:r>
          </a:p>
          <a:p>
            <a:r>
              <a:rPr lang="en-US" b="1" dirty="0">
                <a:solidFill>
                  <a:srgbClr val="00287D"/>
                </a:solidFill>
              </a:rPr>
              <a:t>2017</a:t>
            </a:r>
            <a:r>
              <a:rPr lang="en-US" dirty="0"/>
              <a:t> National OA strategy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11" y="157360"/>
            <a:ext cx="1828232" cy="180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70080" y="2921955"/>
            <a:ext cx="3258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err="1" smtClean="0">
                <a:solidFill>
                  <a:srgbClr val="00287D"/>
                </a:solidFill>
              </a:rPr>
              <a:t>Questions</a:t>
            </a:r>
            <a:r>
              <a:rPr lang="cs-CZ" sz="4400" dirty="0" smtClean="0">
                <a:solidFill>
                  <a:srgbClr val="00287D"/>
                </a:solidFill>
              </a:rPr>
              <a:t> ?</a:t>
            </a:r>
            <a:endParaRPr lang="cs-CZ" sz="4400" dirty="0">
              <a:solidFill>
                <a:srgbClr val="002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0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 at a glance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1161453" y="1878024"/>
            <a:ext cx="7288153" cy="4406058"/>
            <a:chOff x="1028700" y="1490663"/>
            <a:chExt cx="8159695" cy="5229225"/>
          </a:xfrm>
        </p:grpSpPr>
        <p:sp>
          <p:nvSpPr>
            <p:cNvPr id="7" name="Line 28"/>
            <p:cNvSpPr>
              <a:spLocks noChangeShapeType="1"/>
            </p:cNvSpPr>
            <p:nvPr/>
          </p:nvSpPr>
          <p:spPr bwMode="auto">
            <a:xfrm>
              <a:off x="1258888" y="2401888"/>
              <a:ext cx="0" cy="260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8" name="Skupina 7"/>
            <p:cNvGrpSpPr/>
            <p:nvPr/>
          </p:nvGrpSpPr>
          <p:grpSpPr>
            <a:xfrm>
              <a:off x="1028700" y="1490663"/>
              <a:ext cx="8159695" cy="5229225"/>
              <a:chOff x="1028700" y="1490663"/>
              <a:chExt cx="8159695" cy="5229225"/>
            </a:xfrm>
          </p:grpSpPr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1050925" y="2679700"/>
                <a:ext cx="608761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b="1" dirty="0"/>
                  <a:t>Arts</a:t>
                </a:r>
                <a:endParaRPr lang="cs-CZ" sz="1600" b="1" dirty="0"/>
              </a:p>
            </p:txBody>
          </p:sp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1042988" y="3089275"/>
                <a:ext cx="964110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b="1" dirty="0"/>
                  <a:t>Science</a:t>
                </a:r>
                <a:endParaRPr lang="cs-CZ" sz="1600" b="1" dirty="0"/>
              </a:p>
            </p:txBody>
          </p:sp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1042988" y="3500438"/>
                <a:ext cx="1062819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b="1" dirty="0"/>
                  <a:t>Medicine</a:t>
                </a:r>
                <a:endParaRPr lang="cs-CZ" sz="1800" b="1" dirty="0"/>
              </a:p>
            </p:txBody>
          </p:sp>
          <p:sp>
            <p:nvSpPr>
              <p:cNvPr id="12" name="TextovéPole 1"/>
              <p:cNvSpPr txBox="1">
                <a:spLocks noChangeArrowheads="1"/>
              </p:cNvSpPr>
              <p:nvPr/>
            </p:nvSpPr>
            <p:spPr bwMode="auto">
              <a:xfrm>
                <a:off x="2701925" y="6443663"/>
                <a:ext cx="3055938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200"/>
                  <a:t>* Central European Institute of Technology</a:t>
                </a:r>
                <a:endParaRPr lang="cs-CZ" sz="1200"/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1039812" y="3905250"/>
                <a:ext cx="596198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b="1" dirty="0"/>
                  <a:t>Law</a:t>
                </a:r>
                <a:endParaRPr lang="cs-CZ" sz="1800" b="1" dirty="0"/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1038225" y="4708525"/>
                <a:ext cx="1276388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b="1" dirty="0"/>
                  <a:t>Economics</a:t>
                </a:r>
                <a:endParaRPr lang="cs-CZ" sz="1800" b="1" dirty="0"/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1038225" y="5114925"/>
                <a:ext cx="1287156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1400" b="1" dirty="0" err="1"/>
                  <a:t>Informati</a:t>
                </a:r>
                <a:r>
                  <a:rPr lang="en-US" sz="1400" b="1" dirty="0" err="1"/>
                  <a:t>cs</a:t>
                </a:r>
                <a:endParaRPr lang="cs-CZ" sz="1400" b="1" dirty="0"/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1038225" y="4305300"/>
                <a:ext cx="1174090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b="1" dirty="0"/>
                  <a:t>Education</a:t>
                </a:r>
                <a:endParaRPr lang="cs-CZ" sz="1800" b="1" dirty="0"/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/>
            </p:nvSpPr>
            <p:spPr bwMode="auto">
              <a:xfrm>
                <a:off x="1028700" y="5546725"/>
                <a:ext cx="1576102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1400" b="1" dirty="0"/>
                  <a:t>Soci</a:t>
                </a:r>
                <a:r>
                  <a:rPr lang="en-US" sz="1400" b="1" dirty="0"/>
                  <a:t>al Studies</a:t>
                </a:r>
                <a:endParaRPr lang="cs-CZ" sz="1400" b="1" dirty="0"/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/>
            </p:nvSpPr>
            <p:spPr bwMode="auto">
              <a:xfrm>
                <a:off x="1038225" y="5949950"/>
                <a:ext cx="1620969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1400" b="1" dirty="0"/>
                  <a:t>Sport</a:t>
                </a:r>
                <a:r>
                  <a:rPr lang="en-US" sz="1400" b="1" dirty="0"/>
                  <a:t>s</a:t>
                </a:r>
                <a:r>
                  <a:rPr lang="cs-CZ" sz="1400" b="1" dirty="0"/>
                  <a:t> </a:t>
                </a:r>
                <a:r>
                  <a:rPr lang="en-US" sz="1400" b="1" dirty="0"/>
                  <a:t>S</a:t>
                </a:r>
                <a:r>
                  <a:rPr lang="cs-CZ" sz="1400" b="1" dirty="0" err="1"/>
                  <a:t>tudi</a:t>
                </a:r>
                <a:r>
                  <a:rPr lang="en-US" sz="1400" b="1" dirty="0" err="1"/>
                  <a:t>es</a:t>
                </a:r>
                <a:endParaRPr lang="cs-CZ" sz="1400" b="1" dirty="0"/>
              </a:p>
            </p:txBody>
          </p:sp>
          <p:sp>
            <p:nvSpPr>
              <p:cNvPr id="19" name="Text Box 16"/>
              <p:cNvSpPr txBox="1">
                <a:spLocks noChangeArrowheads="1"/>
              </p:cNvSpPr>
              <p:nvPr/>
            </p:nvSpPr>
            <p:spPr bwMode="auto">
              <a:xfrm>
                <a:off x="2474912" y="2601913"/>
                <a:ext cx="2835979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dirty="0"/>
                  <a:t>Institute of Computer Science</a:t>
                </a:r>
                <a:endParaRPr lang="cs-CZ" sz="1400" dirty="0"/>
              </a:p>
            </p:txBody>
          </p:sp>
          <p:sp>
            <p:nvSpPr>
              <p:cNvPr id="20" name="Text Box 18"/>
              <p:cNvSpPr txBox="1">
                <a:spLocks noChangeArrowheads="1"/>
              </p:cNvSpPr>
              <p:nvPr/>
            </p:nvSpPr>
            <p:spPr bwMode="auto">
              <a:xfrm>
                <a:off x="3411537" y="3059983"/>
                <a:ext cx="1023336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1400" dirty="0"/>
                  <a:t>CEITEC</a:t>
                </a:r>
                <a:r>
                  <a:rPr lang="en-US" sz="1400" dirty="0"/>
                  <a:t>*</a:t>
                </a:r>
                <a:endParaRPr lang="cs-CZ" sz="1400" dirty="0"/>
              </a:p>
            </p:txBody>
          </p:sp>
          <p:sp>
            <p:nvSpPr>
              <p:cNvPr id="21" name="Text Box 19"/>
              <p:cNvSpPr txBox="1">
                <a:spLocks noChangeArrowheads="1"/>
              </p:cNvSpPr>
              <p:nvPr/>
            </p:nvSpPr>
            <p:spPr bwMode="auto">
              <a:xfrm>
                <a:off x="6511925" y="2617788"/>
                <a:ext cx="1789671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dirty="0"/>
                  <a:t>Hostels/Canteens</a:t>
                </a:r>
                <a:endParaRPr lang="cs-CZ" sz="1600" dirty="0"/>
              </a:p>
            </p:txBody>
          </p:sp>
          <p:sp>
            <p:nvSpPr>
              <p:cNvPr id="22" name="Text Box 20"/>
              <p:cNvSpPr txBox="1">
                <a:spLocks noChangeArrowheads="1"/>
              </p:cNvSpPr>
              <p:nvPr/>
            </p:nvSpPr>
            <p:spPr bwMode="auto">
              <a:xfrm>
                <a:off x="6526212" y="3019424"/>
                <a:ext cx="1154347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dirty="0" err="1"/>
                  <a:t>MuniPress</a:t>
                </a:r>
                <a:endParaRPr lang="cs-CZ" sz="1400" dirty="0"/>
              </a:p>
            </p:txBody>
          </p:sp>
          <p:sp>
            <p:nvSpPr>
              <p:cNvPr id="23" name="Text Box 21"/>
              <p:cNvSpPr txBox="1">
                <a:spLocks noChangeArrowheads="1"/>
              </p:cNvSpPr>
              <p:nvPr/>
            </p:nvSpPr>
            <p:spPr bwMode="auto">
              <a:xfrm>
                <a:off x="6511925" y="3427413"/>
                <a:ext cx="1220035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1400" dirty="0"/>
                  <a:t>Telč</a:t>
                </a:r>
                <a:r>
                  <a:rPr lang="en-US" sz="1400" dirty="0"/>
                  <a:t> Centre</a:t>
                </a:r>
                <a:endParaRPr lang="cs-CZ" sz="1400" dirty="0"/>
              </a:p>
            </p:txBody>
          </p:sp>
          <p:sp>
            <p:nvSpPr>
              <p:cNvPr id="24" name="Text Box 22"/>
              <p:cNvSpPr txBox="1">
                <a:spLocks noChangeArrowheads="1"/>
              </p:cNvSpPr>
              <p:nvPr/>
            </p:nvSpPr>
            <p:spPr bwMode="auto">
              <a:xfrm>
                <a:off x="6511926" y="4365625"/>
                <a:ext cx="1355354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dirty="0"/>
                  <a:t>MU-</a:t>
                </a:r>
                <a:r>
                  <a:rPr lang="cs-CZ" sz="1400" dirty="0"/>
                  <a:t>Archiv</a:t>
                </a:r>
                <a:r>
                  <a:rPr lang="en-US" sz="1400" dirty="0" err="1" smtClean="0"/>
                  <a:t>es</a:t>
                </a:r>
                <a:endParaRPr lang="cs-CZ" sz="1400" dirty="0"/>
              </a:p>
            </p:txBody>
          </p:sp>
          <p:sp>
            <p:nvSpPr>
              <p:cNvPr id="25" name="Text Box 23"/>
              <p:cNvSpPr txBox="1">
                <a:spLocks noChangeArrowheads="1"/>
              </p:cNvSpPr>
              <p:nvPr/>
            </p:nvSpPr>
            <p:spPr bwMode="auto">
              <a:xfrm>
                <a:off x="6502399" y="4776788"/>
                <a:ext cx="2685996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dirty="0"/>
                  <a:t>Disabled </a:t>
                </a:r>
                <a:r>
                  <a:rPr lang="en-US" sz="1400" dirty="0" smtClean="0"/>
                  <a:t>Students</a:t>
                </a:r>
                <a:r>
                  <a:rPr lang="cs-CZ" sz="1400" dirty="0" smtClean="0"/>
                  <a:t> Support</a:t>
                </a:r>
                <a:endParaRPr lang="cs-CZ" sz="1400" dirty="0"/>
              </a:p>
            </p:txBody>
          </p:sp>
          <p:sp>
            <p:nvSpPr>
              <p:cNvPr id="26" name="Text Box 24"/>
              <p:cNvSpPr txBox="1">
                <a:spLocks noChangeArrowheads="1"/>
              </p:cNvSpPr>
              <p:nvPr/>
            </p:nvSpPr>
            <p:spPr bwMode="auto">
              <a:xfrm>
                <a:off x="6502400" y="5162550"/>
                <a:ext cx="1753776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dirty="0"/>
                  <a:t>Language Centre</a:t>
                </a:r>
                <a:endParaRPr lang="cs-CZ" sz="1400" dirty="0"/>
              </a:p>
            </p:txBody>
          </p:sp>
          <p:sp>
            <p:nvSpPr>
              <p:cNvPr id="27" name="Text Box 25"/>
              <p:cNvSpPr txBox="1">
                <a:spLocks noChangeArrowheads="1"/>
              </p:cNvSpPr>
              <p:nvPr/>
            </p:nvSpPr>
            <p:spPr bwMode="auto">
              <a:xfrm>
                <a:off x="6502400" y="5553075"/>
                <a:ext cx="2009341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dirty="0"/>
                  <a:t>Technology Transfer</a:t>
                </a:r>
                <a:endParaRPr lang="cs-CZ" sz="1400" dirty="0"/>
              </a:p>
            </p:txBody>
          </p:sp>
          <p:sp>
            <p:nvSpPr>
              <p:cNvPr id="28" name="Text Box 26"/>
              <p:cNvSpPr txBox="1">
                <a:spLocks noChangeArrowheads="1"/>
              </p:cNvSpPr>
              <p:nvPr/>
            </p:nvSpPr>
            <p:spPr bwMode="auto">
              <a:xfrm>
                <a:off x="6511926" y="5949950"/>
                <a:ext cx="1687373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1400" dirty="0"/>
                  <a:t>Mendel </a:t>
                </a:r>
                <a:r>
                  <a:rPr lang="en-US" sz="1400" dirty="0"/>
                  <a:t>M</a:t>
                </a:r>
                <a:r>
                  <a:rPr lang="cs-CZ" sz="1400" dirty="0"/>
                  <a:t>u</a:t>
                </a:r>
                <a:r>
                  <a:rPr lang="en-US" sz="1400" dirty="0"/>
                  <a:t>s</a:t>
                </a:r>
                <a:r>
                  <a:rPr lang="cs-CZ" sz="1400" dirty="0" err="1"/>
                  <a:t>eum</a:t>
                </a:r>
                <a:endParaRPr lang="cs-CZ" sz="1400" dirty="0"/>
              </a:p>
            </p:txBody>
          </p:sp>
          <p:sp>
            <p:nvSpPr>
              <p:cNvPr id="29" name="Line 27"/>
              <p:cNvSpPr>
                <a:spLocks noChangeShapeType="1"/>
              </p:cNvSpPr>
              <p:nvPr/>
            </p:nvSpPr>
            <p:spPr bwMode="auto">
              <a:xfrm>
                <a:off x="1254125" y="2401888"/>
                <a:ext cx="54737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" name="Text Box 29"/>
              <p:cNvSpPr txBox="1">
                <a:spLocks noChangeArrowheads="1"/>
              </p:cNvSpPr>
              <p:nvPr/>
            </p:nvSpPr>
            <p:spPr bwMode="auto">
              <a:xfrm>
                <a:off x="1270000" y="2093913"/>
                <a:ext cx="1048462" cy="328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1200" b="1" dirty="0" smtClean="0"/>
                  <a:t>9 fa</a:t>
                </a:r>
                <a:r>
                  <a:rPr lang="en-US" sz="1200" b="1" dirty="0" err="1"/>
                  <a:t>culties</a:t>
                </a:r>
                <a:endParaRPr lang="cs-CZ" sz="1200" b="1" dirty="0"/>
              </a:p>
            </p:txBody>
          </p:sp>
          <p:sp>
            <p:nvSpPr>
              <p:cNvPr id="31" name="Line 30"/>
              <p:cNvSpPr>
                <a:spLocks noChangeShapeType="1"/>
              </p:cNvSpPr>
              <p:nvPr/>
            </p:nvSpPr>
            <p:spPr bwMode="auto">
              <a:xfrm>
                <a:off x="3846512" y="1952625"/>
                <a:ext cx="0" cy="647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" name="Text Box 31"/>
              <p:cNvSpPr txBox="1">
                <a:spLocks noChangeArrowheads="1"/>
              </p:cNvSpPr>
              <p:nvPr/>
            </p:nvSpPr>
            <p:spPr bwMode="auto">
              <a:xfrm>
                <a:off x="3914775" y="2093913"/>
                <a:ext cx="1116660" cy="328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1200" b="1" dirty="0" smtClean="0"/>
                  <a:t>2 </a:t>
                </a:r>
                <a:r>
                  <a:rPr lang="en-US" sz="1200" b="1" dirty="0" smtClean="0"/>
                  <a:t>institutes</a:t>
                </a:r>
                <a:endParaRPr lang="cs-CZ" sz="1200" b="1" dirty="0"/>
              </a:p>
            </p:txBody>
          </p:sp>
          <p:sp>
            <p:nvSpPr>
              <p:cNvPr id="33" name="Line 32"/>
              <p:cNvSpPr>
                <a:spLocks noChangeShapeType="1"/>
              </p:cNvSpPr>
              <p:nvPr/>
            </p:nvSpPr>
            <p:spPr bwMode="auto">
              <a:xfrm>
                <a:off x="6716712" y="2401888"/>
                <a:ext cx="0" cy="215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" name="Text Box 33"/>
              <p:cNvSpPr txBox="1">
                <a:spLocks noChangeArrowheads="1"/>
              </p:cNvSpPr>
              <p:nvPr/>
            </p:nvSpPr>
            <p:spPr bwMode="auto">
              <a:xfrm>
                <a:off x="6118225" y="2093913"/>
                <a:ext cx="1825565" cy="328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1200" b="1" dirty="0" smtClean="0"/>
                  <a:t>12 </a:t>
                </a:r>
                <a:r>
                  <a:rPr lang="en-US" sz="1200" b="1" dirty="0" smtClean="0"/>
                  <a:t>specialized </a:t>
                </a:r>
                <a:r>
                  <a:rPr lang="en-US" sz="1200" b="1" dirty="0"/>
                  <a:t>units</a:t>
                </a:r>
                <a:endParaRPr lang="cs-CZ" sz="1200" b="1" dirty="0"/>
              </a:p>
            </p:txBody>
          </p:sp>
          <p:sp>
            <p:nvSpPr>
              <p:cNvPr id="35" name="Text Box 34"/>
              <p:cNvSpPr txBox="1">
                <a:spLocks noChangeArrowheads="1"/>
              </p:cNvSpPr>
              <p:nvPr/>
            </p:nvSpPr>
            <p:spPr bwMode="auto">
              <a:xfrm>
                <a:off x="6408357" y="4029939"/>
                <a:ext cx="1098713" cy="328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200" b="1" dirty="0" smtClean="0"/>
                  <a:t>other </a:t>
                </a:r>
                <a:r>
                  <a:rPr lang="en-US" sz="1200" b="1" dirty="0"/>
                  <a:t>units</a:t>
                </a:r>
                <a:endParaRPr lang="cs-CZ" sz="1200" b="1" dirty="0"/>
              </a:p>
            </p:txBody>
          </p:sp>
          <p:sp>
            <p:nvSpPr>
              <p:cNvPr id="36" name="Line 36"/>
              <p:cNvSpPr>
                <a:spLocks noChangeShapeType="1"/>
              </p:cNvSpPr>
              <p:nvPr/>
            </p:nvSpPr>
            <p:spPr bwMode="auto">
              <a:xfrm>
                <a:off x="6151562" y="2492375"/>
                <a:ext cx="0" cy="2089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" name="Line 37"/>
              <p:cNvSpPr>
                <a:spLocks noChangeShapeType="1"/>
              </p:cNvSpPr>
              <p:nvPr/>
            </p:nvSpPr>
            <p:spPr bwMode="auto">
              <a:xfrm>
                <a:off x="6151562" y="4581525"/>
                <a:ext cx="360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" name="Line 40"/>
              <p:cNvSpPr>
                <a:spLocks noChangeShapeType="1"/>
              </p:cNvSpPr>
              <p:nvPr/>
            </p:nvSpPr>
            <p:spPr bwMode="auto">
              <a:xfrm>
                <a:off x="6151562" y="2492375"/>
                <a:ext cx="5762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" name="Text Box 5"/>
              <p:cNvSpPr txBox="1">
                <a:spLocks noChangeArrowheads="1"/>
              </p:cNvSpPr>
              <p:nvPr/>
            </p:nvSpPr>
            <p:spPr bwMode="auto">
              <a:xfrm>
                <a:off x="3356478" y="1490663"/>
                <a:ext cx="942574" cy="547916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2400" b="1" dirty="0"/>
                  <a:t>  </a:t>
                </a:r>
                <a:r>
                  <a:rPr lang="cs-CZ" sz="1800" b="1" dirty="0"/>
                  <a:t>MU</a:t>
                </a:r>
                <a:r>
                  <a:rPr lang="cs-CZ" sz="1600" dirty="0"/>
                  <a:t>  </a:t>
                </a:r>
                <a:endParaRPr lang="cs-CZ" sz="1800" dirty="0"/>
              </a:p>
            </p:txBody>
          </p:sp>
          <p:sp>
            <p:nvSpPr>
              <p:cNvPr id="40" name="Text Box 15"/>
              <p:cNvSpPr txBox="1">
                <a:spLocks noChangeArrowheads="1"/>
              </p:cNvSpPr>
              <p:nvPr/>
            </p:nvSpPr>
            <p:spPr bwMode="auto">
              <a:xfrm>
                <a:off x="4796340" y="1536700"/>
                <a:ext cx="1398570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dirty="0" smtClean="0"/>
                  <a:t>rector’s </a:t>
                </a:r>
                <a:r>
                  <a:rPr lang="en-US" sz="1400" dirty="0"/>
                  <a:t>office</a:t>
                </a:r>
                <a:endParaRPr lang="cs-CZ" sz="1400" dirty="0"/>
              </a:p>
            </p:txBody>
          </p:sp>
          <p:sp>
            <p:nvSpPr>
              <p:cNvPr id="41" name="Line 38"/>
              <p:cNvSpPr>
                <a:spLocks noChangeShapeType="1"/>
              </p:cNvSpPr>
              <p:nvPr/>
            </p:nvSpPr>
            <p:spPr bwMode="auto">
              <a:xfrm>
                <a:off x="4299052" y="1736725"/>
                <a:ext cx="4861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27" y="210121"/>
            <a:ext cx="2481832" cy="124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 at a glance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MU scattered all over the city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   </a:t>
            </a:r>
            <a:r>
              <a:rPr lang="en-US" sz="1600" dirty="0" smtClean="0"/>
              <a:t>(</a:t>
            </a:r>
            <a:r>
              <a:rPr lang="en-US" sz="1600" dirty="0"/>
              <a:t>each faculty in different location/s</a:t>
            </a:r>
            <a:r>
              <a:rPr lang="en-US" sz="1600" dirty="0" smtClean="0"/>
              <a:t>)</a:t>
            </a:r>
            <a:r>
              <a:rPr lang="cs-CZ" sz="1600" dirty="0" smtClean="0"/>
              <a:t> </a:t>
            </a:r>
            <a:r>
              <a:rPr lang="en-US" sz="1800" dirty="0" smtClean="0"/>
              <a:t>~ </a:t>
            </a:r>
            <a:r>
              <a:rPr lang="en-US" sz="1800" dirty="0"/>
              <a:t>60 sites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University campus </a:t>
            </a:r>
            <a:r>
              <a:rPr lang="en-US" sz="2000" dirty="0" err="1"/>
              <a:t>Bohunice</a:t>
            </a:r>
            <a:endParaRPr lang="en-US" sz="2000" dirty="0"/>
          </a:p>
          <a:p>
            <a:pPr lvl="2">
              <a:spcAft>
                <a:spcPts val="1800"/>
              </a:spcAft>
            </a:pPr>
            <a:r>
              <a:rPr lang="en-US" sz="1800" dirty="0"/>
              <a:t>Medicine, </a:t>
            </a:r>
            <a:r>
              <a:rPr lang="en-US" sz="1800" dirty="0" smtClean="0"/>
              <a:t>Sports</a:t>
            </a:r>
            <a:r>
              <a:rPr lang="cs-CZ" sz="1800" dirty="0" smtClean="0"/>
              <a:t>,</a:t>
            </a:r>
            <a:r>
              <a:rPr lang="en-US" sz="1800" dirty="0" smtClean="0"/>
              <a:t> Science </a:t>
            </a:r>
            <a:r>
              <a:rPr lang="cs-CZ" sz="1800" dirty="0"/>
              <a:t>f</a:t>
            </a:r>
            <a:r>
              <a:rPr lang="en-US" sz="1800" dirty="0" err="1" smtClean="0"/>
              <a:t>acult</a:t>
            </a:r>
            <a:r>
              <a:rPr lang="cs-CZ" sz="1800" dirty="0" err="1" smtClean="0"/>
              <a:t>ies</a:t>
            </a:r>
            <a:r>
              <a:rPr lang="en-US" sz="1800" dirty="0" smtClean="0"/>
              <a:t> </a:t>
            </a:r>
            <a:r>
              <a:rPr lang="en-US" sz="1800" dirty="0"/>
              <a:t>(chemistry, biology)</a:t>
            </a:r>
            <a:endParaRPr lang="en-US" dirty="0"/>
          </a:p>
          <a:p>
            <a:r>
              <a:rPr lang="en-US" dirty="0" smtClean="0"/>
              <a:t>Numbers</a:t>
            </a:r>
            <a:r>
              <a:rPr lang="cs-CZ" dirty="0" smtClean="0"/>
              <a:t> </a:t>
            </a:r>
            <a:r>
              <a:rPr lang="cs-CZ" sz="1800" dirty="0" smtClean="0"/>
              <a:t>(</a:t>
            </a:r>
            <a:r>
              <a:rPr lang="cs-CZ" sz="1800" dirty="0" err="1" smtClean="0"/>
              <a:t>Annual</a:t>
            </a:r>
            <a:r>
              <a:rPr lang="cs-CZ" sz="1800" dirty="0" smtClean="0"/>
              <a:t> Report 2017)</a:t>
            </a: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30 </a:t>
            </a:r>
            <a:r>
              <a:rPr lang="cs-CZ" sz="2000" dirty="0" smtClean="0"/>
              <a:t>457</a:t>
            </a:r>
            <a:r>
              <a:rPr lang="en-US" sz="2000" dirty="0" smtClean="0"/>
              <a:t> </a:t>
            </a:r>
            <a:r>
              <a:rPr lang="en-US" sz="2000" dirty="0"/>
              <a:t>students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5 </a:t>
            </a:r>
            <a:r>
              <a:rPr lang="cs-CZ" sz="2000" dirty="0" smtClean="0"/>
              <a:t>356</a:t>
            </a:r>
            <a:r>
              <a:rPr lang="en-US" sz="2000" dirty="0" smtClean="0"/>
              <a:t> </a:t>
            </a:r>
            <a:r>
              <a:rPr lang="en-US" sz="2000" dirty="0"/>
              <a:t>employees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2</a:t>
            </a:r>
            <a:r>
              <a:rPr lang="cs-CZ" sz="2000" dirty="0" smtClean="0"/>
              <a:t>8</a:t>
            </a:r>
            <a:r>
              <a:rPr lang="en-US" sz="2000" dirty="0" smtClean="0"/>
              <a:t>0 </a:t>
            </a:r>
            <a:r>
              <a:rPr lang="en-US" sz="2000" dirty="0"/>
              <a:t>degree </a:t>
            </a:r>
            <a:r>
              <a:rPr lang="en-US" sz="2000" dirty="0" err="1" smtClean="0"/>
              <a:t>programmes</a:t>
            </a:r>
            <a:r>
              <a:rPr lang="cs-CZ" sz="2000" dirty="0" smtClean="0"/>
              <a:t> / 600 </a:t>
            </a:r>
            <a:r>
              <a:rPr lang="cs-CZ" sz="2000" dirty="0" err="1" smtClean="0"/>
              <a:t>filelds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study</a:t>
            </a: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biggest university in Czech Rep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796" y="191990"/>
            <a:ext cx="3984760" cy="209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3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87" y="0"/>
            <a:ext cx="7472825" cy="6858000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4536046" y="295679"/>
            <a:ext cx="484031" cy="2929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2109989" y="3011510"/>
            <a:ext cx="933718" cy="50871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4106214" y="3990305"/>
            <a:ext cx="671848" cy="35631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3611451" y="442176"/>
            <a:ext cx="494763" cy="34343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1313264" y="5679536"/>
            <a:ext cx="933718" cy="50871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4333472" y="1268568"/>
            <a:ext cx="528571" cy="3198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4249491" y="1740795"/>
            <a:ext cx="528571" cy="3198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4666176" y="2329468"/>
            <a:ext cx="528571" cy="3198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1DA06D-66B4-4947-88F8-D9CE50A8E24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64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8" y="309274"/>
            <a:ext cx="8945886" cy="596683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208972" y="5757084"/>
            <a:ext cx="2635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</a:rPr>
              <a:t>Telč University Center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en-US" dirty="0" smtClean="0"/>
              <a:t>MU </a:t>
            </a:r>
            <a:r>
              <a:rPr lang="en-US" dirty="0"/>
              <a:t>Libraries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 main university library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 smtClean="0"/>
              <a:t>MU </a:t>
            </a:r>
            <a:r>
              <a:rPr lang="en-US" sz="2000" dirty="0" smtClean="0"/>
              <a:t>Library </a:t>
            </a:r>
            <a:r>
              <a:rPr lang="en-US" sz="2000" dirty="0"/>
              <a:t>and Information </a:t>
            </a:r>
            <a:r>
              <a:rPr lang="cs-CZ" sz="2000" dirty="0" smtClean="0"/>
              <a:t>Centre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smtClean="0"/>
              <a:t>coordination)</a:t>
            </a: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9 faculty libraries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Library for students with special needs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~ 100 </a:t>
            </a:r>
            <a:r>
              <a:rPr lang="en-US" sz="2000" dirty="0" smtClean="0"/>
              <a:t>branch/subject</a:t>
            </a:r>
            <a:r>
              <a:rPr lang="cs-CZ" sz="2000" dirty="0" smtClean="0"/>
              <a:t>/department</a:t>
            </a:r>
            <a:r>
              <a:rPr lang="en-US" sz="2000" dirty="0" smtClean="0"/>
              <a:t> </a:t>
            </a:r>
            <a:r>
              <a:rPr lang="en-US" sz="2000" dirty="0"/>
              <a:t>libraries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1800" dirty="0"/>
              <a:t>    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Autonomously managed yet integrated into a university system</a:t>
            </a:r>
          </a:p>
          <a:p>
            <a:r>
              <a:rPr lang="cs-CZ" dirty="0" smtClean="0"/>
              <a:t>MU </a:t>
            </a:r>
            <a:r>
              <a:rPr lang="en-US" dirty="0" smtClean="0"/>
              <a:t>Library </a:t>
            </a:r>
            <a:r>
              <a:rPr lang="en-US" dirty="0"/>
              <a:t>and Information </a:t>
            </a:r>
            <a:r>
              <a:rPr lang="cs-CZ" dirty="0" smtClean="0"/>
              <a:t>Centre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Coordination of library services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Common IT infrastructure + technologies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ER acquisition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309" y="4824935"/>
            <a:ext cx="923339" cy="73813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597144" y="5655240"/>
            <a:ext cx="2235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LIC-MU@ICS-MU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96961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en-US" dirty="0" smtClean="0"/>
              <a:t>MU </a:t>
            </a:r>
            <a:r>
              <a:rPr lang="en-US" dirty="0"/>
              <a:t>at a glance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1161453" y="1878024"/>
            <a:ext cx="6683773" cy="4406058"/>
            <a:chOff x="1028700" y="1490663"/>
            <a:chExt cx="7483041" cy="5229225"/>
          </a:xfrm>
        </p:grpSpPr>
        <p:sp>
          <p:nvSpPr>
            <p:cNvPr id="7" name="Line 28"/>
            <p:cNvSpPr>
              <a:spLocks noChangeShapeType="1"/>
            </p:cNvSpPr>
            <p:nvPr/>
          </p:nvSpPr>
          <p:spPr bwMode="auto">
            <a:xfrm>
              <a:off x="1258888" y="2401888"/>
              <a:ext cx="0" cy="260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8" name="Skupina 7"/>
            <p:cNvGrpSpPr/>
            <p:nvPr/>
          </p:nvGrpSpPr>
          <p:grpSpPr>
            <a:xfrm>
              <a:off x="1028700" y="1490663"/>
              <a:ext cx="7483041" cy="5229225"/>
              <a:chOff x="1028700" y="1490663"/>
              <a:chExt cx="7483041" cy="5229225"/>
            </a:xfrm>
          </p:grpSpPr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1050925" y="2679700"/>
                <a:ext cx="608761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b="1" dirty="0"/>
                  <a:t>Arts</a:t>
                </a:r>
                <a:endParaRPr lang="cs-CZ" sz="1600" b="1" dirty="0"/>
              </a:p>
            </p:txBody>
          </p:sp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1042988" y="3089275"/>
                <a:ext cx="964110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b="1" dirty="0"/>
                  <a:t>Science</a:t>
                </a:r>
                <a:endParaRPr lang="cs-CZ" sz="1600" b="1" dirty="0"/>
              </a:p>
            </p:txBody>
          </p:sp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1042988" y="3500438"/>
                <a:ext cx="1062819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b="1" dirty="0"/>
                  <a:t>Medicine</a:t>
                </a:r>
                <a:endParaRPr lang="cs-CZ" sz="1800" b="1" dirty="0"/>
              </a:p>
            </p:txBody>
          </p:sp>
          <p:sp>
            <p:nvSpPr>
              <p:cNvPr id="12" name="TextovéPole 1"/>
              <p:cNvSpPr txBox="1">
                <a:spLocks noChangeArrowheads="1"/>
              </p:cNvSpPr>
              <p:nvPr/>
            </p:nvSpPr>
            <p:spPr bwMode="auto">
              <a:xfrm>
                <a:off x="2701925" y="6443663"/>
                <a:ext cx="3055938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200"/>
                  <a:t>* Central European Institute of Technology</a:t>
                </a:r>
                <a:endParaRPr lang="cs-CZ" sz="1200"/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1039812" y="3905250"/>
                <a:ext cx="596198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b="1" dirty="0"/>
                  <a:t>Law</a:t>
                </a:r>
                <a:endParaRPr lang="cs-CZ" sz="1800" b="1" dirty="0"/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1038225" y="4708525"/>
                <a:ext cx="1276388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b="1" dirty="0"/>
                  <a:t>Economics</a:t>
                </a:r>
                <a:endParaRPr lang="cs-CZ" sz="1800" b="1" dirty="0"/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1038225" y="5114925"/>
                <a:ext cx="1287156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1400" b="1" dirty="0" err="1"/>
                  <a:t>Informati</a:t>
                </a:r>
                <a:r>
                  <a:rPr lang="en-US" sz="1400" b="1" dirty="0" err="1"/>
                  <a:t>cs</a:t>
                </a:r>
                <a:endParaRPr lang="cs-CZ" sz="1400" b="1" dirty="0"/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1038225" y="4305300"/>
                <a:ext cx="1174090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b="1" dirty="0"/>
                  <a:t>Education</a:t>
                </a:r>
                <a:endParaRPr lang="cs-CZ" sz="1800" b="1" dirty="0"/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/>
            </p:nvSpPr>
            <p:spPr bwMode="auto">
              <a:xfrm>
                <a:off x="1028700" y="5546725"/>
                <a:ext cx="1576102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1400" b="1" dirty="0"/>
                  <a:t>Soci</a:t>
                </a:r>
                <a:r>
                  <a:rPr lang="en-US" sz="1400" b="1" dirty="0"/>
                  <a:t>al Studies</a:t>
                </a:r>
                <a:endParaRPr lang="cs-CZ" sz="1400" b="1" dirty="0"/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/>
            </p:nvSpPr>
            <p:spPr bwMode="auto">
              <a:xfrm>
                <a:off x="1038225" y="5949950"/>
                <a:ext cx="1620969" cy="36527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1400" b="1" dirty="0"/>
                  <a:t>Sport</a:t>
                </a:r>
                <a:r>
                  <a:rPr lang="en-US" sz="1400" b="1" dirty="0"/>
                  <a:t>s</a:t>
                </a:r>
                <a:r>
                  <a:rPr lang="cs-CZ" sz="1400" b="1" dirty="0"/>
                  <a:t> </a:t>
                </a:r>
                <a:r>
                  <a:rPr lang="en-US" sz="1400" b="1" dirty="0"/>
                  <a:t>S</a:t>
                </a:r>
                <a:r>
                  <a:rPr lang="cs-CZ" sz="1400" b="1" dirty="0" err="1"/>
                  <a:t>tudi</a:t>
                </a:r>
                <a:r>
                  <a:rPr lang="en-US" sz="1400" b="1" dirty="0" err="1"/>
                  <a:t>es</a:t>
                </a:r>
                <a:endParaRPr lang="cs-CZ" sz="1400" b="1" dirty="0"/>
              </a:p>
            </p:txBody>
          </p:sp>
          <p:sp>
            <p:nvSpPr>
              <p:cNvPr id="19" name="Text Box 16"/>
              <p:cNvSpPr txBox="1">
                <a:spLocks noChangeArrowheads="1"/>
              </p:cNvSpPr>
              <p:nvPr/>
            </p:nvSpPr>
            <p:spPr bwMode="auto">
              <a:xfrm>
                <a:off x="2474912" y="2601913"/>
                <a:ext cx="2835979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dirty="0"/>
                  <a:t>Institute of Computer Science</a:t>
                </a:r>
                <a:endParaRPr lang="cs-CZ" sz="1400" dirty="0"/>
              </a:p>
            </p:txBody>
          </p:sp>
          <p:sp>
            <p:nvSpPr>
              <p:cNvPr id="20" name="Text Box 18"/>
              <p:cNvSpPr txBox="1">
                <a:spLocks noChangeArrowheads="1"/>
              </p:cNvSpPr>
              <p:nvPr/>
            </p:nvSpPr>
            <p:spPr bwMode="auto">
              <a:xfrm>
                <a:off x="3411537" y="3059983"/>
                <a:ext cx="1023336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1400" dirty="0"/>
                  <a:t>CEITEC</a:t>
                </a:r>
                <a:r>
                  <a:rPr lang="en-US" sz="1400" dirty="0"/>
                  <a:t>*</a:t>
                </a:r>
                <a:endParaRPr lang="cs-CZ" sz="1400" dirty="0"/>
              </a:p>
            </p:txBody>
          </p:sp>
          <p:sp>
            <p:nvSpPr>
              <p:cNvPr id="21" name="Text Box 19"/>
              <p:cNvSpPr txBox="1">
                <a:spLocks noChangeArrowheads="1"/>
              </p:cNvSpPr>
              <p:nvPr/>
            </p:nvSpPr>
            <p:spPr bwMode="auto">
              <a:xfrm>
                <a:off x="6511925" y="2617788"/>
                <a:ext cx="1789671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dirty="0"/>
                  <a:t>Hostels/Canteens</a:t>
                </a:r>
                <a:endParaRPr lang="cs-CZ" sz="1600" dirty="0"/>
              </a:p>
            </p:txBody>
          </p:sp>
          <p:sp>
            <p:nvSpPr>
              <p:cNvPr id="22" name="Text Box 20"/>
              <p:cNvSpPr txBox="1">
                <a:spLocks noChangeArrowheads="1"/>
              </p:cNvSpPr>
              <p:nvPr/>
            </p:nvSpPr>
            <p:spPr bwMode="auto">
              <a:xfrm>
                <a:off x="6526212" y="3019424"/>
                <a:ext cx="1154347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dirty="0" err="1"/>
                  <a:t>MuniPress</a:t>
                </a:r>
                <a:endParaRPr lang="cs-CZ" sz="1400" dirty="0"/>
              </a:p>
            </p:txBody>
          </p:sp>
          <p:sp>
            <p:nvSpPr>
              <p:cNvPr id="23" name="Text Box 21"/>
              <p:cNvSpPr txBox="1">
                <a:spLocks noChangeArrowheads="1"/>
              </p:cNvSpPr>
              <p:nvPr/>
            </p:nvSpPr>
            <p:spPr bwMode="auto">
              <a:xfrm>
                <a:off x="6511925" y="3427413"/>
                <a:ext cx="1220035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1400" dirty="0"/>
                  <a:t>Telč</a:t>
                </a:r>
                <a:r>
                  <a:rPr lang="en-US" sz="1400" dirty="0"/>
                  <a:t> Centre</a:t>
                </a:r>
                <a:endParaRPr lang="cs-CZ" sz="1400" dirty="0"/>
              </a:p>
            </p:txBody>
          </p:sp>
          <p:sp>
            <p:nvSpPr>
              <p:cNvPr id="24" name="Text Box 22"/>
              <p:cNvSpPr txBox="1">
                <a:spLocks noChangeArrowheads="1"/>
              </p:cNvSpPr>
              <p:nvPr/>
            </p:nvSpPr>
            <p:spPr bwMode="auto">
              <a:xfrm>
                <a:off x="6511926" y="4365625"/>
                <a:ext cx="1355354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dirty="0"/>
                  <a:t>MU-</a:t>
                </a:r>
                <a:r>
                  <a:rPr lang="cs-CZ" sz="1400" dirty="0"/>
                  <a:t>Archiv</a:t>
                </a:r>
                <a:r>
                  <a:rPr lang="en-US" sz="1400" dirty="0" err="1" smtClean="0"/>
                  <a:t>es</a:t>
                </a:r>
                <a:endParaRPr lang="cs-CZ" sz="1400" dirty="0"/>
              </a:p>
            </p:txBody>
          </p:sp>
          <p:sp>
            <p:nvSpPr>
              <p:cNvPr id="25" name="Text Box 23"/>
              <p:cNvSpPr txBox="1">
                <a:spLocks noChangeArrowheads="1"/>
              </p:cNvSpPr>
              <p:nvPr/>
            </p:nvSpPr>
            <p:spPr bwMode="auto">
              <a:xfrm>
                <a:off x="6502400" y="4776788"/>
                <a:ext cx="1834538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dirty="0"/>
                  <a:t>Disabled Students</a:t>
                </a:r>
                <a:endParaRPr lang="cs-CZ" sz="1400" dirty="0"/>
              </a:p>
            </p:txBody>
          </p:sp>
          <p:sp>
            <p:nvSpPr>
              <p:cNvPr id="26" name="Text Box 24"/>
              <p:cNvSpPr txBox="1">
                <a:spLocks noChangeArrowheads="1"/>
              </p:cNvSpPr>
              <p:nvPr/>
            </p:nvSpPr>
            <p:spPr bwMode="auto">
              <a:xfrm>
                <a:off x="6502400" y="5162550"/>
                <a:ext cx="1753776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dirty="0"/>
                  <a:t>Language Centre</a:t>
                </a:r>
                <a:endParaRPr lang="cs-CZ" sz="1400" dirty="0"/>
              </a:p>
            </p:txBody>
          </p:sp>
          <p:sp>
            <p:nvSpPr>
              <p:cNvPr id="27" name="Text Box 25"/>
              <p:cNvSpPr txBox="1">
                <a:spLocks noChangeArrowheads="1"/>
              </p:cNvSpPr>
              <p:nvPr/>
            </p:nvSpPr>
            <p:spPr bwMode="auto">
              <a:xfrm>
                <a:off x="6502400" y="5553075"/>
                <a:ext cx="2009341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dirty="0"/>
                  <a:t>Technology Transfer</a:t>
                </a:r>
                <a:endParaRPr lang="cs-CZ" sz="1400" dirty="0"/>
              </a:p>
            </p:txBody>
          </p:sp>
          <p:sp>
            <p:nvSpPr>
              <p:cNvPr id="28" name="Text Box 26"/>
              <p:cNvSpPr txBox="1">
                <a:spLocks noChangeArrowheads="1"/>
              </p:cNvSpPr>
              <p:nvPr/>
            </p:nvSpPr>
            <p:spPr bwMode="auto">
              <a:xfrm>
                <a:off x="6511926" y="5949950"/>
                <a:ext cx="1687373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1400" dirty="0"/>
                  <a:t>Mendel </a:t>
                </a:r>
                <a:r>
                  <a:rPr lang="en-US" sz="1400" dirty="0"/>
                  <a:t>M</a:t>
                </a:r>
                <a:r>
                  <a:rPr lang="cs-CZ" sz="1400" dirty="0"/>
                  <a:t>u</a:t>
                </a:r>
                <a:r>
                  <a:rPr lang="en-US" sz="1400" dirty="0"/>
                  <a:t>s</a:t>
                </a:r>
                <a:r>
                  <a:rPr lang="cs-CZ" sz="1400" dirty="0" err="1"/>
                  <a:t>eum</a:t>
                </a:r>
                <a:endParaRPr lang="cs-CZ" sz="1400" dirty="0"/>
              </a:p>
            </p:txBody>
          </p:sp>
          <p:sp>
            <p:nvSpPr>
              <p:cNvPr id="29" name="Line 27"/>
              <p:cNvSpPr>
                <a:spLocks noChangeShapeType="1"/>
              </p:cNvSpPr>
              <p:nvPr/>
            </p:nvSpPr>
            <p:spPr bwMode="auto">
              <a:xfrm>
                <a:off x="1254125" y="2401888"/>
                <a:ext cx="54737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" name="Text Box 29"/>
              <p:cNvSpPr txBox="1">
                <a:spLocks noChangeArrowheads="1"/>
              </p:cNvSpPr>
              <p:nvPr/>
            </p:nvSpPr>
            <p:spPr bwMode="auto">
              <a:xfrm>
                <a:off x="1270000" y="2093913"/>
                <a:ext cx="904886" cy="328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1200" b="1" dirty="0"/>
                  <a:t>fa</a:t>
                </a:r>
                <a:r>
                  <a:rPr lang="en-US" sz="1200" b="1" dirty="0" err="1"/>
                  <a:t>culties</a:t>
                </a:r>
                <a:endParaRPr lang="cs-CZ" sz="1200" b="1" dirty="0"/>
              </a:p>
            </p:txBody>
          </p:sp>
          <p:sp>
            <p:nvSpPr>
              <p:cNvPr id="31" name="Line 30"/>
              <p:cNvSpPr>
                <a:spLocks noChangeShapeType="1"/>
              </p:cNvSpPr>
              <p:nvPr/>
            </p:nvSpPr>
            <p:spPr bwMode="auto">
              <a:xfrm>
                <a:off x="3846512" y="1952625"/>
                <a:ext cx="0" cy="647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" name="Text Box 31"/>
              <p:cNvSpPr txBox="1">
                <a:spLocks noChangeArrowheads="1"/>
              </p:cNvSpPr>
              <p:nvPr/>
            </p:nvSpPr>
            <p:spPr bwMode="auto">
              <a:xfrm>
                <a:off x="3914775" y="2093913"/>
                <a:ext cx="973085" cy="328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200" b="1" dirty="0"/>
                  <a:t>institutes</a:t>
                </a:r>
                <a:endParaRPr lang="cs-CZ" sz="1200" b="1" dirty="0"/>
              </a:p>
            </p:txBody>
          </p:sp>
          <p:sp>
            <p:nvSpPr>
              <p:cNvPr id="33" name="Line 32"/>
              <p:cNvSpPr>
                <a:spLocks noChangeShapeType="1"/>
              </p:cNvSpPr>
              <p:nvPr/>
            </p:nvSpPr>
            <p:spPr bwMode="auto">
              <a:xfrm>
                <a:off x="6716712" y="2401888"/>
                <a:ext cx="0" cy="215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" name="Text Box 33"/>
              <p:cNvSpPr txBox="1">
                <a:spLocks noChangeArrowheads="1"/>
              </p:cNvSpPr>
              <p:nvPr/>
            </p:nvSpPr>
            <p:spPr bwMode="auto">
              <a:xfrm>
                <a:off x="6118225" y="2093913"/>
                <a:ext cx="1586871" cy="328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200" b="1" dirty="0"/>
                  <a:t>specialized units</a:t>
                </a:r>
                <a:endParaRPr lang="cs-CZ" sz="1200" b="1" dirty="0"/>
              </a:p>
            </p:txBody>
          </p:sp>
          <p:sp>
            <p:nvSpPr>
              <p:cNvPr id="35" name="Text Box 34"/>
              <p:cNvSpPr txBox="1">
                <a:spLocks noChangeArrowheads="1"/>
              </p:cNvSpPr>
              <p:nvPr/>
            </p:nvSpPr>
            <p:spPr bwMode="auto">
              <a:xfrm>
                <a:off x="6408357" y="4029939"/>
                <a:ext cx="1098713" cy="328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200" b="1" dirty="0"/>
                  <a:t>other units</a:t>
                </a:r>
                <a:endParaRPr lang="cs-CZ" sz="1200" b="1" dirty="0"/>
              </a:p>
            </p:txBody>
          </p:sp>
          <p:sp>
            <p:nvSpPr>
              <p:cNvPr id="36" name="Line 36"/>
              <p:cNvSpPr>
                <a:spLocks noChangeShapeType="1"/>
              </p:cNvSpPr>
              <p:nvPr/>
            </p:nvSpPr>
            <p:spPr bwMode="auto">
              <a:xfrm>
                <a:off x="6151562" y="2492375"/>
                <a:ext cx="0" cy="2089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" name="Line 37"/>
              <p:cNvSpPr>
                <a:spLocks noChangeShapeType="1"/>
              </p:cNvSpPr>
              <p:nvPr/>
            </p:nvSpPr>
            <p:spPr bwMode="auto">
              <a:xfrm>
                <a:off x="6151562" y="4581525"/>
                <a:ext cx="360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" name="Line 40"/>
              <p:cNvSpPr>
                <a:spLocks noChangeShapeType="1"/>
              </p:cNvSpPr>
              <p:nvPr/>
            </p:nvSpPr>
            <p:spPr bwMode="auto">
              <a:xfrm>
                <a:off x="6151562" y="2492375"/>
                <a:ext cx="5762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" name="Text Box 5"/>
              <p:cNvSpPr txBox="1">
                <a:spLocks noChangeArrowheads="1"/>
              </p:cNvSpPr>
              <p:nvPr/>
            </p:nvSpPr>
            <p:spPr bwMode="auto">
              <a:xfrm>
                <a:off x="3356478" y="1490663"/>
                <a:ext cx="942574" cy="547916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sz="2400" b="1" dirty="0"/>
                  <a:t>  </a:t>
                </a:r>
                <a:r>
                  <a:rPr lang="cs-CZ" sz="1800" b="1" dirty="0"/>
                  <a:t>MU</a:t>
                </a:r>
                <a:r>
                  <a:rPr lang="cs-CZ" sz="1600" dirty="0"/>
                  <a:t>  </a:t>
                </a:r>
                <a:endParaRPr lang="cs-CZ" sz="1800" dirty="0"/>
              </a:p>
            </p:txBody>
          </p:sp>
          <p:sp>
            <p:nvSpPr>
              <p:cNvPr id="40" name="Text Box 15"/>
              <p:cNvSpPr txBox="1">
                <a:spLocks noChangeArrowheads="1"/>
              </p:cNvSpPr>
              <p:nvPr/>
            </p:nvSpPr>
            <p:spPr bwMode="auto">
              <a:xfrm>
                <a:off x="4796340" y="1536700"/>
                <a:ext cx="1398570" cy="3652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400" dirty="0" smtClean="0"/>
                  <a:t>rector’s </a:t>
                </a:r>
                <a:r>
                  <a:rPr lang="en-US" sz="1400" dirty="0"/>
                  <a:t>office</a:t>
                </a:r>
                <a:endParaRPr lang="cs-CZ" sz="1400" dirty="0"/>
              </a:p>
            </p:txBody>
          </p:sp>
          <p:sp>
            <p:nvSpPr>
              <p:cNvPr id="41" name="Line 38"/>
              <p:cNvSpPr>
                <a:spLocks noChangeShapeType="1"/>
              </p:cNvSpPr>
              <p:nvPr/>
            </p:nvSpPr>
            <p:spPr bwMode="auto">
              <a:xfrm>
                <a:off x="4299052" y="1736725"/>
                <a:ext cx="4861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pic>
        <p:nvPicPr>
          <p:cNvPr id="42" name="Obrázek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226" y="4679100"/>
            <a:ext cx="326686" cy="256101"/>
          </a:xfrm>
          <a:prstGeom prst="rect">
            <a:avLst/>
          </a:prstGeom>
        </p:spPr>
      </p:pic>
      <p:pic>
        <p:nvPicPr>
          <p:cNvPr id="43" name="Obrázek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41" y="3536755"/>
            <a:ext cx="326686" cy="256101"/>
          </a:xfrm>
          <a:prstGeom prst="rect">
            <a:avLst/>
          </a:prstGeom>
        </p:spPr>
      </p:pic>
      <p:pic>
        <p:nvPicPr>
          <p:cNvPr id="44" name="Obrázek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33" y="2812319"/>
            <a:ext cx="409560" cy="327410"/>
          </a:xfrm>
          <a:prstGeom prst="rect">
            <a:avLst/>
          </a:prstGeom>
        </p:spPr>
      </p:pic>
      <p:pic>
        <p:nvPicPr>
          <p:cNvPr id="45" name="Obrázek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91" y="3994038"/>
            <a:ext cx="326686" cy="256101"/>
          </a:xfrm>
          <a:prstGeom prst="rect">
            <a:avLst/>
          </a:prstGeom>
        </p:spPr>
      </p:pic>
      <p:pic>
        <p:nvPicPr>
          <p:cNvPr id="46" name="Obrázek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23" y="2985911"/>
            <a:ext cx="326686" cy="256101"/>
          </a:xfrm>
          <a:prstGeom prst="rect">
            <a:avLst/>
          </a:prstGeom>
        </p:spPr>
      </p:pic>
      <p:pic>
        <p:nvPicPr>
          <p:cNvPr id="47" name="Obrázek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6" y="3330162"/>
            <a:ext cx="326686" cy="256101"/>
          </a:xfrm>
          <a:prstGeom prst="rect">
            <a:avLst/>
          </a:prstGeom>
        </p:spPr>
      </p:pic>
      <p:pic>
        <p:nvPicPr>
          <p:cNvPr id="48" name="Obrázek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8" y="3630940"/>
            <a:ext cx="326686" cy="256101"/>
          </a:xfrm>
          <a:prstGeom prst="rect">
            <a:avLst/>
          </a:prstGeom>
        </p:spPr>
      </p:pic>
      <p:pic>
        <p:nvPicPr>
          <p:cNvPr id="49" name="Obrázek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8" y="4318120"/>
            <a:ext cx="326686" cy="256101"/>
          </a:xfrm>
          <a:prstGeom prst="rect">
            <a:avLst/>
          </a:prstGeom>
        </p:spPr>
      </p:pic>
      <p:pic>
        <p:nvPicPr>
          <p:cNvPr id="50" name="Obrázek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8" y="4657915"/>
            <a:ext cx="326686" cy="256101"/>
          </a:xfrm>
          <a:prstGeom prst="rect">
            <a:avLst/>
          </a:prstGeom>
        </p:spPr>
      </p:pic>
      <p:pic>
        <p:nvPicPr>
          <p:cNvPr id="51" name="Obrázek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8" y="5028435"/>
            <a:ext cx="326686" cy="256101"/>
          </a:xfrm>
          <a:prstGeom prst="rect">
            <a:avLst/>
          </a:prstGeom>
        </p:spPr>
      </p:pic>
      <p:pic>
        <p:nvPicPr>
          <p:cNvPr id="52" name="Obrázek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8" y="5392374"/>
            <a:ext cx="326686" cy="256101"/>
          </a:xfrm>
          <a:prstGeom prst="rect">
            <a:avLst/>
          </a:prstGeom>
        </p:spPr>
      </p:pic>
      <p:pic>
        <p:nvPicPr>
          <p:cNvPr id="53" name="Obrázek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57" y="5744021"/>
            <a:ext cx="326686" cy="256101"/>
          </a:xfrm>
          <a:prstGeom prst="rect">
            <a:avLst/>
          </a:prstGeom>
        </p:spPr>
      </p:pic>
      <p:pic>
        <p:nvPicPr>
          <p:cNvPr id="54" name="Obrázek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27" y="210121"/>
            <a:ext cx="2481832" cy="124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en-US" dirty="0" smtClean="0"/>
              <a:t>MU </a:t>
            </a:r>
            <a:r>
              <a:rPr lang="en-US" dirty="0"/>
              <a:t>Libraries in </a:t>
            </a:r>
            <a:r>
              <a:rPr lang="cs-CZ" dirty="0" smtClean="0"/>
              <a:t>N</a:t>
            </a:r>
            <a:r>
              <a:rPr lang="en-US" dirty="0" smtClean="0"/>
              <a:t>umbers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 faculty libraries (core) + 100 branch/subject libraries</a:t>
            </a:r>
          </a:p>
          <a:p>
            <a:r>
              <a:rPr lang="en-US" dirty="0"/>
              <a:t>Disabled </a:t>
            </a:r>
            <a:r>
              <a:rPr lang="cs-CZ" dirty="0" smtClean="0"/>
              <a:t>S</a:t>
            </a:r>
            <a:r>
              <a:rPr lang="en-US" dirty="0" err="1" smtClean="0"/>
              <a:t>tudents</a:t>
            </a:r>
            <a:r>
              <a:rPr lang="en-US" dirty="0" smtClean="0"/>
              <a:t> </a:t>
            </a:r>
            <a:r>
              <a:rPr lang="cs-CZ" dirty="0" smtClean="0"/>
              <a:t>L</a:t>
            </a:r>
            <a:r>
              <a:rPr lang="en-US" dirty="0" err="1" smtClean="0"/>
              <a:t>ibrary</a:t>
            </a:r>
            <a:endParaRPr lang="en-US" dirty="0"/>
          </a:p>
          <a:p>
            <a:r>
              <a:rPr lang="en-US" dirty="0"/>
              <a:t>108 librarians</a:t>
            </a:r>
          </a:p>
          <a:p>
            <a:r>
              <a:rPr lang="en-US" dirty="0"/>
              <a:t>2.500 seats in study rooms </a:t>
            </a:r>
          </a:p>
          <a:p>
            <a:r>
              <a:rPr lang="en-US" dirty="0"/>
              <a:t>1,7 mil of books (0,60 arts, 0,33 campus, 0,28 science)</a:t>
            </a:r>
          </a:p>
          <a:p>
            <a:pPr lvl="1"/>
            <a:r>
              <a:rPr lang="cs-CZ" dirty="0" smtClean="0"/>
              <a:t>39</a:t>
            </a:r>
            <a:r>
              <a:rPr lang="en-US" dirty="0" smtClean="0"/>
              <a:t>.</a:t>
            </a:r>
            <a:r>
              <a:rPr lang="cs-CZ" dirty="0" smtClean="0"/>
              <a:t>083</a:t>
            </a:r>
            <a:r>
              <a:rPr lang="en-US" dirty="0" smtClean="0"/>
              <a:t> </a:t>
            </a:r>
            <a:r>
              <a:rPr lang="en-US" dirty="0"/>
              <a:t>new </a:t>
            </a:r>
            <a:r>
              <a:rPr lang="cs-CZ" dirty="0" smtClean="0"/>
              <a:t>(</a:t>
            </a:r>
            <a:r>
              <a:rPr lang="cs-CZ" dirty="0" err="1" smtClean="0"/>
              <a:t>printed</a:t>
            </a:r>
            <a:r>
              <a:rPr lang="cs-CZ" dirty="0" smtClean="0"/>
              <a:t>) </a:t>
            </a:r>
            <a:r>
              <a:rPr lang="en-US" dirty="0" smtClean="0"/>
              <a:t>books </a:t>
            </a:r>
            <a:r>
              <a:rPr lang="en-US" dirty="0"/>
              <a:t>in </a:t>
            </a:r>
            <a:r>
              <a:rPr lang="en-US" dirty="0" smtClean="0"/>
              <a:t>201</a:t>
            </a:r>
            <a:r>
              <a:rPr lang="cs-CZ" dirty="0" smtClean="0"/>
              <a:t>7</a:t>
            </a:r>
            <a:endParaRPr lang="en-US" dirty="0"/>
          </a:p>
          <a:p>
            <a:r>
              <a:rPr lang="en-US" dirty="0"/>
              <a:t>23.500 e-journals, </a:t>
            </a:r>
            <a:r>
              <a:rPr lang="cs-CZ" dirty="0" smtClean="0"/>
              <a:t>209</a:t>
            </a:r>
            <a:r>
              <a:rPr lang="en-US" dirty="0" smtClean="0"/>
              <a:t>.</a:t>
            </a:r>
            <a:r>
              <a:rPr lang="cs-CZ" dirty="0" smtClean="0"/>
              <a:t>893</a:t>
            </a:r>
            <a:r>
              <a:rPr lang="en-US" dirty="0" smtClean="0"/>
              <a:t> </a:t>
            </a:r>
            <a:r>
              <a:rPr lang="en-US" dirty="0"/>
              <a:t>e-books</a:t>
            </a:r>
          </a:p>
          <a:p>
            <a:r>
              <a:rPr lang="en-US" dirty="0" smtClean="0"/>
              <a:t>3</a:t>
            </a:r>
            <a:r>
              <a:rPr lang="cs-CZ" dirty="0"/>
              <a:t>6</a:t>
            </a:r>
            <a:r>
              <a:rPr lang="en-US" dirty="0" smtClean="0"/>
              <a:t>.</a:t>
            </a:r>
            <a:r>
              <a:rPr lang="cs-CZ" dirty="0" smtClean="0"/>
              <a:t>378</a:t>
            </a:r>
            <a:r>
              <a:rPr lang="en-US" dirty="0" smtClean="0"/>
              <a:t> </a:t>
            </a:r>
            <a:r>
              <a:rPr lang="en-US" dirty="0"/>
              <a:t>registered users</a:t>
            </a:r>
          </a:p>
          <a:p>
            <a:r>
              <a:rPr lang="en-US" dirty="0" smtClean="0"/>
              <a:t>6</a:t>
            </a:r>
            <a:r>
              <a:rPr lang="cs-CZ" dirty="0" smtClean="0"/>
              <a:t>29</a:t>
            </a:r>
            <a:r>
              <a:rPr lang="en-US" dirty="0" smtClean="0"/>
              <a:t>.</a:t>
            </a:r>
            <a:r>
              <a:rPr lang="cs-CZ" dirty="0" smtClean="0"/>
              <a:t>165</a:t>
            </a:r>
            <a:r>
              <a:rPr lang="en-US" dirty="0" smtClean="0"/>
              <a:t> loans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 smtClean="0"/>
              <a:t>MU Libraries 2018 -- M. Bartošek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5629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341</TotalTime>
  <Words>682</Words>
  <Application>Microsoft Office PowerPoint</Application>
  <PresentationFormat>Předvádění na obrazovce (4:3)</PresentationFormat>
  <Paragraphs>198</Paragraphs>
  <Slides>25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Courier New</vt:lpstr>
      <vt:lpstr>Pt sans</vt:lpstr>
      <vt:lpstr>Tahoma</vt:lpstr>
      <vt:lpstr>Wingdings</vt:lpstr>
      <vt:lpstr>Prezentace_MU_CZ</vt:lpstr>
      <vt:lpstr>Masaryk  University  Libraries  Miroslav Bartošek MU Library and Information Centre</vt:lpstr>
      <vt:lpstr>Agenda – general overview of MU libraries</vt:lpstr>
      <vt:lpstr>MU at a glance</vt:lpstr>
      <vt:lpstr>MU at a glance</vt:lpstr>
      <vt:lpstr>Prezentace aplikace PowerPoint</vt:lpstr>
      <vt:lpstr>Prezentace aplikace PowerPoint</vt:lpstr>
      <vt:lpstr>1. MU Libraries</vt:lpstr>
      <vt:lpstr>1. MU at a glance</vt:lpstr>
      <vt:lpstr>1. MU Libraries in Numbers</vt:lpstr>
      <vt:lpstr>1. Virtual MU libraries Tour</vt:lpstr>
      <vt:lpstr>1.1 Humanities Library</vt:lpstr>
      <vt:lpstr>1.2 Science Library</vt:lpstr>
      <vt:lpstr>1.3 Campus Library</vt:lpstr>
      <vt:lpstr>1.4 Economics Library</vt:lpstr>
      <vt:lpstr>1.5 Education Library</vt:lpstr>
      <vt:lpstr>1.6 Law Library</vt:lpstr>
      <vt:lpstr>2. IT support for libraries@MU</vt:lpstr>
      <vt:lpstr>3. Electronic Resources</vt:lpstr>
      <vt:lpstr>Prezentace aplikace PowerPoint</vt:lpstr>
      <vt:lpstr>Prezentace aplikace PowerPoint</vt:lpstr>
      <vt:lpstr>4. Digital Libraries</vt:lpstr>
      <vt:lpstr>Prezentace aplikace PowerPoint</vt:lpstr>
      <vt:lpstr>Prezentace aplikace PowerPoint</vt:lpstr>
      <vt:lpstr>5. Open Access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Miroslav Bartošek</dc:creator>
  <cp:lastModifiedBy>Jiří Kratochvíl</cp:lastModifiedBy>
  <cp:revision>51</cp:revision>
  <cp:lastPrinted>1601-01-01T00:00:00Z</cp:lastPrinted>
  <dcterms:created xsi:type="dcterms:W3CDTF">2015-11-23T07:04:47Z</dcterms:created>
  <dcterms:modified xsi:type="dcterms:W3CDTF">2018-08-06T17:31:18Z</dcterms:modified>
</cp:coreProperties>
</file>