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91" r:id="rId4"/>
    <p:sldId id="289" r:id="rId5"/>
    <p:sldId id="271" r:id="rId6"/>
    <p:sldId id="294" r:id="rId7"/>
    <p:sldId id="293" r:id="rId8"/>
    <p:sldId id="274" r:id="rId9"/>
    <p:sldId id="288" r:id="rId10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287D"/>
    <a:srgbClr val="E6E6E6"/>
    <a:srgbClr val="FFFFFF"/>
    <a:srgbClr val="B7C3B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9" autoAdjust="0"/>
    <p:restoredTop sz="94611" autoAdjust="0"/>
  </p:normalViewPr>
  <p:slideViewPr>
    <p:cSldViewPr snapToGrid="0">
      <p:cViewPr varScale="1">
        <p:scale>
          <a:sx n="112" d="100"/>
          <a:sy n="112" d="100"/>
        </p:scale>
        <p:origin x="840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7" y="6248400"/>
            <a:ext cx="7918771" cy="457200"/>
          </a:xfr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Citation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University </a:t>
            </a:r>
            <a:r>
              <a:rPr lang="cs-CZ" altLang="cs-CZ" dirty="0" err="1" smtClean="0"/>
              <a:t>Campus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Library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Citation</a:t>
            </a:r>
            <a:r>
              <a:rPr lang="cs-CZ" altLang="cs-CZ" dirty="0" smtClean="0"/>
              <a:t> </a:t>
            </a:r>
            <a:r>
              <a:rPr lang="cs-CZ" altLang="cs-CZ" dirty="0" err="1"/>
              <a:t>analysis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Since</a:t>
            </a:r>
            <a:r>
              <a:rPr lang="cs-CZ" altLang="cs-CZ" dirty="0" smtClean="0"/>
              <a:t> ca. 2000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researchers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aspiring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/>
              <a:t>position</a:t>
            </a:r>
            <a:r>
              <a:rPr lang="cs-CZ" altLang="cs-CZ" dirty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/>
              <a:t>Associate</a:t>
            </a:r>
            <a:r>
              <a:rPr lang="cs-CZ" altLang="cs-CZ" dirty="0"/>
              <a:t> </a:t>
            </a:r>
            <a:r>
              <a:rPr lang="cs-CZ" altLang="cs-CZ" dirty="0" err="1"/>
              <a:t>professor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 smtClean="0"/>
              <a:t>professor</a:t>
            </a:r>
            <a:endParaRPr lang="cs-CZ" altLang="cs-CZ" dirty="0" smtClean="0"/>
          </a:p>
          <a:p>
            <a:r>
              <a:rPr lang="cs-CZ" altLang="cs-CZ" dirty="0" smtClean="0"/>
              <a:t>Data </a:t>
            </a:r>
            <a:r>
              <a:rPr lang="cs-CZ" altLang="cs-CZ" dirty="0" err="1" smtClean="0"/>
              <a:t>requested</a:t>
            </a:r>
            <a:r>
              <a:rPr lang="cs-CZ" altLang="cs-CZ" dirty="0" smtClean="0"/>
              <a:t> by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rector‘s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directive</a:t>
            </a:r>
            <a:endParaRPr lang="cs-CZ" altLang="cs-CZ" dirty="0"/>
          </a:p>
          <a:p>
            <a:r>
              <a:rPr lang="cs-CZ" altLang="cs-CZ" dirty="0" err="1" smtClean="0"/>
              <a:t>Also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grant </a:t>
            </a:r>
            <a:r>
              <a:rPr lang="cs-CZ" altLang="cs-CZ" dirty="0" err="1" smtClean="0"/>
              <a:t>applications</a:t>
            </a:r>
            <a:r>
              <a:rPr lang="cs-CZ" altLang="cs-CZ" dirty="0" smtClean="0"/>
              <a:t>, </a:t>
            </a:r>
            <a:r>
              <a:rPr lang="en-US" altLang="cs-CZ" dirty="0"/>
              <a:t>to proof a scientific </a:t>
            </a:r>
            <a:r>
              <a:rPr lang="en-US" altLang="cs-CZ" dirty="0" smtClean="0"/>
              <a:t>a</a:t>
            </a:r>
            <a:r>
              <a:rPr lang="cs-CZ" altLang="cs-CZ" dirty="0" smtClean="0"/>
              <a:t>c</a:t>
            </a:r>
            <a:r>
              <a:rPr lang="en-US" altLang="cs-CZ" dirty="0" err="1" smtClean="0"/>
              <a:t>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19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Types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citation</a:t>
            </a:r>
            <a:r>
              <a:rPr lang="cs-CZ" altLang="cs-CZ" dirty="0" smtClean="0"/>
              <a:t> </a:t>
            </a:r>
            <a:r>
              <a:rPr lang="cs-CZ" altLang="cs-CZ" dirty="0" err="1"/>
              <a:t>analysis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Complete analysis</a:t>
            </a:r>
          </a:p>
          <a:p>
            <a:r>
              <a:rPr lang="en-US" altLang="cs-CZ" dirty="0"/>
              <a:t>Complete analysis without citing records</a:t>
            </a:r>
          </a:p>
          <a:p>
            <a:r>
              <a:rPr lang="en-US" altLang="cs-CZ" dirty="0"/>
              <a:t>Author´s publications with times cited, impact factors and h-index</a:t>
            </a:r>
          </a:p>
          <a:p>
            <a:r>
              <a:rPr lang="en-US" altLang="cs-CZ" dirty="0"/>
              <a:t>Author´s publications with times cited</a:t>
            </a:r>
          </a:p>
          <a:p>
            <a:r>
              <a:rPr lang="en-US" altLang="cs-CZ" dirty="0"/>
              <a:t>Checking impact factor</a:t>
            </a:r>
          </a:p>
        </p:txBody>
      </p:sp>
    </p:spTree>
    <p:extLst>
      <p:ext uri="{BB962C8B-B14F-4D97-AF65-F5344CB8AC3E}">
        <p14:creationId xmlns:p14="http://schemas.microsoft.com/office/powerpoint/2010/main" val="12491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Complete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analysis</a:t>
            </a:r>
            <a:endParaRPr lang="cs-CZ" alt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9589" y="2017713"/>
            <a:ext cx="366075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 dirty="0" err="1" smtClean="0"/>
              <a:t>The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rector‘s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directive</a:t>
            </a:r>
            <a:endParaRPr lang="cs-CZ" altLang="cs-CZ" kern="0" dirty="0" smtClean="0"/>
          </a:p>
          <a:p>
            <a:r>
              <a:rPr lang="cs-CZ" altLang="cs-CZ" kern="0" dirty="0" smtClean="0"/>
              <a:t>List </a:t>
            </a:r>
            <a:r>
              <a:rPr lang="cs-CZ" altLang="cs-CZ" kern="0" dirty="0" err="1" smtClean="0"/>
              <a:t>of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all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publications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including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patents</a:t>
            </a:r>
            <a:r>
              <a:rPr lang="cs-CZ" altLang="cs-CZ" kern="0" dirty="0" smtClean="0"/>
              <a:t>, software </a:t>
            </a:r>
            <a:r>
              <a:rPr lang="cs-CZ" altLang="cs-CZ" kern="0" dirty="0" err="1" smtClean="0"/>
              <a:t>etc</a:t>
            </a:r>
            <a:r>
              <a:rPr lang="cs-CZ" altLang="cs-CZ" kern="0" dirty="0" smtClean="0"/>
              <a:t>.</a:t>
            </a:r>
          </a:p>
          <a:p>
            <a:r>
              <a:rPr lang="cs-CZ" altLang="cs-CZ" kern="0" dirty="0" err="1" smtClean="0"/>
              <a:t>The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library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prepares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only</a:t>
            </a:r>
            <a:r>
              <a:rPr lang="cs-CZ" altLang="cs-CZ" kern="0" dirty="0" smtClean="0"/>
              <a:t> list </a:t>
            </a:r>
            <a:r>
              <a:rPr lang="cs-CZ" altLang="cs-CZ" kern="0" dirty="0" err="1" smtClean="0"/>
              <a:t>of</a:t>
            </a:r>
            <a:r>
              <a:rPr lang="cs-CZ" altLang="cs-CZ" kern="0" dirty="0" smtClean="0"/>
              <a:t> </a:t>
            </a:r>
            <a:r>
              <a:rPr lang="cs-CZ" altLang="cs-CZ" kern="0" dirty="0" err="1" smtClean="0"/>
              <a:t>publications</a:t>
            </a:r>
            <a:r>
              <a:rPr lang="cs-CZ" altLang="cs-CZ" kern="0" dirty="0" smtClean="0"/>
              <a:t> in </a:t>
            </a:r>
            <a:r>
              <a:rPr lang="cs-CZ" altLang="cs-CZ" kern="0" dirty="0" err="1" smtClean="0"/>
              <a:t>WoS</a:t>
            </a:r>
            <a:r>
              <a:rPr lang="cs-CZ" altLang="cs-CZ" kern="0" dirty="0" smtClean="0"/>
              <a:t> and </a:t>
            </a:r>
            <a:r>
              <a:rPr lang="cs-CZ" altLang="cs-CZ" kern="0" dirty="0" err="1" smtClean="0"/>
              <a:t>Scopus</a:t>
            </a:r>
            <a:endParaRPr lang="cs-CZ" altLang="cs-CZ" kern="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19" y="73343"/>
            <a:ext cx="4734606" cy="6697178"/>
          </a:xfrm>
          <a:ln>
            <a:solidFill>
              <a:srgbClr val="00287D"/>
            </a:solidFill>
          </a:ln>
        </p:spPr>
      </p:pic>
    </p:spTree>
    <p:extLst>
      <p:ext uri="{BB962C8B-B14F-4D97-AF65-F5344CB8AC3E}">
        <p14:creationId xmlns:p14="http://schemas.microsoft.com/office/powerpoint/2010/main" val="41339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22693" y="6248400"/>
            <a:ext cx="8514829" cy="457200"/>
          </a:xfr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4425" r="6837" b="14416"/>
          <a:stretch/>
        </p:blipFill>
        <p:spPr>
          <a:xfrm>
            <a:off x="3537959" y="70122"/>
            <a:ext cx="5084748" cy="6740982"/>
          </a:xfrm>
          <a:prstGeom prst="rect">
            <a:avLst/>
          </a:prstGeom>
          <a:ln>
            <a:solidFill>
              <a:srgbClr val="00287D"/>
            </a:solidFill>
          </a:ln>
        </p:spPr>
      </p:pic>
      <p:sp>
        <p:nvSpPr>
          <p:cNvPr id="7" name="Šipka: doprava 6"/>
          <p:cNvSpPr/>
          <p:nvPr/>
        </p:nvSpPr>
        <p:spPr bwMode="auto">
          <a:xfrm>
            <a:off x="1478237" y="805304"/>
            <a:ext cx="2149813" cy="943583"/>
          </a:xfrm>
          <a:prstGeom prst="rightArrow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: doprava 13"/>
          <p:cNvSpPr/>
          <p:nvPr/>
        </p:nvSpPr>
        <p:spPr bwMode="auto">
          <a:xfrm>
            <a:off x="1478237" y="1969847"/>
            <a:ext cx="2149813" cy="943583"/>
          </a:xfrm>
          <a:prstGeom prst="rightArrow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/>
          <p:cNvSpPr/>
          <p:nvPr/>
        </p:nvSpPr>
        <p:spPr bwMode="auto">
          <a:xfrm>
            <a:off x="1478237" y="3477712"/>
            <a:ext cx="2149813" cy="943583"/>
          </a:xfrm>
          <a:prstGeom prst="rightArrow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Other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analysis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5233" r="5738" b="18006"/>
          <a:stretch/>
        </p:blipFill>
        <p:spPr>
          <a:xfrm>
            <a:off x="3642729" y="94004"/>
            <a:ext cx="5424359" cy="6682811"/>
          </a:xfrm>
          <a:prstGeom prst="rect">
            <a:avLst/>
          </a:prstGeom>
          <a:ln>
            <a:solidFill>
              <a:srgbClr val="002776"/>
            </a:solidFill>
          </a:ln>
        </p:spPr>
      </p:pic>
    </p:spTree>
    <p:extLst>
      <p:ext uri="{BB962C8B-B14F-4D97-AF65-F5344CB8AC3E}">
        <p14:creationId xmlns:p14="http://schemas.microsoft.com/office/powerpoint/2010/main" val="30329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Other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analysis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863" r="4679" b="23614"/>
          <a:stretch/>
        </p:blipFill>
        <p:spPr>
          <a:xfrm>
            <a:off x="3181397" y="111094"/>
            <a:ext cx="5860053" cy="6674267"/>
          </a:xfrm>
          <a:prstGeom prst="rect">
            <a:avLst/>
          </a:prstGeom>
          <a:ln>
            <a:solidFill>
              <a:srgbClr val="002776"/>
            </a:solidFill>
          </a:ln>
        </p:spPr>
      </p:pic>
    </p:spTree>
    <p:extLst>
      <p:ext uri="{BB962C8B-B14F-4D97-AF65-F5344CB8AC3E}">
        <p14:creationId xmlns:p14="http://schemas.microsoft.com/office/powerpoint/2010/main" val="1788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" y="1986090"/>
            <a:ext cx="8225999" cy="4262310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35620"/>
              </p:ext>
            </p:extLst>
          </p:nvPr>
        </p:nvGraphicFramePr>
        <p:xfrm>
          <a:off x="509589" y="1986090"/>
          <a:ext cx="8248765" cy="426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0815">
                  <a:extLst>
                    <a:ext uri="{9D8B030D-6E8A-4147-A177-3AD203B41FA5}">
                      <a16:colId xmlns:a16="http://schemas.microsoft.com/office/drawing/2014/main" val="2022572163"/>
                    </a:ext>
                  </a:extLst>
                </a:gridCol>
                <a:gridCol w="763571">
                  <a:extLst>
                    <a:ext uri="{9D8B030D-6E8A-4147-A177-3AD203B41FA5}">
                      <a16:colId xmlns:a16="http://schemas.microsoft.com/office/drawing/2014/main" val="2596199626"/>
                    </a:ext>
                  </a:extLst>
                </a:gridCol>
                <a:gridCol w="763571">
                  <a:extLst>
                    <a:ext uri="{9D8B030D-6E8A-4147-A177-3AD203B41FA5}">
                      <a16:colId xmlns:a16="http://schemas.microsoft.com/office/drawing/2014/main" val="1919308966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2706012803"/>
                    </a:ext>
                  </a:extLst>
                </a:gridCol>
                <a:gridCol w="791851">
                  <a:extLst>
                    <a:ext uri="{9D8B030D-6E8A-4147-A177-3AD203B41FA5}">
                      <a16:colId xmlns:a16="http://schemas.microsoft.com/office/drawing/2014/main" val="2576762515"/>
                    </a:ext>
                  </a:extLst>
                </a:gridCol>
                <a:gridCol w="744718">
                  <a:extLst>
                    <a:ext uri="{9D8B030D-6E8A-4147-A177-3AD203B41FA5}">
                      <a16:colId xmlns:a16="http://schemas.microsoft.com/office/drawing/2014/main" val="3824541191"/>
                    </a:ext>
                  </a:extLst>
                </a:gridCol>
                <a:gridCol w="943533">
                  <a:extLst>
                    <a:ext uri="{9D8B030D-6E8A-4147-A177-3AD203B41FA5}">
                      <a16:colId xmlns:a16="http://schemas.microsoft.com/office/drawing/2014/main" val="1383964007"/>
                    </a:ext>
                  </a:extLst>
                </a:gridCol>
              </a:tblGrid>
              <a:tr h="74629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Type </a:t>
                      </a:r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</a:t>
                      </a:r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analysis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Hrs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Hrs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Hrs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01975"/>
                  </a:ext>
                </a:extLst>
              </a:tr>
              <a:tr h="6136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Complete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analysis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459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5677"/>
                  </a:ext>
                </a:extLst>
              </a:tr>
              <a:tr h="597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Complete analysis without citing records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660"/>
                  </a:ext>
                </a:extLst>
              </a:tr>
              <a:tr h="74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Author´s publications with times cited, impact factors and h-index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90527"/>
                  </a:ext>
                </a:extLst>
              </a:tr>
              <a:tr h="597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Author´s publications with times cited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166"/>
                  </a:ext>
                </a:extLst>
              </a:tr>
              <a:tr h="48045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Checking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impact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factor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0,25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11362"/>
                  </a:ext>
                </a:extLst>
              </a:tr>
              <a:tr h="48045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25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61,25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472,5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106,5</a:t>
                      </a:r>
                    </a:p>
                  </a:txBody>
                  <a:tcPr marL="8225" marR="8225" marT="8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7387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173530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Support – </a:t>
            </a:r>
            <a:r>
              <a:rPr lang="cs-CZ" altLang="cs-CZ" dirty="0" err="1"/>
              <a:t>Citation</a:t>
            </a:r>
            <a:r>
              <a:rPr lang="cs-CZ" altLang="cs-CZ" dirty="0"/>
              <a:t> </a:t>
            </a:r>
            <a:r>
              <a:rPr lang="cs-CZ" altLang="cs-CZ" dirty="0" err="1"/>
              <a:t>analysis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9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8277046" cy="45720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Citation analyses at the University Campus Library / Jiří Kratochvíl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sz="4000" dirty="0" smtClean="0"/>
          </a:p>
          <a:p>
            <a:pPr marL="0" indent="0" algn="ctr">
              <a:buNone/>
            </a:pPr>
            <a:r>
              <a:rPr lang="cs-CZ" altLang="cs-CZ" sz="4000" dirty="0" err="1" smtClean="0"/>
              <a:t>Thank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you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for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your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attention</a:t>
            </a:r>
            <a:endParaRPr lang="cs-CZ" altLang="cs-CZ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500" b="1" dirty="0"/>
          </a:p>
          <a:p>
            <a:pPr marL="0" indent="0">
              <a:buNone/>
            </a:pPr>
            <a:endParaRPr lang="cs-CZ" sz="2500" b="1" dirty="0"/>
          </a:p>
          <a:p>
            <a:pPr marL="0" indent="0" algn="ctr">
              <a:buNone/>
            </a:pPr>
            <a:r>
              <a:rPr lang="cs-CZ" sz="2500" b="1" dirty="0"/>
              <a:t>Jiří Kratochvíl</a:t>
            </a:r>
          </a:p>
          <a:p>
            <a:pPr marL="0" indent="0" algn="ctr">
              <a:buNone/>
            </a:pPr>
            <a:r>
              <a:rPr lang="cs-CZ" sz="2500" b="1" dirty="0"/>
              <a:t>kratec@ukb.muni.cz</a:t>
            </a:r>
            <a:endParaRPr lang="cs-CZ" altLang="cs-CZ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altLang="cs-CZ" sz="4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mu_sablona_4×3_en</Template>
  <TotalTime>6688</TotalTime>
  <Words>318</Words>
  <Application>Microsoft Office PowerPoint</Application>
  <PresentationFormat>Předvádění na obrazovce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Citation analyses at the University Campus Library</vt:lpstr>
      <vt:lpstr>Citation analysis</vt:lpstr>
      <vt:lpstr>Types of the citation analysis</vt:lpstr>
      <vt:lpstr>Complete analysis</vt:lpstr>
      <vt:lpstr>Prezentace aplikace PowerPoint</vt:lpstr>
      <vt:lpstr>Other analysis</vt:lpstr>
      <vt:lpstr>Other analysis</vt:lpstr>
      <vt:lpstr>Support – Citation analysis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kratec</dc:creator>
  <cp:lastModifiedBy>Jiří Kratochvíl</cp:lastModifiedBy>
  <cp:revision>266</cp:revision>
  <cp:lastPrinted>2017-05-04T11:49:53Z</cp:lastPrinted>
  <dcterms:created xsi:type="dcterms:W3CDTF">2017-03-27T10:27:41Z</dcterms:created>
  <dcterms:modified xsi:type="dcterms:W3CDTF">2018-09-05T05:44:02Z</dcterms:modified>
</cp:coreProperties>
</file>