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87" r:id="rId2"/>
    <p:sldId id="274" r:id="rId3"/>
    <p:sldId id="257" r:id="rId4"/>
    <p:sldId id="289" r:id="rId5"/>
    <p:sldId id="293" r:id="rId6"/>
    <p:sldId id="264" r:id="rId7"/>
    <p:sldId id="279" r:id="rId8"/>
    <p:sldId id="290" r:id="rId9"/>
    <p:sldId id="280" r:id="rId10"/>
    <p:sldId id="282" r:id="rId11"/>
    <p:sldId id="297" r:id="rId12"/>
    <p:sldId id="295" r:id="rId13"/>
    <p:sldId id="296" r:id="rId14"/>
    <p:sldId id="260" r:id="rId15"/>
    <p:sldId id="294" r:id="rId16"/>
    <p:sldId id="298" r:id="rId17"/>
    <p:sldId id="301" r:id="rId18"/>
    <p:sldId id="286" r:id="rId19"/>
    <p:sldId id="302" r:id="rId20"/>
    <p:sldId id="299" r:id="rId21"/>
    <p:sldId id="292" r:id="rId22"/>
  </p:sldIdLst>
  <p:sldSz cx="12192000" cy="6858000"/>
  <p:notesSz cx="6865938" cy="9996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C143"/>
    <a:srgbClr val="21A9C0"/>
    <a:srgbClr val="62BB46"/>
    <a:srgbClr val="F6F7F7"/>
    <a:srgbClr val="EBECED"/>
    <a:srgbClr val="F0F2F2"/>
    <a:srgbClr val="3946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87127" autoAdjust="0"/>
  </p:normalViewPr>
  <p:slideViewPr>
    <p:cSldViewPr snapToGrid="0" showGuides="1">
      <p:cViewPr varScale="1">
        <p:scale>
          <a:sx n="95" d="100"/>
          <a:sy n="95" d="100"/>
        </p:scale>
        <p:origin x="420" y="72"/>
      </p:cViewPr>
      <p:guideLst>
        <p:guide orient="horz" pos="2136"/>
        <p:guide pos="3816"/>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1" d="100"/>
          <a:sy n="91" d="100"/>
        </p:scale>
        <p:origin x="28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879682-766A-4EC9-9AB4-6B05D94CFBC9}"/>
              </a:ext>
            </a:extLst>
          </p:cNvPr>
          <p:cNvSpPr>
            <a:spLocks noGrp="1"/>
          </p:cNvSpPr>
          <p:nvPr>
            <p:ph type="hdr" sz="quarter"/>
          </p:nvPr>
        </p:nvSpPr>
        <p:spPr>
          <a:xfrm>
            <a:off x="0" y="0"/>
            <a:ext cx="2975240" cy="501560"/>
          </a:xfrm>
          <a:prstGeom prst="rect">
            <a:avLst/>
          </a:prstGeom>
        </p:spPr>
        <p:txBody>
          <a:bodyPr vert="horz" lIns="96350" tIns="48175" rIns="96350" bIns="48175" rtlCol="0"/>
          <a:lstStyle>
            <a:lvl1pPr algn="l">
              <a:defRPr sz="1300"/>
            </a:lvl1pPr>
          </a:lstStyle>
          <a:p>
            <a:endParaRPr lang="en-US"/>
          </a:p>
        </p:txBody>
      </p:sp>
      <p:sp>
        <p:nvSpPr>
          <p:cNvPr id="3" name="Date Placeholder 2">
            <a:extLst>
              <a:ext uri="{FF2B5EF4-FFF2-40B4-BE49-F238E27FC236}">
                <a16:creationId xmlns:a16="http://schemas.microsoft.com/office/drawing/2014/main" id="{885EE19B-11B0-4020-A52B-9F88D94D7AB0}"/>
              </a:ext>
            </a:extLst>
          </p:cNvPr>
          <p:cNvSpPr>
            <a:spLocks noGrp="1"/>
          </p:cNvSpPr>
          <p:nvPr>
            <p:ph type="dt" sz="quarter" idx="1"/>
          </p:nvPr>
        </p:nvSpPr>
        <p:spPr>
          <a:xfrm>
            <a:off x="3889109" y="0"/>
            <a:ext cx="2975240" cy="501560"/>
          </a:xfrm>
          <a:prstGeom prst="rect">
            <a:avLst/>
          </a:prstGeom>
        </p:spPr>
        <p:txBody>
          <a:bodyPr vert="horz" lIns="96350" tIns="48175" rIns="96350" bIns="48175" rtlCol="0"/>
          <a:lstStyle>
            <a:lvl1pPr algn="r">
              <a:defRPr sz="1300"/>
            </a:lvl1pPr>
          </a:lstStyle>
          <a:p>
            <a:fld id="{00A26804-296B-4572-A0F9-372DDB81CE0C}" type="datetimeFigureOut">
              <a:rPr lang="en-US" smtClean="0"/>
              <a:t>9/10/2018</a:t>
            </a:fld>
            <a:endParaRPr lang="en-US"/>
          </a:p>
        </p:txBody>
      </p:sp>
      <p:sp>
        <p:nvSpPr>
          <p:cNvPr id="4" name="Footer Placeholder 3">
            <a:extLst>
              <a:ext uri="{FF2B5EF4-FFF2-40B4-BE49-F238E27FC236}">
                <a16:creationId xmlns:a16="http://schemas.microsoft.com/office/drawing/2014/main" id="{81FC4B6D-059E-45D0-AFA3-0D9EA856C1EF}"/>
              </a:ext>
            </a:extLst>
          </p:cNvPr>
          <p:cNvSpPr>
            <a:spLocks noGrp="1"/>
          </p:cNvSpPr>
          <p:nvPr>
            <p:ph type="ftr" sz="quarter" idx="2"/>
          </p:nvPr>
        </p:nvSpPr>
        <p:spPr>
          <a:xfrm>
            <a:off x="0" y="9494929"/>
            <a:ext cx="2975240" cy="501559"/>
          </a:xfrm>
          <a:prstGeom prst="rect">
            <a:avLst/>
          </a:prstGeom>
        </p:spPr>
        <p:txBody>
          <a:bodyPr vert="horz" lIns="96350" tIns="48175" rIns="96350" bIns="48175"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48724AFA-A144-419F-8FDA-EB926EDC5569}"/>
              </a:ext>
            </a:extLst>
          </p:cNvPr>
          <p:cNvSpPr>
            <a:spLocks noGrp="1"/>
          </p:cNvSpPr>
          <p:nvPr>
            <p:ph type="sldNum" sz="quarter" idx="3"/>
          </p:nvPr>
        </p:nvSpPr>
        <p:spPr>
          <a:xfrm>
            <a:off x="3889109" y="9494929"/>
            <a:ext cx="2975240" cy="501559"/>
          </a:xfrm>
          <a:prstGeom prst="rect">
            <a:avLst/>
          </a:prstGeom>
        </p:spPr>
        <p:txBody>
          <a:bodyPr vert="horz" lIns="96350" tIns="48175" rIns="96350" bIns="48175" rtlCol="0" anchor="b"/>
          <a:lstStyle>
            <a:lvl1pPr algn="r">
              <a:defRPr sz="1300"/>
            </a:lvl1pPr>
          </a:lstStyle>
          <a:p>
            <a:fld id="{23F7E358-18BC-4B0A-BB40-FB7A647C437F}" type="slidenum">
              <a:rPr lang="en-US" smtClean="0"/>
              <a:t>‹#›</a:t>
            </a:fld>
            <a:endParaRPr lang="en-US"/>
          </a:p>
        </p:txBody>
      </p:sp>
    </p:spTree>
    <p:extLst>
      <p:ext uri="{BB962C8B-B14F-4D97-AF65-F5344CB8AC3E}">
        <p14:creationId xmlns:p14="http://schemas.microsoft.com/office/powerpoint/2010/main" val="2747385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501560"/>
          </a:xfrm>
          <a:prstGeom prst="rect">
            <a:avLst/>
          </a:prstGeom>
        </p:spPr>
        <p:txBody>
          <a:bodyPr vert="horz" lIns="96350" tIns="48175" rIns="96350" bIns="48175" rtlCol="0"/>
          <a:lstStyle>
            <a:lvl1pPr algn="l">
              <a:defRPr sz="1300"/>
            </a:lvl1pPr>
          </a:lstStyle>
          <a:p>
            <a:endParaRPr lang="en-US"/>
          </a:p>
        </p:txBody>
      </p:sp>
      <p:sp>
        <p:nvSpPr>
          <p:cNvPr id="3" name="Date Placeholder 2"/>
          <p:cNvSpPr>
            <a:spLocks noGrp="1"/>
          </p:cNvSpPr>
          <p:nvPr>
            <p:ph type="dt" idx="1"/>
          </p:nvPr>
        </p:nvSpPr>
        <p:spPr>
          <a:xfrm>
            <a:off x="3889109" y="0"/>
            <a:ext cx="2975240" cy="501560"/>
          </a:xfrm>
          <a:prstGeom prst="rect">
            <a:avLst/>
          </a:prstGeom>
        </p:spPr>
        <p:txBody>
          <a:bodyPr vert="horz" lIns="96350" tIns="48175" rIns="96350" bIns="48175" rtlCol="0"/>
          <a:lstStyle>
            <a:lvl1pPr algn="r">
              <a:defRPr sz="1300"/>
            </a:lvl1pPr>
          </a:lstStyle>
          <a:p>
            <a:fld id="{DD6D46A3-849D-4409-B0D0-71D3CF0B43A8}" type="datetimeFigureOut">
              <a:rPr lang="en-US" smtClean="0"/>
              <a:t>9/10/2018</a:t>
            </a:fld>
            <a:endParaRPr lang="en-US"/>
          </a:p>
        </p:txBody>
      </p:sp>
      <p:sp>
        <p:nvSpPr>
          <p:cNvPr id="4" name="Slide Image Placeholder 3"/>
          <p:cNvSpPr>
            <a:spLocks noGrp="1" noRot="1" noChangeAspect="1"/>
          </p:cNvSpPr>
          <p:nvPr>
            <p:ph type="sldImg" idx="2"/>
          </p:nvPr>
        </p:nvSpPr>
        <p:spPr>
          <a:xfrm>
            <a:off x="436563" y="1249363"/>
            <a:ext cx="5994400" cy="3373437"/>
          </a:xfrm>
          <a:prstGeom prst="rect">
            <a:avLst/>
          </a:prstGeom>
          <a:noFill/>
          <a:ln w="12700">
            <a:solidFill>
              <a:prstClr val="black"/>
            </a:solidFill>
          </a:ln>
        </p:spPr>
        <p:txBody>
          <a:bodyPr vert="horz" lIns="96350" tIns="48175" rIns="96350" bIns="48175" rtlCol="0" anchor="ctr"/>
          <a:lstStyle/>
          <a:p>
            <a:endParaRPr lang="en-US"/>
          </a:p>
        </p:txBody>
      </p:sp>
      <p:sp>
        <p:nvSpPr>
          <p:cNvPr id="5" name="Notes Placeholder 4"/>
          <p:cNvSpPr>
            <a:spLocks noGrp="1"/>
          </p:cNvSpPr>
          <p:nvPr>
            <p:ph type="body" sz="quarter" idx="3"/>
          </p:nvPr>
        </p:nvSpPr>
        <p:spPr>
          <a:xfrm>
            <a:off x="686594" y="4810810"/>
            <a:ext cx="5492750" cy="3936117"/>
          </a:xfrm>
          <a:prstGeom prst="rect">
            <a:avLst/>
          </a:prstGeom>
        </p:spPr>
        <p:txBody>
          <a:bodyPr vert="horz" lIns="96350" tIns="48175" rIns="96350" bIns="4817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94929"/>
            <a:ext cx="2975240" cy="501559"/>
          </a:xfrm>
          <a:prstGeom prst="rect">
            <a:avLst/>
          </a:prstGeom>
        </p:spPr>
        <p:txBody>
          <a:bodyPr vert="horz" lIns="96350" tIns="48175" rIns="96350" bIns="48175" rtlCol="0" anchor="b"/>
          <a:lstStyle>
            <a:lvl1pPr algn="l">
              <a:defRPr sz="1300"/>
            </a:lvl1pPr>
          </a:lstStyle>
          <a:p>
            <a:endParaRPr lang="en-US"/>
          </a:p>
        </p:txBody>
      </p:sp>
      <p:sp>
        <p:nvSpPr>
          <p:cNvPr id="7" name="Slide Number Placeholder 6"/>
          <p:cNvSpPr>
            <a:spLocks noGrp="1"/>
          </p:cNvSpPr>
          <p:nvPr>
            <p:ph type="sldNum" sz="quarter" idx="5"/>
          </p:nvPr>
        </p:nvSpPr>
        <p:spPr>
          <a:xfrm>
            <a:off x="3889109" y="9494929"/>
            <a:ext cx="2975240" cy="501559"/>
          </a:xfrm>
          <a:prstGeom prst="rect">
            <a:avLst/>
          </a:prstGeom>
        </p:spPr>
        <p:txBody>
          <a:bodyPr vert="horz" lIns="96350" tIns="48175" rIns="96350" bIns="48175" rtlCol="0" anchor="b"/>
          <a:lstStyle>
            <a:lvl1pPr algn="r">
              <a:defRPr sz="1300"/>
            </a:lvl1pPr>
          </a:lstStyle>
          <a:p>
            <a:fld id="{934B23C0-22E8-4F3C-9489-1582CADF85A3}" type="slidenum">
              <a:rPr lang="en-US" smtClean="0"/>
              <a:t>‹#›</a:t>
            </a:fld>
            <a:endParaRPr lang="en-US"/>
          </a:p>
        </p:txBody>
      </p:sp>
    </p:spTree>
    <p:extLst>
      <p:ext uri="{BB962C8B-B14F-4D97-AF65-F5344CB8AC3E}">
        <p14:creationId xmlns:p14="http://schemas.microsoft.com/office/powerpoint/2010/main" val="345281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a:extLst>
              <a:ext uri="{FF2B5EF4-FFF2-40B4-BE49-F238E27FC236}">
                <a16:creationId xmlns:a16="http://schemas.microsoft.com/office/drawing/2014/main" id="{38BA96DA-4AED-4D58-84B8-34CF840B3C42}"/>
              </a:ext>
            </a:extLst>
          </p:cNvPr>
          <p:cNvSpPr>
            <a:spLocks noGrp="1" noRot="1" noChangeAspect="1" noChangeArrowheads="1" noTextEdit="1"/>
          </p:cNvSpPr>
          <p:nvPr>
            <p:ph type="sldImg"/>
          </p:nvPr>
        </p:nvSpPr>
        <p:spPr>
          <a:ln/>
        </p:spPr>
      </p:sp>
      <p:sp>
        <p:nvSpPr>
          <p:cNvPr id="24579" name="Zástupný symbol pro poznámky 2">
            <a:extLst>
              <a:ext uri="{FF2B5EF4-FFF2-40B4-BE49-F238E27FC236}">
                <a16:creationId xmlns:a16="http://schemas.microsoft.com/office/drawing/2014/main" id="{F662795C-91AB-43C4-BA8F-96DF9EA60F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noProof="0" smtClean="0">
                <a:latin typeface="Arial" panose="020B0604020202020204" pitchFamily="34" charset="0"/>
              </a:rPr>
              <a:t>Hello and welcome </a:t>
            </a:r>
          </a:p>
          <a:p>
            <a:r>
              <a:rPr lang="en-US" altLang="cs-CZ" noProof="0" smtClean="0">
                <a:latin typeface="Arial" panose="020B0604020202020204" pitchFamily="34" charset="0"/>
              </a:rPr>
              <a:t>My name is xxx and I am xxx of CEITEC. </a:t>
            </a:r>
          </a:p>
          <a:p>
            <a:r>
              <a:rPr lang="en-US" altLang="cs-CZ" noProof="0" smtClean="0">
                <a:latin typeface="Arial" panose="020B0604020202020204" pitchFamily="34" charset="0"/>
              </a:rPr>
              <a:t>It is my great pleasure to welcome you today and to introduce CEITEC – Central European Institute of Technology. </a:t>
            </a:r>
          </a:p>
          <a:p>
            <a:r>
              <a:rPr lang="en-US" altLang="cs-CZ" noProof="0" smtClean="0">
                <a:latin typeface="Arial" panose="020B0604020202020204" pitchFamily="34" charset="0"/>
              </a:rPr>
              <a:t>The story of CEITEC is much like science itself – exciting and in some ways unpredictable. So let me share with you some key moments of CEITEC’s history, its key achievements of the present and the outlook for its future. </a:t>
            </a:r>
            <a:endParaRPr lang="en-US" altLang="cs-CZ" noProof="0">
              <a:latin typeface="Arial" panose="020B0604020202020204" pitchFamily="34" charset="0"/>
            </a:endParaRPr>
          </a:p>
        </p:txBody>
      </p:sp>
      <p:sp>
        <p:nvSpPr>
          <p:cNvPr id="24580" name="Zástupný symbol pro číslo snímku 3">
            <a:extLst>
              <a:ext uri="{FF2B5EF4-FFF2-40B4-BE49-F238E27FC236}">
                <a16:creationId xmlns:a16="http://schemas.microsoft.com/office/drawing/2014/main" id="{868B11F0-8907-433A-80EB-551E648579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2846" indent="-301095">
              <a:defRPr>
                <a:solidFill>
                  <a:schemeClr val="tx1"/>
                </a:solidFill>
                <a:latin typeface="Arial" panose="020B0604020202020204" pitchFamily="34" charset="0"/>
              </a:defRPr>
            </a:lvl2pPr>
            <a:lvl3pPr marL="1204379" indent="-240876">
              <a:defRPr>
                <a:solidFill>
                  <a:schemeClr val="tx1"/>
                </a:solidFill>
                <a:latin typeface="Arial" panose="020B0604020202020204" pitchFamily="34" charset="0"/>
              </a:defRPr>
            </a:lvl3pPr>
            <a:lvl4pPr marL="1686131" indent="-240876">
              <a:defRPr>
                <a:solidFill>
                  <a:schemeClr val="tx1"/>
                </a:solidFill>
                <a:latin typeface="Arial" panose="020B0604020202020204" pitchFamily="34" charset="0"/>
              </a:defRPr>
            </a:lvl4pPr>
            <a:lvl5pPr marL="2167882" indent="-240876">
              <a:defRPr>
                <a:solidFill>
                  <a:schemeClr val="tx1"/>
                </a:solidFill>
                <a:latin typeface="Arial" panose="020B0604020202020204" pitchFamily="34" charset="0"/>
              </a:defRPr>
            </a:lvl5pPr>
            <a:lvl6pPr marL="2649634" indent="-240876" eaLnBrk="0" fontAlgn="base" hangingPunct="0">
              <a:spcBef>
                <a:spcPct val="0"/>
              </a:spcBef>
              <a:spcAft>
                <a:spcPct val="0"/>
              </a:spcAft>
              <a:defRPr>
                <a:solidFill>
                  <a:schemeClr val="tx1"/>
                </a:solidFill>
                <a:latin typeface="Arial" panose="020B0604020202020204" pitchFamily="34" charset="0"/>
              </a:defRPr>
            </a:lvl6pPr>
            <a:lvl7pPr marL="3131386" indent="-240876" eaLnBrk="0" fontAlgn="base" hangingPunct="0">
              <a:spcBef>
                <a:spcPct val="0"/>
              </a:spcBef>
              <a:spcAft>
                <a:spcPct val="0"/>
              </a:spcAft>
              <a:defRPr>
                <a:solidFill>
                  <a:schemeClr val="tx1"/>
                </a:solidFill>
                <a:latin typeface="Arial" panose="020B0604020202020204" pitchFamily="34" charset="0"/>
              </a:defRPr>
            </a:lvl7pPr>
            <a:lvl8pPr marL="3613137" indent="-240876" eaLnBrk="0" fontAlgn="base" hangingPunct="0">
              <a:spcBef>
                <a:spcPct val="0"/>
              </a:spcBef>
              <a:spcAft>
                <a:spcPct val="0"/>
              </a:spcAft>
              <a:defRPr>
                <a:solidFill>
                  <a:schemeClr val="tx1"/>
                </a:solidFill>
                <a:latin typeface="Arial" panose="020B0604020202020204" pitchFamily="34" charset="0"/>
              </a:defRPr>
            </a:lvl8pPr>
            <a:lvl9pPr marL="4094889" indent="-240876" eaLnBrk="0" fontAlgn="base" hangingPunct="0">
              <a:spcBef>
                <a:spcPct val="0"/>
              </a:spcBef>
              <a:spcAft>
                <a:spcPct val="0"/>
              </a:spcAft>
              <a:defRPr>
                <a:solidFill>
                  <a:schemeClr val="tx1"/>
                </a:solidFill>
                <a:latin typeface="Arial" panose="020B0604020202020204" pitchFamily="34" charset="0"/>
              </a:defRPr>
            </a:lvl9pPr>
          </a:lstStyle>
          <a:p>
            <a:fld id="{CA278E9E-F237-4B5E-8E23-061410CD0F9A}" type="slidenum">
              <a:rPr lang="cs-CZ" altLang="en-US" smtClean="0"/>
              <a:pPr/>
              <a:t>1</a:t>
            </a:fld>
            <a:endParaRPr lang="cs-CZ" altLang="en-US"/>
          </a:p>
        </p:txBody>
      </p:sp>
    </p:spTree>
    <p:extLst>
      <p:ext uri="{BB962C8B-B14F-4D97-AF65-F5344CB8AC3E}">
        <p14:creationId xmlns:p14="http://schemas.microsoft.com/office/powerpoint/2010/main" val="127885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proud to say that in these areas we have already been able to accomplish some impressive results and will continue to do so in the future. </a:t>
            </a:r>
          </a:p>
        </p:txBody>
      </p:sp>
      <p:sp>
        <p:nvSpPr>
          <p:cNvPr id="4" name="Slide Number Placeholder 3"/>
          <p:cNvSpPr>
            <a:spLocks noGrp="1"/>
          </p:cNvSpPr>
          <p:nvPr>
            <p:ph type="sldNum" sz="quarter" idx="10"/>
          </p:nvPr>
        </p:nvSpPr>
        <p:spPr/>
        <p:txBody>
          <a:bodyPr/>
          <a:lstStyle/>
          <a:p>
            <a:fld id="{934B23C0-22E8-4F3C-9489-1582CADF85A3}" type="slidenum">
              <a:rPr lang="en-US" smtClean="0"/>
              <a:t>10</a:t>
            </a:fld>
            <a:endParaRPr lang="en-US"/>
          </a:p>
        </p:txBody>
      </p:sp>
    </p:spTree>
    <p:extLst>
      <p:ext uri="{BB962C8B-B14F-4D97-AF65-F5344CB8AC3E}">
        <p14:creationId xmlns:p14="http://schemas.microsoft.com/office/powerpoint/2010/main" val="4095932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proud to say that in these areas we have already been able to accomplish some impressive results and will continue to do so in the future. </a:t>
            </a:r>
          </a:p>
        </p:txBody>
      </p:sp>
      <p:sp>
        <p:nvSpPr>
          <p:cNvPr id="4" name="Slide Number Placeholder 3"/>
          <p:cNvSpPr>
            <a:spLocks noGrp="1"/>
          </p:cNvSpPr>
          <p:nvPr>
            <p:ph type="sldNum" sz="quarter" idx="10"/>
          </p:nvPr>
        </p:nvSpPr>
        <p:spPr/>
        <p:txBody>
          <a:bodyPr/>
          <a:lstStyle/>
          <a:p>
            <a:fld id="{934B23C0-22E8-4F3C-9489-1582CADF85A3}" type="slidenum">
              <a:rPr lang="en-US" smtClean="0"/>
              <a:t>11</a:t>
            </a:fld>
            <a:endParaRPr lang="en-US"/>
          </a:p>
        </p:txBody>
      </p:sp>
    </p:spTree>
    <p:extLst>
      <p:ext uri="{BB962C8B-B14F-4D97-AF65-F5344CB8AC3E}">
        <p14:creationId xmlns:p14="http://schemas.microsoft.com/office/powerpoint/2010/main" val="640405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smtClean="0"/>
              <a:t>We realize that the only way to fulfill our promise and our mission and to fully exploit the potential of our state of the art technologies is to create an environment in which a vibrant scientific community will thrive. </a:t>
            </a:r>
          </a:p>
          <a:p>
            <a:endParaRPr lang="en-US" noProof="0" smtClean="0"/>
          </a:p>
          <a:p>
            <a:r>
              <a:rPr lang="en-US" noProof="0" smtClean="0"/>
              <a:t>At CEITEC we take this very seriously and are proud of making our facilities literally come alive. </a:t>
            </a:r>
          </a:p>
          <a:p>
            <a:r>
              <a:rPr lang="en-US" noProof="0" smtClean="0"/>
              <a:t>Every year we organize a great number of quality scientific events in various fields of study attended with researches from all over the world. </a:t>
            </a:r>
          </a:p>
          <a:p>
            <a:endParaRPr lang="en-US" noProof="0" smtClean="0"/>
          </a:p>
          <a:p>
            <a:r>
              <a:rPr lang="en-US" noProof="0" smtClean="0"/>
              <a:t>We foster collaboration with important partner institutions and exchange of ideas among our teams. </a:t>
            </a:r>
          </a:p>
          <a:p>
            <a:endParaRPr lang="en-US" noProof="0" smtClean="0"/>
          </a:p>
          <a:p>
            <a:r>
              <a:rPr lang="en-US" noProof="0" smtClean="0"/>
              <a:t>And last but certainly not least, we offer an acclaimed International PhD program to entice researches from other parts of the world to come to CEITEC and conduct their research here. </a:t>
            </a:r>
          </a:p>
          <a:p>
            <a:endParaRPr lang="en-US" noProof="0" smtClean="0"/>
          </a:p>
          <a:p>
            <a:endParaRPr lang="en-US" noProof="0" smtClean="0"/>
          </a:p>
          <a:p>
            <a:endParaRPr lang="en-US" noProof="0" smtClean="0"/>
          </a:p>
          <a:p>
            <a:endParaRPr lang="en-US" noProof="0" smtClean="0"/>
          </a:p>
          <a:p>
            <a:r>
              <a:rPr lang="en-US" noProof="0" smtClean="0"/>
              <a:t>So far, we have talked about CEITEC’s scientific heritage, about its state of the art facilities, its pool of talented research professionals and the fields of study that allows</a:t>
            </a:r>
          </a:p>
          <a:p>
            <a:r>
              <a:rPr lang="en-US" noProof="0" smtClean="0"/>
              <a:t>Vibrant, international scientific community </a:t>
            </a:r>
          </a:p>
          <a:p>
            <a:endParaRPr lang="en-US" noProof="0" smtClean="0"/>
          </a:p>
          <a:p>
            <a:r>
              <a:rPr lang="en-US" noProof="0" smtClean="0"/>
              <a:t>Collaboration / departmental , with partners, etc. / internationally, FN Bohunice </a:t>
            </a:r>
          </a:p>
          <a:p>
            <a:endParaRPr lang="en-US" noProof="0" smtClean="0"/>
          </a:p>
          <a:p>
            <a:r>
              <a:rPr lang="en-US" noProof="0" smtClean="0"/>
              <a:t>PhD program </a:t>
            </a:r>
            <a:endParaRPr lang="en-US" noProof="0"/>
          </a:p>
        </p:txBody>
      </p:sp>
      <p:sp>
        <p:nvSpPr>
          <p:cNvPr id="4" name="Slide Number Placeholder 3"/>
          <p:cNvSpPr>
            <a:spLocks noGrp="1"/>
          </p:cNvSpPr>
          <p:nvPr>
            <p:ph type="sldNum" sz="quarter" idx="10"/>
          </p:nvPr>
        </p:nvSpPr>
        <p:spPr/>
        <p:txBody>
          <a:bodyPr/>
          <a:lstStyle/>
          <a:p>
            <a:fld id="{934B23C0-22E8-4F3C-9489-1582CADF85A3}" type="slidenum">
              <a:rPr lang="en-US" smtClean="0"/>
              <a:t>12</a:t>
            </a:fld>
            <a:endParaRPr lang="en-US"/>
          </a:p>
        </p:txBody>
      </p:sp>
    </p:spTree>
    <p:extLst>
      <p:ext uri="{BB962C8B-B14F-4D97-AF65-F5344CB8AC3E}">
        <p14:creationId xmlns:p14="http://schemas.microsoft.com/office/powerpoint/2010/main" val="2536691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smtClean="0"/>
              <a:t>We realize that the only way to fulfill our promise and our mission and to fully exploit the potential of our state of the art technologies is to create an environment in which a vibrant scientific community will thrive. </a:t>
            </a:r>
          </a:p>
          <a:p>
            <a:endParaRPr lang="en-US" noProof="0" smtClean="0"/>
          </a:p>
          <a:p>
            <a:r>
              <a:rPr lang="en-US" noProof="0" smtClean="0"/>
              <a:t>At CEITEC we take this very seriously and are proud of making our facilities literally come alive. </a:t>
            </a:r>
          </a:p>
          <a:p>
            <a:r>
              <a:rPr lang="en-US" noProof="0" smtClean="0"/>
              <a:t>Every year we organize a great number of quality scientific events in various fields of study attended with researches from all over the world. </a:t>
            </a:r>
          </a:p>
          <a:p>
            <a:endParaRPr lang="en-US" noProof="0" smtClean="0"/>
          </a:p>
          <a:p>
            <a:r>
              <a:rPr lang="en-US" noProof="0" smtClean="0"/>
              <a:t>We foster collaboration with important partner institutions and exchange of ideas among our teams. </a:t>
            </a:r>
          </a:p>
          <a:p>
            <a:endParaRPr lang="en-US" noProof="0" smtClean="0"/>
          </a:p>
          <a:p>
            <a:r>
              <a:rPr lang="en-US" noProof="0" smtClean="0"/>
              <a:t>And last but certainly not least, we offer an acclaimed International PhD program to entice researches from other parts of the world to come to CEITEC and conduct their research here. </a:t>
            </a:r>
          </a:p>
          <a:p>
            <a:endParaRPr lang="cs-CZ"/>
          </a:p>
          <a:p>
            <a:endParaRPr lang="en-US"/>
          </a:p>
          <a:p>
            <a:endParaRPr lang="en-US"/>
          </a:p>
          <a:p>
            <a:endParaRPr lang="en-US"/>
          </a:p>
          <a:p>
            <a:r>
              <a:rPr lang="cs-CZ"/>
              <a:t>So fa</a:t>
            </a:r>
            <a:r>
              <a:rPr lang="en-US"/>
              <a:t>r, we have talked about CEITEC’s scientific heritage, about its state of the art facilities, its pool of talented research professionals and the fields of study that allows</a:t>
            </a:r>
            <a:endParaRPr lang="cs-CZ"/>
          </a:p>
          <a:p>
            <a:r>
              <a:rPr lang="en-US"/>
              <a:t>Vibrant, international scientific community </a:t>
            </a:r>
          </a:p>
          <a:p>
            <a:endParaRPr lang="en-US"/>
          </a:p>
          <a:p>
            <a:r>
              <a:rPr lang="en-US"/>
              <a:t>Collaboration / departmental , with partners, etc. / internationally, FN Bohunice </a:t>
            </a:r>
          </a:p>
          <a:p>
            <a:endParaRPr lang="en-US"/>
          </a:p>
          <a:p>
            <a:r>
              <a:rPr lang="en-US"/>
              <a:t>PhD program </a:t>
            </a:r>
          </a:p>
        </p:txBody>
      </p:sp>
      <p:sp>
        <p:nvSpPr>
          <p:cNvPr id="4" name="Slide Number Placeholder 3"/>
          <p:cNvSpPr>
            <a:spLocks noGrp="1"/>
          </p:cNvSpPr>
          <p:nvPr>
            <p:ph type="sldNum" sz="quarter" idx="10"/>
          </p:nvPr>
        </p:nvSpPr>
        <p:spPr/>
        <p:txBody>
          <a:bodyPr/>
          <a:lstStyle/>
          <a:p>
            <a:fld id="{934B23C0-22E8-4F3C-9489-1582CADF85A3}" type="slidenum">
              <a:rPr lang="en-US" smtClean="0"/>
              <a:t>13</a:t>
            </a:fld>
            <a:endParaRPr lang="en-US"/>
          </a:p>
        </p:txBody>
      </p:sp>
    </p:spTree>
    <p:extLst>
      <p:ext uri="{BB962C8B-B14F-4D97-AF65-F5344CB8AC3E}">
        <p14:creationId xmlns:p14="http://schemas.microsoft.com/office/powerpoint/2010/main" val="1328556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a:t>There are good reasons why so many research talents choose CEITEC for their chosen field of study. </a:t>
            </a:r>
          </a:p>
          <a:p>
            <a:endParaRPr lang="en-GB" noProof="0"/>
          </a:p>
          <a:p>
            <a:r>
              <a:rPr lang="en-GB" noProof="0"/>
              <a:t>We already talked about the state of the art technologies available. </a:t>
            </a:r>
          </a:p>
          <a:p>
            <a:r>
              <a:rPr lang="en-GB" noProof="0"/>
              <a:t>We have just talked about the vibrant, international scientific community of researches that conduct their research at CEITEC. </a:t>
            </a:r>
          </a:p>
          <a:p>
            <a:r>
              <a:rPr lang="en-GB" noProof="0"/>
              <a:t>But we should also mention the excellent quality of life in Brno and the Czech republic, because it is a big draw not only to our employees but their families as well, who often join them for this important career move.</a:t>
            </a:r>
          </a:p>
        </p:txBody>
      </p:sp>
      <p:sp>
        <p:nvSpPr>
          <p:cNvPr id="4" name="Slide Number Placeholder 3"/>
          <p:cNvSpPr>
            <a:spLocks noGrp="1"/>
          </p:cNvSpPr>
          <p:nvPr>
            <p:ph type="sldNum" sz="quarter" idx="10"/>
          </p:nvPr>
        </p:nvSpPr>
        <p:spPr/>
        <p:txBody>
          <a:bodyPr/>
          <a:lstStyle/>
          <a:p>
            <a:fld id="{934B23C0-22E8-4F3C-9489-1582CADF85A3}" type="slidenum">
              <a:rPr lang="en-US" smtClean="0"/>
              <a:t>14</a:t>
            </a:fld>
            <a:endParaRPr lang="en-US"/>
          </a:p>
        </p:txBody>
      </p:sp>
    </p:spTree>
    <p:extLst>
      <p:ext uri="{BB962C8B-B14F-4D97-AF65-F5344CB8AC3E}">
        <p14:creationId xmlns:p14="http://schemas.microsoft.com/office/powerpoint/2010/main" val="1809218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mtClean="0"/>
              <a:t>Notes</a:t>
            </a:r>
            <a:endParaRPr lang="en-US"/>
          </a:p>
        </p:txBody>
      </p:sp>
      <p:sp>
        <p:nvSpPr>
          <p:cNvPr id="4" name="Zástupný symbol pro číslo snímku 3"/>
          <p:cNvSpPr>
            <a:spLocks noGrp="1"/>
          </p:cNvSpPr>
          <p:nvPr>
            <p:ph type="sldNum" sz="quarter" idx="10"/>
          </p:nvPr>
        </p:nvSpPr>
        <p:spPr/>
        <p:txBody>
          <a:bodyPr/>
          <a:lstStyle/>
          <a:p>
            <a:fld id="{934B23C0-22E8-4F3C-9489-1582CADF85A3}" type="slidenum">
              <a:rPr lang="en-US" smtClean="0"/>
              <a:t>15</a:t>
            </a:fld>
            <a:endParaRPr lang="en-US"/>
          </a:p>
        </p:txBody>
      </p:sp>
    </p:spTree>
    <p:extLst>
      <p:ext uri="{BB962C8B-B14F-4D97-AF65-F5344CB8AC3E}">
        <p14:creationId xmlns:p14="http://schemas.microsoft.com/office/powerpoint/2010/main" val="1499986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34B23C0-22E8-4F3C-9489-1582CADF85A3}" type="slidenum">
              <a:rPr lang="en-US" smtClean="0"/>
              <a:t>16</a:t>
            </a:fld>
            <a:endParaRPr lang="en-US"/>
          </a:p>
        </p:txBody>
      </p:sp>
    </p:spTree>
    <p:extLst>
      <p:ext uri="{BB962C8B-B14F-4D97-AF65-F5344CB8AC3E}">
        <p14:creationId xmlns:p14="http://schemas.microsoft.com/office/powerpoint/2010/main" val="4033749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smtClean="0"/>
              <a:t>We realize that the only way to fulfill our promise and our mission and to fully exploit the potential of our state of the art technologies is to create an environment in which a vibrant scientific community will thrive. </a:t>
            </a:r>
          </a:p>
          <a:p>
            <a:endParaRPr lang="en-US" noProof="0" smtClean="0"/>
          </a:p>
          <a:p>
            <a:r>
              <a:rPr lang="en-US" noProof="0" smtClean="0"/>
              <a:t>At CEITEC we take this very seriously and are proud of making our facilities literally come alive. </a:t>
            </a:r>
          </a:p>
          <a:p>
            <a:r>
              <a:rPr lang="en-US" noProof="0" smtClean="0"/>
              <a:t>Every year we organize a great number of quality scientific events in various fields of study attended with researches from all over the world. </a:t>
            </a:r>
          </a:p>
          <a:p>
            <a:endParaRPr lang="en-US" noProof="0" smtClean="0"/>
          </a:p>
          <a:p>
            <a:r>
              <a:rPr lang="en-US" noProof="0" smtClean="0"/>
              <a:t>We foster collaboration with important partner institutions and exchange of ideas among our teams. </a:t>
            </a:r>
          </a:p>
          <a:p>
            <a:endParaRPr lang="en-US" noProof="0" smtClean="0"/>
          </a:p>
          <a:p>
            <a:r>
              <a:rPr lang="en-US" noProof="0" smtClean="0"/>
              <a:t>And last but certainly not least, we offer an acclaimed International PhD program to entice researches from other parts of the world to come to CEITEC and conduct their research here. </a:t>
            </a:r>
          </a:p>
          <a:p>
            <a:endParaRPr lang="cs-CZ"/>
          </a:p>
          <a:p>
            <a:endParaRPr lang="en-US"/>
          </a:p>
          <a:p>
            <a:endParaRPr lang="en-US"/>
          </a:p>
          <a:p>
            <a:endParaRPr lang="en-US"/>
          </a:p>
          <a:p>
            <a:r>
              <a:rPr lang="cs-CZ"/>
              <a:t>So fa</a:t>
            </a:r>
            <a:r>
              <a:rPr lang="en-US"/>
              <a:t>r, we have talked about CEITEC’s scientific heritage, about its state of the art facilities, its pool of talented research professionals and the fields of study that allows</a:t>
            </a:r>
            <a:endParaRPr lang="cs-CZ"/>
          </a:p>
          <a:p>
            <a:r>
              <a:rPr lang="en-US"/>
              <a:t>Vibrant, international scientific community </a:t>
            </a:r>
          </a:p>
          <a:p>
            <a:endParaRPr lang="en-US"/>
          </a:p>
          <a:p>
            <a:r>
              <a:rPr lang="en-US"/>
              <a:t>Collaboration / departmental , with partners, etc. / internationally, FN Bohunice </a:t>
            </a:r>
          </a:p>
          <a:p>
            <a:endParaRPr lang="en-US"/>
          </a:p>
          <a:p>
            <a:r>
              <a:rPr lang="en-US"/>
              <a:t>PhD program </a:t>
            </a:r>
          </a:p>
        </p:txBody>
      </p:sp>
      <p:sp>
        <p:nvSpPr>
          <p:cNvPr id="4" name="Slide Number Placeholder 3"/>
          <p:cNvSpPr>
            <a:spLocks noGrp="1"/>
          </p:cNvSpPr>
          <p:nvPr>
            <p:ph type="sldNum" sz="quarter" idx="10"/>
          </p:nvPr>
        </p:nvSpPr>
        <p:spPr/>
        <p:txBody>
          <a:bodyPr/>
          <a:lstStyle/>
          <a:p>
            <a:fld id="{934B23C0-22E8-4F3C-9489-1582CADF85A3}" type="slidenum">
              <a:rPr lang="en-US" smtClean="0"/>
              <a:t>18</a:t>
            </a:fld>
            <a:endParaRPr lang="en-US"/>
          </a:p>
        </p:txBody>
      </p:sp>
    </p:spTree>
    <p:extLst>
      <p:ext uri="{BB962C8B-B14F-4D97-AF65-F5344CB8AC3E}">
        <p14:creationId xmlns:p14="http://schemas.microsoft.com/office/powerpoint/2010/main" val="707865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34B23C0-22E8-4F3C-9489-1582CADF85A3}" type="slidenum">
              <a:rPr lang="en-US" smtClean="0"/>
              <a:t>19</a:t>
            </a:fld>
            <a:endParaRPr lang="en-US"/>
          </a:p>
        </p:txBody>
      </p:sp>
    </p:spTree>
    <p:extLst>
      <p:ext uri="{BB962C8B-B14F-4D97-AF65-F5344CB8AC3E}">
        <p14:creationId xmlns:p14="http://schemas.microsoft.com/office/powerpoint/2010/main" val="456163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a:extLst>
              <a:ext uri="{FF2B5EF4-FFF2-40B4-BE49-F238E27FC236}">
                <a16:creationId xmlns:a16="http://schemas.microsoft.com/office/drawing/2014/main" id="{0919B28A-A54E-437F-9AC4-11F293E17947}"/>
              </a:ext>
            </a:extLst>
          </p:cNvPr>
          <p:cNvSpPr>
            <a:spLocks noGrp="1" noRot="1" noChangeAspect="1" noChangeArrowheads="1" noTextEdit="1"/>
          </p:cNvSpPr>
          <p:nvPr>
            <p:ph type="sldImg"/>
          </p:nvPr>
        </p:nvSpPr>
        <p:spPr>
          <a:ln/>
        </p:spPr>
      </p:sp>
      <p:sp>
        <p:nvSpPr>
          <p:cNvPr id="26627" name="Zástupný symbol pro poznámky 2">
            <a:extLst>
              <a:ext uri="{FF2B5EF4-FFF2-40B4-BE49-F238E27FC236}">
                <a16:creationId xmlns:a16="http://schemas.microsoft.com/office/drawing/2014/main" id="{C949F584-BA88-44C9-9ED0-FE6A0BB143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cs-CZ" noProof="0" smtClean="0">
                <a:latin typeface="Arial" panose="020B0604020202020204" pitchFamily="34" charset="0"/>
              </a:rPr>
              <a:t>Notes</a:t>
            </a:r>
            <a:endParaRPr lang="en-US" altLang="cs-CZ" noProof="0">
              <a:latin typeface="Arial" panose="020B0604020202020204" pitchFamily="34" charset="0"/>
            </a:endParaRPr>
          </a:p>
        </p:txBody>
      </p:sp>
      <p:sp>
        <p:nvSpPr>
          <p:cNvPr id="26628" name="Zástupný symbol pro číslo snímku 3">
            <a:extLst>
              <a:ext uri="{FF2B5EF4-FFF2-40B4-BE49-F238E27FC236}">
                <a16:creationId xmlns:a16="http://schemas.microsoft.com/office/drawing/2014/main" id="{CF9A3F5F-7BB6-47B7-B187-134F86DCF42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2846" indent="-301095">
              <a:defRPr>
                <a:solidFill>
                  <a:schemeClr val="tx1"/>
                </a:solidFill>
                <a:latin typeface="Arial" panose="020B0604020202020204" pitchFamily="34" charset="0"/>
              </a:defRPr>
            </a:lvl2pPr>
            <a:lvl3pPr marL="1204379" indent="-240876">
              <a:defRPr>
                <a:solidFill>
                  <a:schemeClr val="tx1"/>
                </a:solidFill>
                <a:latin typeface="Arial" panose="020B0604020202020204" pitchFamily="34" charset="0"/>
              </a:defRPr>
            </a:lvl3pPr>
            <a:lvl4pPr marL="1686131" indent="-240876">
              <a:defRPr>
                <a:solidFill>
                  <a:schemeClr val="tx1"/>
                </a:solidFill>
                <a:latin typeface="Arial" panose="020B0604020202020204" pitchFamily="34" charset="0"/>
              </a:defRPr>
            </a:lvl4pPr>
            <a:lvl5pPr marL="2167882" indent="-240876">
              <a:defRPr>
                <a:solidFill>
                  <a:schemeClr val="tx1"/>
                </a:solidFill>
                <a:latin typeface="Arial" panose="020B0604020202020204" pitchFamily="34" charset="0"/>
              </a:defRPr>
            </a:lvl5pPr>
            <a:lvl6pPr marL="2649634" indent="-240876" eaLnBrk="0" fontAlgn="base" hangingPunct="0">
              <a:spcBef>
                <a:spcPct val="0"/>
              </a:spcBef>
              <a:spcAft>
                <a:spcPct val="0"/>
              </a:spcAft>
              <a:defRPr>
                <a:solidFill>
                  <a:schemeClr val="tx1"/>
                </a:solidFill>
                <a:latin typeface="Arial" panose="020B0604020202020204" pitchFamily="34" charset="0"/>
              </a:defRPr>
            </a:lvl6pPr>
            <a:lvl7pPr marL="3131386" indent="-240876" eaLnBrk="0" fontAlgn="base" hangingPunct="0">
              <a:spcBef>
                <a:spcPct val="0"/>
              </a:spcBef>
              <a:spcAft>
                <a:spcPct val="0"/>
              </a:spcAft>
              <a:defRPr>
                <a:solidFill>
                  <a:schemeClr val="tx1"/>
                </a:solidFill>
                <a:latin typeface="Arial" panose="020B0604020202020204" pitchFamily="34" charset="0"/>
              </a:defRPr>
            </a:lvl7pPr>
            <a:lvl8pPr marL="3613137" indent="-240876" eaLnBrk="0" fontAlgn="base" hangingPunct="0">
              <a:spcBef>
                <a:spcPct val="0"/>
              </a:spcBef>
              <a:spcAft>
                <a:spcPct val="0"/>
              </a:spcAft>
              <a:defRPr>
                <a:solidFill>
                  <a:schemeClr val="tx1"/>
                </a:solidFill>
                <a:latin typeface="Arial" panose="020B0604020202020204" pitchFamily="34" charset="0"/>
              </a:defRPr>
            </a:lvl8pPr>
            <a:lvl9pPr marL="4094889" indent="-240876" eaLnBrk="0" fontAlgn="base" hangingPunct="0">
              <a:spcBef>
                <a:spcPct val="0"/>
              </a:spcBef>
              <a:spcAft>
                <a:spcPct val="0"/>
              </a:spcAft>
              <a:defRPr>
                <a:solidFill>
                  <a:schemeClr val="tx1"/>
                </a:solidFill>
                <a:latin typeface="Arial" panose="020B0604020202020204" pitchFamily="34" charset="0"/>
              </a:defRPr>
            </a:lvl9pPr>
          </a:lstStyle>
          <a:p>
            <a:fld id="{7B3B785A-BD8C-4D8F-B614-C956A81683AC}" type="slidenum">
              <a:rPr lang="cs-CZ" altLang="en-US" smtClean="0"/>
              <a:pPr/>
              <a:t>21</a:t>
            </a:fld>
            <a:endParaRPr lang="cs-CZ" altLang="en-US"/>
          </a:p>
        </p:txBody>
      </p:sp>
    </p:spTree>
    <p:extLst>
      <p:ext uri="{BB962C8B-B14F-4D97-AF65-F5344CB8AC3E}">
        <p14:creationId xmlns:p14="http://schemas.microsoft.com/office/powerpoint/2010/main" val="304446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a:extLst>
              <a:ext uri="{FF2B5EF4-FFF2-40B4-BE49-F238E27FC236}">
                <a16:creationId xmlns:a16="http://schemas.microsoft.com/office/drawing/2014/main" id="{053607F8-5135-4439-95F6-E6CD784F3306}"/>
              </a:ext>
            </a:extLst>
          </p:cNvPr>
          <p:cNvSpPr>
            <a:spLocks noGrp="1" noRot="1" noChangeAspect="1" noChangeArrowheads="1" noTextEdit="1"/>
          </p:cNvSpPr>
          <p:nvPr>
            <p:ph type="sldImg"/>
          </p:nvPr>
        </p:nvSpPr>
        <p:spPr>
          <a:ln/>
        </p:spPr>
      </p:sp>
      <p:sp>
        <p:nvSpPr>
          <p:cNvPr id="28675" name="Zástupný symbol pro poznámky 2">
            <a:extLst>
              <a:ext uri="{FF2B5EF4-FFF2-40B4-BE49-F238E27FC236}">
                <a16:creationId xmlns:a16="http://schemas.microsoft.com/office/drawing/2014/main" id="{B2614490-4229-41B6-80E2-85307D6579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a:latin typeface="Arial" panose="020B0604020202020204" pitchFamily="34" charset="0"/>
              </a:rPr>
              <a:t>CEITEC was established in 2011 on the strong foundation of six prominent universities and research institutes. The combined knowledge and resources have allowed us to create synergies across departments facilitate interdisciplinary collaboration and promote cross-pollination of opinions and ideas which is so important for quality research. It also ensures higher levels of involvement from the application sphere. </a:t>
            </a:r>
          </a:p>
          <a:p>
            <a:endParaRPr lang="en-US" altLang="cs-CZ">
              <a:latin typeface="Arial" panose="020B0604020202020204" pitchFamily="34" charset="0"/>
            </a:endParaRPr>
          </a:p>
          <a:p>
            <a:r>
              <a:rPr lang="en-US" altLang="cs-CZ">
                <a:latin typeface="Arial" panose="020B0604020202020204" pitchFamily="34" charset="0"/>
              </a:rPr>
              <a:t>In the rest of the presentation we will focus specifically on CEITEC MASARYK University as the leading member of the CEITEC consortium. </a:t>
            </a:r>
            <a:endParaRPr lang="cs-CZ" altLang="cs-CZ">
              <a:latin typeface="Arial" panose="020B0604020202020204" pitchFamily="34" charset="0"/>
            </a:endParaRPr>
          </a:p>
        </p:txBody>
      </p:sp>
      <p:sp>
        <p:nvSpPr>
          <p:cNvPr id="28676" name="Zástupný symbol pro číslo snímku 3">
            <a:extLst>
              <a:ext uri="{FF2B5EF4-FFF2-40B4-BE49-F238E27FC236}">
                <a16:creationId xmlns:a16="http://schemas.microsoft.com/office/drawing/2014/main" id="{DB539CB8-112C-4812-811E-390C09A1DA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2846" indent="-301095">
              <a:defRPr>
                <a:solidFill>
                  <a:schemeClr val="tx1"/>
                </a:solidFill>
                <a:latin typeface="Arial" panose="020B0604020202020204" pitchFamily="34" charset="0"/>
              </a:defRPr>
            </a:lvl2pPr>
            <a:lvl3pPr marL="1204379" indent="-240876">
              <a:defRPr>
                <a:solidFill>
                  <a:schemeClr val="tx1"/>
                </a:solidFill>
                <a:latin typeface="Arial" panose="020B0604020202020204" pitchFamily="34" charset="0"/>
              </a:defRPr>
            </a:lvl3pPr>
            <a:lvl4pPr marL="1686131" indent="-240876">
              <a:defRPr>
                <a:solidFill>
                  <a:schemeClr val="tx1"/>
                </a:solidFill>
                <a:latin typeface="Arial" panose="020B0604020202020204" pitchFamily="34" charset="0"/>
              </a:defRPr>
            </a:lvl4pPr>
            <a:lvl5pPr marL="2167882" indent="-240876">
              <a:defRPr>
                <a:solidFill>
                  <a:schemeClr val="tx1"/>
                </a:solidFill>
                <a:latin typeface="Arial" panose="020B0604020202020204" pitchFamily="34" charset="0"/>
              </a:defRPr>
            </a:lvl5pPr>
            <a:lvl6pPr marL="2649634" indent="-240876" eaLnBrk="0" fontAlgn="base" hangingPunct="0">
              <a:spcBef>
                <a:spcPct val="0"/>
              </a:spcBef>
              <a:spcAft>
                <a:spcPct val="0"/>
              </a:spcAft>
              <a:defRPr>
                <a:solidFill>
                  <a:schemeClr val="tx1"/>
                </a:solidFill>
                <a:latin typeface="Arial" panose="020B0604020202020204" pitchFamily="34" charset="0"/>
              </a:defRPr>
            </a:lvl6pPr>
            <a:lvl7pPr marL="3131386" indent="-240876" eaLnBrk="0" fontAlgn="base" hangingPunct="0">
              <a:spcBef>
                <a:spcPct val="0"/>
              </a:spcBef>
              <a:spcAft>
                <a:spcPct val="0"/>
              </a:spcAft>
              <a:defRPr>
                <a:solidFill>
                  <a:schemeClr val="tx1"/>
                </a:solidFill>
                <a:latin typeface="Arial" panose="020B0604020202020204" pitchFamily="34" charset="0"/>
              </a:defRPr>
            </a:lvl7pPr>
            <a:lvl8pPr marL="3613137" indent="-240876" eaLnBrk="0" fontAlgn="base" hangingPunct="0">
              <a:spcBef>
                <a:spcPct val="0"/>
              </a:spcBef>
              <a:spcAft>
                <a:spcPct val="0"/>
              </a:spcAft>
              <a:defRPr>
                <a:solidFill>
                  <a:schemeClr val="tx1"/>
                </a:solidFill>
                <a:latin typeface="Arial" panose="020B0604020202020204" pitchFamily="34" charset="0"/>
              </a:defRPr>
            </a:lvl8pPr>
            <a:lvl9pPr marL="4094889" indent="-240876" eaLnBrk="0" fontAlgn="base" hangingPunct="0">
              <a:spcBef>
                <a:spcPct val="0"/>
              </a:spcBef>
              <a:spcAft>
                <a:spcPct val="0"/>
              </a:spcAft>
              <a:defRPr>
                <a:solidFill>
                  <a:schemeClr val="tx1"/>
                </a:solidFill>
                <a:latin typeface="Arial" panose="020B0604020202020204" pitchFamily="34" charset="0"/>
              </a:defRPr>
            </a:lvl9pPr>
          </a:lstStyle>
          <a:p>
            <a:fld id="{9E0E8C03-5E53-489B-948E-4AD2CCC38322}" type="slidenum">
              <a:rPr lang="cs-CZ" altLang="en-US" smtClean="0"/>
              <a:pPr/>
              <a:t>2</a:t>
            </a:fld>
            <a:endParaRPr lang="cs-CZ" altLang="en-US"/>
          </a:p>
        </p:txBody>
      </p:sp>
    </p:spTree>
    <p:extLst>
      <p:ext uri="{BB962C8B-B14F-4D97-AF65-F5344CB8AC3E}">
        <p14:creationId xmlns:p14="http://schemas.microsoft.com/office/powerpoint/2010/main" val="3942144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how have we accomplished that? </a:t>
            </a:r>
          </a:p>
          <a:p>
            <a:endParaRPr lang="en-US"/>
          </a:p>
          <a:p>
            <a:r>
              <a:rPr lang="en-US"/>
              <a:t>CEITEC’s success stands on three pillars:</a:t>
            </a:r>
          </a:p>
          <a:p>
            <a:endParaRPr lang="en-US"/>
          </a:p>
          <a:p>
            <a:r>
              <a:rPr lang="en-US"/>
              <a:t>First, our institution offers state of the art infrastructure which facilitates high-level research projects</a:t>
            </a:r>
          </a:p>
          <a:p>
            <a:r>
              <a:rPr lang="en-US"/>
              <a:t>Second, its our people. We are lucky to have a great number of professionals who cooperate across disciplines to deliver results. This is a strength very unique to CEITEC. </a:t>
            </a:r>
          </a:p>
          <a:p>
            <a:r>
              <a:rPr lang="en-US"/>
              <a:t>Third we facilitate a strong connection between these two that allows us to create a vibrant, lively scientific community</a:t>
            </a:r>
          </a:p>
          <a:p>
            <a:endParaRPr lang="en-US"/>
          </a:p>
          <a:p>
            <a:r>
              <a:rPr lang="en-US"/>
              <a:t>This gives us a solid foundation to pursue our mission of improving quality of life through Scientific research </a:t>
            </a:r>
          </a:p>
        </p:txBody>
      </p:sp>
      <p:sp>
        <p:nvSpPr>
          <p:cNvPr id="4" name="Slide Number Placeholder 3"/>
          <p:cNvSpPr>
            <a:spLocks noGrp="1"/>
          </p:cNvSpPr>
          <p:nvPr>
            <p:ph type="sldNum" sz="quarter" idx="10"/>
          </p:nvPr>
        </p:nvSpPr>
        <p:spPr/>
        <p:txBody>
          <a:bodyPr/>
          <a:lstStyle/>
          <a:p>
            <a:fld id="{934B23C0-22E8-4F3C-9489-1582CADF85A3}" type="slidenum">
              <a:rPr lang="en-US" smtClean="0"/>
              <a:t>3</a:t>
            </a:fld>
            <a:endParaRPr lang="en-US"/>
          </a:p>
        </p:txBody>
      </p:sp>
    </p:spTree>
    <p:extLst>
      <p:ext uri="{BB962C8B-B14F-4D97-AF65-F5344CB8AC3E}">
        <p14:creationId xmlns:p14="http://schemas.microsoft.com/office/powerpoint/2010/main" val="4292289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take a look at CEITEC MU through some numbers: </a:t>
            </a:r>
          </a:p>
          <a:p>
            <a:endParaRPr lang="en-US"/>
          </a:p>
          <a:p>
            <a:r>
              <a:rPr lang="en-US"/>
              <a:t>We operate with a total budget of more than 21 mil. EUR, most of which originates in competitive sourcing </a:t>
            </a:r>
          </a:p>
          <a:p>
            <a:r>
              <a:rPr lang="en-US"/>
              <a:t>Our multinational, English speaking staff counts 323 people </a:t>
            </a:r>
          </a:p>
          <a:p>
            <a:r>
              <a:rPr lang="en-US"/>
              <a:t>Our research professionals are split into 35 research groups </a:t>
            </a:r>
          </a:p>
        </p:txBody>
      </p:sp>
      <p:sp>
        <p:nvSpPr>
          <p:cNvPr id="4" name="Slide Number Placeholder 3"/>
          <p:cNvSpPr>
            <a:spLocks noGrp="1"/>
          </p:cNvSpPr>
          <p:nvPr>
            <p:ph type="sldNum" sz="quarter" idx="10"/>
          </p:nvPr>
        </p:nvSpPr>
        <p:spPr/>
        <p:txBody>
          <a:bodyPr/>
          <a:lstStyle/>
          <a:p>
            <a:fld id="{934B23C0-22E8-4F3C-9489-1582CADF85A3}" type="slidenum">
              <a:rPr lang="en-US" smtClean="0"/>
              <a:t>4</a:t>
            </a:fld>
            <a:endParaRPr lang="en-US"/>
          </a:p>
        </p:txBody>
      </p:sp>
    </p:spTree>
    <p:extLst>
      <p:ext uri="{BB962C8B-B14F-4D97-AF65-F5344CB8AC3E}">
        <p14:creationId xmlns:p14="http://schemas.microsoft.com/office/powerpoint/2010/main" val="321132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research teams that I have just talked about are on an important mission. Our purpose at CEITEC </a:t>
            </a:r>
            <a:r>
              <a:rPr lang="en-US" smtClean="0"/>
              <a:t>MU </a:t>
            </a:r>
            <a:r>
              <a:rPr lang="en-US"/>
              <a:t>is to help address global challenges in two key areas of our everyday lives / sustainable agriculture and new generation of medicine. </a:t>
            </a:r>
          </a:p>
          <a:p>
            <a:endParaRPr lang="en-US"/>
          </a:p>
          <a:p>
            <a:r>
              <a:rPr lang="en-US"/>
              <a:t>What does this mean in the context of our everyday lives? How does the science we conduct here at CEITEC apply to real life problems? </a:t>
            </a:r>
          </a:p>
          <a:p>
            <a:endParaRPr lang="en-US"/>
          </a:p>
          <a:p>
            <a:r>
              <a:rPr lang="en-US"/>
              <a:t>First, let’s look at agricultural sustainability. It is estimated that by 2040 there will be 9 billion people on Earth, which is more than triple from 100 years ago. How will we be able to feed such great number of people without destroying the natural resources of our planet? Our research teams help provide answers to these questions.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Our second focus is on the field of new generation biomedicine, which applies biological and physiological principles to clinical practice. Our researches facilitate </a:t>
            </a:r>
            <a:r>
              <a:rPr lang="en-GB" sz="1200" kern="0">
                <a:solidFill>
                  <a:srgbClr val="7F7F7F"/>
                </a:solidFill>
                <a:latin typeface="Arial"/>
                <a:cs typeface="ＭＳ Ｐゴシック" charset="0"/>
              </a:rPr>
              <a:t>developments of the </a:t>
            </a:r>
            <a:r>
              <a:rPr lang="en-GB" sz="1200">
                <a:solidFill>
                  <a:srgbClr val="69BE28"/>
                </a:solidFill>
                <a:latin typeface="Arial"/>
                <a:ea typeface="ＭＳ Ｐゴシック" charset="-128"/>
              </a:rPr>
              <a:t>next-generation diagnostic and therapeutic strategies</a:t>
            </a:r>
            <a:r>
              <a:rPr lang="en-GB" sz="1200" kern="0">
                <a:solidFill>
                  <a:srgbClr val="7F7F7F"/>
                </a:solidFill>
                <a:latin typeface="Arial"/>
                <a:cs typeface="ＭＳ Ｐゴシック" charset="0"/>
              </a:rPr>
              <a:t> for the treatment of human diseases, many of which have a genetic background. </a:t>
            </a:r>
            <a:endParaRPr lang="en-US"/>
          </a:p>
        </p:txBody>
      </p:sp>
      <p:sp>
        <p:nvSpPr>
          <p:cNvPr id="4" name="Slide Number Placeholder 3"/>
          <p:cNvSpPr>
            <a:spLocks noGrp="1"/>
          </p:cNvSpPr>
          <p:nvPr>
            <p:ph type="sldNum" sz="quarter" idx="10"/>
          </p:nvPr>
        </p:nvSpPr>
        <p:spPr/>
        <p:txBody>
          <a:bodyPr/>
          <a:lstStyle/>
          <a:p>
            <a:fld id="{934B23C0-22E8-4F3C-9489-1582CADF85A3}" type="slidenum">
              <a:rPr lang="en-US" smtClean="0"/>
              <a:t>5</a:t>
            </a:fld>
            <a:endParaRPr lang="en-US"/>
          </a:p>
        </p:txBody>
      </p:sp>
    </p:spTree>
    <p:extLst>
      <p:ext uri="{BB962C8B-B14F-4D97-AF65-F5344CB8AC3E}">
        <p14:creationId xmlns:p14="http://schemas.microsoft.com/office/powerpoint/2010/main" val="2849422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address these global challenges, our teams conduct research in these four key areas: </a:t>
            </a:r>
          </a:p>
        </p:txBody>
      </p:sp>
      <p:sp>
        <p:nvSpPr>
          <p:cNvPr id="4" name="Slide Number Placeholder 3"/>
          <p:cNvSpPr>
            <a:spLocks noGrp="1"/>
          </p:cNvSpPr>
          <p:nvPr>
            <p:ph type="sldNum" sz="quarter" idx="10"/>
          </p:nvPr>
        </p:nvSpPr>
        <p:spPr/>
        <p:txBody>
          <a:bodyPr/>
          <a:lstStyle/>
          <a:p>
            <a:fld id="{934B23C0-22E8-4F3C-9489-1582CADF85A3}" type="slidenum">
              <a:rPr lang="en-US" smtClean="0"/>
              <a:t>6</a:t>
            </a:fld>
            <a:endParaRPr lang="en-US"/>
          </a:p>
        </p:txBody>
      </p:sp>
    </p:spTree>
    <p:extLst>
      <p:ext uri="{BB962C8B-B14F-4D97-AF65-F5344CB8AC3E}">
        <p14:creationId xmlns:p14="http://schemas.microsoft.com/office/powerpoint/2010/main" val="743231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smtClean="0"/>
              <a:t>State of the art research facilities are the first pillar of CEITEC and a key to high quality research. </a:t>
            </a:r>
          </a:p>
          <a:p>
            <a:endParaRPr lang="en-US" noProof="0" smtClean="0"/>
          </a:p>
          <a:p>
            <a:r>
              <a:rPr lang="en-US" noProof="0" smtClean="0"/>
              <a:t>The CEITEC core facilities are spread on more than 25000 square meters and offer the research community access to cutting edge equipment. These resources are shared and provide our scientific investigators the opportunity to leverage the instrumentation and access to technology development and services. </a:t>
            </a:r>
            <a:endParaRPr lang="en-US" noProof="0"/>
          </a:p>
        </p:txBody>
      </p:sp>
      <p:sp>
        <p:nvSpPr>
          <p:cNvPr id="4" name="Slide Number Placeholder 3"/>
          <p:cNvSpPr>
            <a:spLocks noGrp="1"/>
          </p:cNvSpPr>
          <p:nvPr>
            <p:ph type="sldNum" sz="quarter" idx="10"/>
          </p:nvPr>
        </p:nvSpPr>
        <p:spPr/>
        <p:txBody>
          <a:bodyPr/>
          <a:lstStyle/>
          <a:p>
            <a:fld id="{934B23C0-22E8-4F3C-9489-1582CADF85A3}" type="slidenum">
              <a:rPr lang="en-US" smtClean="0"/>
              <a:t>7</a:t>
            </a:fld>
            <a:endParaRPr lang="en-US"/>
          </a:p>
        </p:txBody>
      </p:sp>
    </p:spTree>
    <p:extLst>
      <p:ext uri="{BB962C8B-B14F-4D97-AF65-F5344CB8AC3E}">
        <p14:creationId xmlns:p14="http://schemas.microsoft.com/office/powerpoint/2010/main" val="3370695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b="0" smtClean="0"/>
              <a:t>Notes</a:t>
            </a:r>
            <a:endParaRPr lang="en-US" b="0"/>
          </a:p>
        </p:txBody>
      </p:sp>
      <p:sp>
        <p:nvSpPr>
          <p:cNvPr id="4" name="Slide Number Placeholder 3"/>
          <p:cNvSpPr>
            <a:spLocks noGrp="1"/>
          </p:cNvSpPr>
          <p:nvPr>
            <p:ph type="sldNum" sz="quarter" idx="10"/>
          </p:nvPr>
        </p:nvSpPr>
        <p:spPr/>
        <p:txBody>
          <a:bodyPr/>
          <a:lstStyle/>
          <a:p>
            <a:fld id="{934B23C0-22E8-4F3C-9489-1582CADF85A3}" type="slidenum">
              <a:rPr lang="en-US" smtClean="0"/>
              <a:t>8</a:t>
            </a:fld>
            <a:endParaRPr lang="en-US"/>
          </a:p>
        </p:txBody>
      </p:sp>
    </p:spTree>
    <p:extLst>
      <p:ext uri="{BB962C8B-B14F-4D97-AF65-F5344CB8AC3E}">
        <p14:creationId xmlns:p14="http://schemas.microsoft.com/office/powerpoint/2010/main" val="2944781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smtClean="0"/>
              <a:t>While we are very proud of the technologies and equipment available at CEITEC, it is our people that make the research facilities come alive. </a:t>
            </a:r>
          </a:p>
          <a:p>
            <a:endParaRPr lang="en-US"/>
          </a:p>
          <a:p>
            <a:r>
              <a:rPr lang="en-US"/>
              <a:t>The great number of technological equipment allows collaboration across different specialties and fields of study and facilitates synergies between them. Our research teams inspire each other, ask the right questions and offer their own, different perspective in the topics under discussion – and this creates a special force of creativity and scientific inquiry which is very unique to CEITEC.</a:t>
            </a:r>
          </a:p>
        </p:txBody>
      </p:sp>
      <p:sp>
        <p:nvSpPr>
          <p:cNvPr id="4" name="Slide Number Placeholder 3"/>
          <p:cNvSpPr>
            <a:spLocks noGrp="1"/>
          </p:cNvSpPr>
          <p:nvPr>
            <p:ph type="sldNum" sz="quarter" idx="10"/>
          </p:nvPr>
        </p:nvSpPr>
        <p:spPr/>
        <p:txBody>
          <a:bodyPr/>
          <a:lstStyle/>
          <a:p>
            <a:fld id="{934B23C0-22E8-4F3C-9489-1582CADF85A3}" type="slidenum">
              <a:rPr lang="en-US" smtClean="0"/>
              <a:t>9</a:t>
            </a:fld>
            <a:endParaRPr lang="en-US"/>
          </a:p>
        </p:txBody>
      </p:sp>
    </p:spTree>
    <p:extLst>
      <p:ext uri="{BB962C8B-B14F-4D97-AF65-F5344CB8AC3E}">
        <p14:creationId xmlns:p14="http://schemas.microsoft.com/office/powerpoint/2010/main" val="1829898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9.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8.jpg"/><Relationship Id="rId1" Type="http://schemas.openxmlformats.org/officeDocument/2006/relationships/slideMaster" Target="../slideMasters/slideMaster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9.jpg"/><Relationship Id="rId1" Type="http://schemas.openxmlformats.org/officeDocument/2006/relationships/slideMaster" Target="../slideMasters/slideMaster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0847581D-BF1F-49D3-8CFA-5B02D626EF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 y="0"/>
            <a:ext cx="12191900" cy="6858000"/>
          </a:xfrm>
          <a:prstGeom prst="rect">
            <a:avLst/>
          </a:prstGeom>
        </p:spPr>
      </p:pic>
      <p:sp>
        <p:nvSpPr>
          <p:cNvPr id="2" name="Title 1">
            <a:extLst>
              <a:ext uri="{FF2B5EF4-FFF2-40B4-BE49-F238E27FC236}">
                <a16:creationId xmlns:a16="http://schemas.microsoft.com/office/drawing/2014/main" id="{8EB285C7-5CA1-4CCD-B525-B2018194D5AF}"/>
              </a:ext>
            </a:extLst>
          </p:cNvPr>
          <p:cNvSpPr>
            <a:spLocks noGrp="1"/>
          </p:cNvSpPr>
          <p:nvPr>
            <p:ph type="ctrTitle"/>
          </p:nvPr>
        </p:nvSpPr>
        <p:spPr>
          <a:xfrm>
            <a:off x="697706" y="2562224"/>
            <a:ext cx="10796588" cy="2347913"/>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DAD41EFE-777F-4A56-8927-46C0E64FDE07}"/>
              </a:ext>
            </a:extLst>
          </p:cNvPr>
          <p:cNvSpPr>
            <a:spLocks noGrp="1"/>
          </p:cNvSpPr>
          <p:nvPr>
            <p:ph type="subTitle" idx="1" hasCustomPrompt="1"/>
          </p:nvPr>
        </p:nvSpPr>
        <p:spPr>
          <a:xfrm>
            <a:off x="697706" y="5105399"/>
            <a:ext cx="10796588" cy="971551"/>
          </a:xfrm>
        </p:spPr>
        <p:txBody>
          <a:bodyPr/>
          <a:lstStyle>
            <a:lvl1pPr marL="0" indent="0" algn="ctr">
              <a:buNone/>
              <a:defRPr sz="2400">
                <a:solidFill>
                  <a:srgbClr val="39464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Name of </a:t>
            </a:r>
            <a:r>
              <a:rPr lang="cs-CZ" dirty="0" err="1"/>
              <a:t>the</a:t>
            </a:r>
            <a:r>
              <a:rPr lang="cs-CZ" dirty="0"/>
              <a:t> </a:t>
            </a:r>
            <a:r>
              <a:rPr lang="cs-CZ" dirty="0" err="1"/>
              <a:t>presenter</a:t>
            </a:r>
            <a:r>
              <a:rPr lang="cs-CZ" dirty="0"/>
              <a:t> / </a:t>
            </a:r>
            <a:r>
              <a:rPr lang="cs-CZ" dirty="0" err="1"/>
              <a:t>Date</a:t>
            </a:r>
            <a:r>
              <a:rPr lang="cs-CZ" dirty="0"/>
              <a:t> / </a:t>
            </a:r>
            <a:r>
              <a:rPr lang="cs-CZ" dirty="0" err="1"/>
              <a:t>etc</a:t>
            </a:r>
            <a:r>
              <a:rPr lang="cs-CZ" dirty="0"/>
              <a:t>.</a:t>
            </a:r>
            <a:endParaRPr lang="en-US" dirty="0"/>
          </a:p>
        </p:txBody>
      </p:sp>
      <p:pic>
        <p:nvPicPr>
          <p:cNvPr id="6" name="Obrázek 5">
            <a:extLst>
              <a:ext uri="{FF2B5EF4-FFF2-40B4-BE49-F238E27FC236}">
                <a16:creationId xmlns:a16="http://schemas.microsoft.com/office/drawing/2014/main" id="{26D5F3CA-36BC-4D5C-8C42-8CED5BE448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361" y="508644"/>
            <a:ext cx="3810330" cy="1094098"/>
          </a:xfrm>
          <a:prstGeom prst="rect">
            <a:avLst/>
          </a:prstGeom>
        </p:spPr>
      </p:pic>
    </p:spTree>
    <p:extLst>
      <p:ext uri="{BB962C8B-B14F-4D97-AF65-F5344CB8AC3E}">
        <p14:creationId xmlns:p14="http://schemas.microsoft.com/office/powerpoint/2010/main" val="982787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8E032-3DB1-4A87-8AE3-C0F98583F79A}"/>
              </a:ext>
            </a:extLst>
          </p:cNvPr>
          <p:cNvSpPr>
            <a:spLocks noGrp="1"/>
          </p:cNvSpPr>
          <p:nvPr>
            <p:ph type="title" hasCustomPrompt="1"/>
          </p:nvPr>
        </p:nvSpPr>
        <p:spPr>
          <a:xfrm>
            <a:off x="466725" y="365126"/>
            <a:ext cx="11258549" cy="825500"/>
          </a:xfrm>
        </p:spPr>
        <p:txBody>
          <a:bodyPr anchor="ctr"/>
          <a:lstStyle>
            <a:lvl1pPr>
              <a:defRPr lang="en-US" dirty="0"/>
            </a:lvl1pPr>
          </a:lstStyle>
          <a:p>
            <a:r>
              <a:rPr lang="en-US" dirty="0"/>
              <a:t>Click to edit Master title style</a:t>
            </a:r>
          </a:p>
        </p:txBody>
      </p:sp>
      <p:sp>
        <p:nvSpPr>
          <p:cNvPr id="3" name="Content Placeholder 2">
            <a:extLst>
              <a:ext uri="{FF2B5EF4-FFF2-40B4-BE49-F238E27FC236}">
                <a16:creationId xmlns:a16="http://schemas.microsoft.com/office/drawing/2014/main" id="{F3CDB929-F940-434E-A2F5-04BDA1A51C92}"/>
              </a:ext>
            </a:extLst>
          </p:cNvPr>
          <p:cNvSpPr>
            <a:spLocks noGrp="1"/>
          </p:cNvSpPr>
          <p:nvPr>
            <p:ph idx="1"/>
          </p:nvPr>
        </p:nvSpPr>
        <p:spPr>
          <a:xfrm>
            <a:off x="5183188" y="1524519"/>
            <a:ext cx="6542086" cy="4361932"/>
          </a:xfrm>
        </p:spPr>
        <p:txBody>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2382815-0A5C-47DC-B1C0-50CE63A0A9A2}"/>
              </a:ext>
            </a:extLst>
          </p:cNvPr>
          <p:cNvSpPr>
            <a:spLocks noGrp="1"/>
          </p:cNvSpPr>
          <p:nvPr>
            <p:ph type="body" sz="half" idx="2"/>
          </p:nvPr>
        </p:nvSpPr>
        <p:spPr>
          <a:xfrm>
            <a:off x="466726" y="1523999"/>
            <a:ext cx="4305300" cy="4344989"/>
          </a:xfrm>
        </p:spPr>
        <p:txBody>
          <a:bodyPr/>
          <a:lstStyle>
            <a:lvl1pPr marL="0" indent="0">
              <a:buNone/>
              <a:defRPr sz="1600">
                <a:solidFill>
                  <a:srgbClr val="21A9C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3204B685-CFA1-4464-8529-905FEFC679FE}"/>
              </a:ext>
            </a:extLst>
          </p:cNvPr>
          <p:cNvSpPr>
            <a:spLocks noGrp="1"/>
          </p:cNvSpPr>
          <p:nvPr>
            <p:ph type="ftr" sz="quarter" idx="11"/>
          </p:nvPr>
        </p:nvSpPr>
        <p:spPr/>
        <p:txBody>
          <a:bodyPr/>
          <a:lstStyle/>
          <a:p>
            <a:r>
              <a:rPr lang="en-US"/>
              <a:t>CEITEC at Masaryk University</a:t>
            </a:r>
          </a:p>
        </p:txBody>
      </p:sp>
      <p:sp>
        <p:nvSpPr>
          <p:cNvPr id="7" name="Slide Number Placeholder 6">
            <a:extLst>
              <a:ext uri="{FF2B5EF4-FFF2-40B4-BE49-F238E27FC236}">
                <a16:creationId xmlns:a16="http://schemas.microsoft.com/office/drawing/2014/main" id="{60947864-7B38-4FF5-A909-FCBDE4356059}"/>
              </a:ext>
            </a:extLst>
          </p:cNvPr>
          <p:cNvSpPr>
            <a:spLocks noGrp="1"/>
          </p:cNvSpPr>
          <p:nvPr>
            <p:ph type="sldNum" sz="quarter" idx="12"/>
          </p:nvPr>
        </p:nvSpPr>
        <p:spPr/>
        <p:txBody>
          <a:bodyPr/>
          <a:lstStyle/>
          <a:p>
            <a:fld id="{AFE3D702-57F1-4CB0-B451-B14F76DC0414}" type="slidenum">
              <a:rPr lang="en-US" smtClean="0"/>
              <a:t>‹#›</a:t>
            </a:fld>
            <a:endParaRPr lang="en-US"/>
          </a:p>
        </p:txBody>
      </p:sp>
    </p:spTree>
    <p:extLst>
      <p:ext uri="{BB962C8B-B14F-4D97-AF65-F5344CB8AC3E}">
        <p14:creationId xmlns:p14="http://schemas.microsoft.com/office/powerpoint/2010/main" val="402854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915CF-2973-4EFE-89BA-8E59AE0F7DBB}"/>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8C99087-1842-44DB-BB79-81977A08B15F}"/>
              </a:ext>
            </a:extLst>
          </p:cNvPr>
          <p:cNvSpPr>
            <a:spLocks noGrp="1"/>
          </p:cNvSpPr>
          <p:nvPr>
            <p:ph type="ftr" sz="quarter" idx="11"/>
          </p:nvPr>
        </p:nvSpPr>
        <p:spPr/>
        <p:txBody>
          <a:bodyPr/>
          <a:lstStyle/>
          <a:p>
            <a:r>
              <a:rPr lang="en-US"/>
              <a:t>CEITEC at Masaryk University</a:t>
            </a:r>
          </a:p>
        </p:txBody>
      </p:sp>
      <p:sp>
        <p:nvSpPr>
          <p:cNvPr id="5" name="Slide Number Placeholder 4">
            <a:extLst>
              <a:ext uri="{FF2B5EF4-FFF2-40B4-BE49-F238E27FC236}">
                <a16:creationId xmlns:a16="http://schemas.microsoft.com/office/drawing/2014/main" id="{DF39022D-9CCE-4F2C-9FAC-85753E6ED947}"/>
              </a:ext>
            </a:extLst>
          </p:cNvPr>
          <p:cNvSpPr>
            <a:spLocks noGrp="1"/>
          </p:cNvSpPr>
          <p:nvPr>
            <p:ph type="sldNum" sz="quarter" idx="12"/>
          </p:nvPr>
        </p:nvSpPr>
        <p:spPr/>
        <p:txBody>
          <a:bodyPr/>
          <a:lstStyle/>
          <a:p>
            <a:fld id="{AFE3D702-57F1-4CB0-B451-B14F76DC0414}" type="slidenum">
              <a:rPr lang="en-US" smtClean="0"/>
              <a:t>‹#›</a:t>
            </a:fld>
            <a:endParaRPr lang="en-US"/>
          </a:p>
        </p:txBody>
      </p:sp>
    </p:spTree>
    <p:extLst>
      <p:ext uri="{BB962C8B-B14F-4D97-AF65-F5344CB8AC3E}">
        <p14:creationId xmlns:p14="http://schemas.microsoft.com/office/powerpoint/2010/main" val="1189419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0593CE-C65C-430F-BAA7-1712F387D2E6}"/>
              </a:ext>
            </a:extLst>
          </p:cNvPr>
          <p:cNvSpPr>
            <a:spLocks noGrp="1"/>
          </p:cNvSpPr>
          <p:nvPr>
            <p:ph type="ftr" sz="quarter" idx="11"/>
          </p:nvPr>
        </p:nvSpPr>
        <p:spPr/>
        <p:txBody>
          <a:bodyPr/>
          <a:lstStyle/>
          <a:p>
            <a:r>
              <a:rPr lang="en-US"/>
              <a:t>CEITEC at Masaryk University</a:t>
            </a:r>
          </a:p>
        </p:txBody>
      </p:sp>
      <p:sp>
        <p:nvSpPr>
          <p:cNvPr id="4" name="Slide Number Placeholder 3">
            <a:extLst>
              <a:ext uri="{FF2B5EF4-FFF2-40B4-BE49-F238E27FC236}">
                <a16:creationId xmlns:a16="http://schemas.microsoft.com/office/drawing/2014/main" id="{211CD5F8-EC74-418B-94C9-EFF8FDD95B2E}"/>
              </a:ext>
            </a:extLst>
          </p:cNvPr>
          <p:cNvSpPr>
            <a:spLocks noGrp="1"/>
          </p:cNvSpPr>
          <p:nvPr>
            <p:ph type="sldNum" sz="quarter" idx="12"/>
          </p:nvPr>
        </p:nvSpPr>
        <p:spPr/>
        <p:txBody>
          <a:bodyPr/>
          <a:lstStyle/>
          <a:p>
            <a:fld id="{AFE3D702-57F1-4CB0-B451-B14F76DC0414}" type="slidenum">
              <a:rPr lang="en-US" smtClean="0"/>
              <a:t>‹#›</a:t>
            </a:fld>
            <a:endParaRPr lang="en-US"/>
          </a:p>
        </p:txBody>
      </p:sp>
    </p:spTree>
    <p:extLst>
      <p:ext uri="{BB962C8B-B14F-4D97-AF65-F5344CB8AC3E}">
        <p14:creationId xmlns:p14="http://schemas.microsoft.com/office/powerpoint/2010/main" val="386128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M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99F17AD4-BF40-4CDC-AF09-240A8C46A2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
            <a:extLst>
              <a:ext uri="{FF2B5EF4-FFF2-40B4-BE49-F238E27FC236}">
                <a16:creationId xmlns:a16="http://schemas.microsoft.com/office/drawing/2014/main" id="{8EB285C7-5CA1-4CCD-B525-B2018194D5AF}"/>
              </a:ext>
            </a:extLst>
          </p:cNvPr>
          <p:cNvSpPr>
            <a:spLocks noGrp="1"/>
          </p:cNvSpPr>
          <p:nvPr>
            <p:ph type="ctrTitle" hasCustomPrompt="1"/>
          </p:nvPr>
        </p:nvSpPr>
        <p:spPr>
          <a:xfrm>
            <a:off x="895149" y="3794257"/>
            <a:ext cx="7642460" cy="2624672"/>
          </a:xfrm>
        </p:spPr>
        <p:txBody>
          <a:bodyPr anchor="ctr"/>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DAD41EFE-777F-4A56-8927-46C0E64FDE07}"/>
              </a:ext>
            </a:extLst>
          </p:cNvPr>
          <p:cNvSpPr>
            <a:spLocks noGrp="1"/>
          </p:cNvSpPr>
          <p:nvPr>
            <p:ph type="subTitle" idx="1" hasCustomPrompt="1"/>
          </p:nvPr>
        </p:nvSpPr>
        <p:spPr>
          <a:xfrm>
            <a:off x="895149" y="2759384"/>
            <a:ext cx="4882564" cy="1034873"/>
          </a:xfrm>
        </p:spPr>
        <p:txBody>
          <a:bodyPr anchor="ctr"/>
          <a:lstStyle>
            <a:lvl1pPr marL="0" indent="0" algn="l">
              <a:buNone/>
              <a:defRPr sz="2400">
                <a:solidFill>
                  <a:srgbClr val="39464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Name of </a:t>
            </a:r>
            <a:r>
              <a:rPr lang="cs-CZ" dirty="0" err="1"/>
              <a:t>the</a:t>
            </a:r>
            <a:r>
              <a:rPr lang="cs-CZ" dirty="0"/>
              <a:t> </a:t>
            </a:r>
            <a:r>
              <a:rPr lang="cs-CZ" dirty="0" err="1"/>
              <a:t>presenter</a:t>
            </a:r>
            <a:r>
              <a:rPr lang="cs-CZ" dirty="0"/>
              <a:t> / </a:t>
            </a:r>
            <a:r>
              <a:rPr lang="cs-CZ" dirty="0" err="1"/>
              <a:t>Date</a:t>
            </a:r>
            <a:r>
              <a:rPr lang="cs-CZ" dirty="0"/>
              <a:t> / </a:t>
            </a:r>
            <a:r>
              <a:rPr lang="cs-CZ" dirty="0" err="1"/>
              <a:t>etc</a:t>
            </a:r>
            <a:r>
              <a:rPr lang="cs-CZ" dirty="0"/>
              <a:t>.</a:t>
            </a:r>
            <a:endParaRPr lang="en-US" dirty="0"/>
          </a:p>
        </p:txBody>
      </p:sp>
      <p:pic>
        <p:nvPicPr>
          <p:cNvPr id="5" name="Obrázek 4">
            <a:extLst>
              <a:ext uri="{FF2B5EF4-FFF2-40B4-BE49-F238E27FC236}">
                <a16:creationId xmlns:a16="http://schemas.microsoft.com/office/drawing/2014/main" id="{9E0E3403-9337-4A39-8B2D-87B1289DA3C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5361" y="508644"/>
            <a:ext cx="3810330" cy="1094098"/>
          </a:xfrm>
          <a:prstGeom prst="rect">
            <a:avLst/>
          </a:prstGeom>
        </p:spPr>
      </p:pic>
      <p:pic>
        <p:nvPicPr>
          <p:cNvPr id="6" name="Obrázek 5">
            <a:extLst>
              <a:ext uri="{FF2B5EF4-FFF2-40B4-BE49-F238E27FC236}">
                <a16:creationId xmlns:a16="http://schemas.microsoft.com/office/drawing/2014/main" id="{68E936EE-4FBC-4323-8C30-7EEC88E6716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46922" y="397746"/>
            <a:ext cx="1247372" cy="1247003"/>
          </a:xfrm>
          <a:prstGeom prst="rect">
            <a:avLst/>
          </a:prstGeom>
        </p:spPr>
      </p:pic>
    </p:spTree>
    <p:extLst>
      <p:ext uri="{BB962C8B-B14F-4D97-AF65-F5344CB8AC3E}">
        <p14:creationId xmlns:p14="http://schemas.microsoft.com/office/powerpoint/2010/main" val="188334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V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99F17AD4-BF40-4CDC-AF09-240A8C46A2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
            <a:extLst>
              <a:ext uri="{FF2B5EF4-FFF2-40B4-BE49-F238E27FC236}">
                <a16:creationId xmlns:a16="http://schemas.microsoft.com/office/drawing/2014/main" id="{8EB285C7-5CA1-4CCD-B525-B2018194D5AF}"/>
              </a:ext>
            </a:extLst>
          </p:cNvPr>
          <p:cNvSpPr>
            <a:spLocks noGrp="1"/>
          </p:cNvSpPr>
          <p:nvPr>
            <p:ph type="ctrTitle" hasCustomPrompt="1"/>
          </p:nvPr>
        </p:nvSpPr>
        <p:spPr>
          <a:xfrm>
            <a:off x="895149" y="3794257"/>
            <a:ext cx="7642460" cy="2624672"/>
          </a:xfrm>
        </p:spPr>
        <p:txBody>
          <a:bodyPr anchor="ctr"/>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DAD41EFE-777F-4A56-8927-46C0E64FDE07}"/>
              </a:ext>
            </a:extLst>
          </p:cNvPr>
          <p:cNvSpPr>
            <a:spLocks noGrp="1"/>
          </p:cNvSpPr>
          <p:nvPr>
            <p:ph type="subTitle" idx="1" hasCustomPrompt="1"/>
          </p:nvPr>
        </p:nvSpPr>
        <p:spPr>
          <a:xfrm>
            <a:off x="895149" y="2759384"/>
            <a:ext cx="4882564" cy="1034873"/>
          </a:xfrm>
        </p:spPr>
        <p:txBody>
          <a:bodyPr anchor="ctr"/>
          <a:lstStyle>
            <a:lvl1pPr marL="0" indent="0" algn="l">
              <a:buNone/>
              <a:defRPr sz="2400">
                <a:solidFill>
                  <a:srgbClr val="39464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Name of </a:t>
            </a:r>
            <a:r>
              <a:rPr lang="cs-CZ" dirty="0" err="1"/>
              <a:t>the</a:t>
            </a:r>
            <a:r>
              <a:rPr lang="cs-CZ" dirty="0"/>
              <a:t> </a:t>
            </a:r>
            <a:r>
              <a:rPr lang="cs-CZ" dirty="0" err="1"/>
              <a:t>presenter</a:t>
            </a:r>
            <a:r>
              <a:rPr lang="cs-CZ" dirty="0"/>
              <a:t> / </a:t>
            </a:r>
            <a:r>
              <a:rPr lang="cs-CZ" dirty="0" err="1"/>
              <a:t>Date</a:t>
            </a:r>
            <a:r>
              <a:rPr lang="cs-CZ" dirty="0"/>
              <a:t> / </a:t>
            </a:r>
            <a:r>
              <a:rPr lang="cs-CZ" dirty="0" err="1"/>
              <a:t>etc</a:t>
            </a:r>
            <a:r>
              <a:rPr lang="cs-CZ" dirty="0"/>
              <a:t>.</a:t>
            </a:r>
            <a:endParaRPr lang="en-US" dirty="0"/>
          </a:p>
        </p:txBody>
      </p:sp>
      <p:pic>
        <p:nvPicPr>
          <p:cNvPr id="7" name="Obrázek 6">
            <a:extLst>
              <a:ext uri="{FF2B5EF4-FFF2-40B4-BE49-F238E27FC236}">
                <a16:creationId xmlns:a16="http://schemas.microsoft.com/office/drawing/2014/main" id="{FC790552-49A7-425E-93B6-614B6C390FF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041146" y="634882"/>
            <a:ext cx="2453146" cy="784343"/>
          </a:xfrm>
          <a:prstGeom prst="rect">
            <a:avLst/>
          </a:prstGeom>
        </p:spPr>
      </p:pic>
      <p:pic>
        <p:nvPicPr>
          <p:cNvPr id="9" name="Obrázek 8">
            <a:extLst>
              <a:ext uri="{FF2B5EF4-FFF2-40B4-BE49-F238E27FC236}">
                <a16:creationId xmlns:a16="http://schemas.microsoft.com/office/drawing/2014/main" id="{2759ED6C-1EB3-4712-BF5C-70DCD3AAE8D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5361" y="508644"/>
            <a:ext cx="3810330" cy="1094098"/>
          </a:xfrm>
          <a:prstGeom prst="rect">
            <a:avLst/>
          </a:prstGeom>
        </p:spPr>
      </p:pic>
    </p:spTree>
    <p:extLst>
      <p:ext uri="{BB962C8B-B14F-4D97-AF65-F5344CB8AC3E}">
        <p14:creationId xmlns:p14="http://schemas.microsoft.com/office/powerpoint/2010/main" val="422608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E6604-08F1-4707-8B60-4EB32C7DA9C3}"/>
              </a:ext>
            </a:extLst>
          </p:cNvPr>
          <p:cNvSpPr>
            <a:spLocks noGrp="1"/>
          </p:cNvSpPr>
          <p:nvPr>
            <p:ph type="title"/>
          </p:nvPr>
        </p:nvSpPr>
        <p:spPr>
          <a:xfrm>
            <a:off x="466725" y="365126"/>
            <a:ext cx="11258550" cy="3419474"/>
          </a:xfrm>
        </p:spPr>
        <p:txBody>
          <a:bodyPr anchor="b"/>
          <a:lstStyle>
            <a:lvl1pPr algn="ct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916D9DB-552C-437D-8CD9-3FB1FDF8A845}"/>
              </a:ext>
            </a:extLst>
          </p:cNvPr>
          <p:cNvSpPr>
            <a:spLocks noGrp="1"/>
          </p:cNvSpPr>
          <p:nvPr>
            <p:ph type="body" idx="1"/>
          </p:nvPr>
        </p:nvSpPr>
        <p:spPr>
          <a:xfrm>
            <a:off x="466725" y="3975101"/>
            <a:ext cx="11258550" cy="1809750"/>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4" name="Obrázek 3">
            <a:extLst>
              <a:ext uri="{FF2B5EF4-FFF2-40B4-BE49-F238E27FC236}">
                <a16:creationId xmlns:a16="http://schemas.microsoft.com/office/drawing/2014/main" id="{C9AAEBC2-CD82-476B-9F09-93700AEF63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7539" y="6423535"/>
            <a:ext cx="1661620" cy="212214"/>
          </a:xfrm>
          <a:prstGeom prst="rect">
            <a:avLst/>
          </a:prstGeom>
        </p:spPr>
      </p:pic>
    </p:spTree>
    <p:extLst>
      <p:ext uri="{BB962C8B-B14F-4D97-AF65-F5344CB8AC3E}">
        <p14:creationId xmlns:p14="http://schemas.microsoft.com/office/powerpoint/2010/main" val="507011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6319AF6D-F060-4957-9980-5C58B744B409}"/>
              </a:ext>
            </a:extLst>
          </p:cNvPr>
          <p:cNvSpPr>
            <a:spLocks noGrp="1"/>
          </p:cNvSpPr>
          <p:nvPr>
            <p:ph type="sldNum" sz="quarter" idx="11"/>
          </p:nvPr>
        </p:nvSpPr>
        <p:spPr/>
        <p:txBody>
          <a:bodyPr/>
          <a:lstStyle>
            <a:lvl1pPr>
              <a:defRPr>
                <a:solidFill>
                  <a:schemeClr val="bg1"/>
                </a:solidFill>
              </a:defRPr>
            </a:lvl1pPr>
          </a:lstStyle>
          <a:p>
            <a:fld id="{AFE3D702-57F1-4CB0-B451-B14F76DC0414}" type="slidenum">
              <a:rPr lang="en-US" smtClean="0"/>
              <a:pPr/>
              <a:t>‹#›</a:t>
            </a:fld>
            <a:endParaRPr lang="en-US"/>
          </a:p>
        </p:txBody>
      </p:sp>
      <p:sp>
        <p:nvSpPr>
          <p:cNvPr id="3" name="Zástupný symbol pro text 2">
            <a:extLst>
              <a:ext uri="{FF2B5EF4-FFF2-40B4-BE49-F238E27FC236}">
                <a16:creationId xmlns:a16="http://schemas.microsoft.com/office/drawing/2014/main" id="{DA5B2AE9-8589-4FDB-86BF-795C977B00CF}"/>
              </a:ext>
            </a:extLst>
          </p:cNvPr>
          <p:cNvSpPr>
            <a:spLocks noGrp="1"/>
          </p:cNvSpPr>
          <p:nvPr>
            <p:ph type="body" sz="quarter" idx="12" hasCustomPrompt="1"/>
          </p:nvPr>
        </p:nvSpPr>
        <p:spPr>
          <a:xfrm>
            <a:off x="419100" y="2752825"/>
            <a:ext cx="2911241" cy="2685875"/>
          </a:xfrm>
        </p:spPr>
        <p:txBody>
          <a:bodyPr anchor="ctr">
            <a:normAutofit/>
          </a:bodyPr>
          <a:lstStyle>
            <a:lvl1pPr marL="0" indent="0">
              <a:buNone/>
              <a:defRPr sz="2200" b="0"/>
            </a:lvl1pPr>
          </a:lstStyle>
          <a:p>
            <a:pPr lvl="0"/>
            <a:r>
              <a:rPr lang="cs-CZ" dirty="0"/>
              <a:t>Name of </a:t>
            </a:r>
            <a:r>
              <a:rPr lang="cs-CZ" dirty="0" err="1"/>
              <a:t>the</a:t>
            </a:r>
            <a:r>
              <a:rPr lang="cs-CZ" dirty="0"/>
              <a:t> </a:t>
            </a:r>
            <a:r>
              <a:rPr lang="cs-CZ" dirty="0" err="1"/>
              <a:t>presenter</a:t>
            </a:r>
            <a:r>
              <a:rPr lang="cs-CZ" dirty="0"/>
              <a:t> and </a:t>
            </a:r>
            <a:r>
              <a:rPr lang="cs-CZ" dirty="0" err="1"/>
              <a:t>contact</a:t>
            </a:r>
            <a:endParaRPr lang="cs-CZ" dirty="0"/>
          </a:p>
        </p:txBody>
      </p:sp>
      <p:pic>
        <p:nvPicPr>
          <p:cNvPr id="6" name="Obrázek 5">
            <a:extLst>
              <a:ext uri="{FF2B5EF4-FFF2-40B4-BE49-F238E27FC236}">
                <a16:creationId xmlns:a16="http://schemas.microsoft.com/office/drawing/2014/main" id="{92008874-79A5-4DE1-BCF0-36751DC0A1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11531" y="941772"/>
            <a:ext cx="705133" cy="704925"/>
          </a:xfrm>
          <a:prstGeom prst="rect">
            <a:avLst/>
          </a:prstGeom>
        </p:spPr>
      </p:pic>
      <p:pic>
        <p:nvPicPr>
          <p:cNvPr id="10" name="Obrázek 9">
            <a:extLst>
              <a:ext uri="{FF2B5EF4-FFF2-40B4-BE49-F238E27FC236}">
                <a16:creationId xmlns:a16="http://schemas.microsoft.com/office/drawing/2014/main" id="{052C0C8B-E6B3-44D0-A48A-7295275649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81526" y="3743299"/>
            <a:ext cx="654514" cy="704925"/>
          </a:xfrm>
          <a:prstGeom prst="rect">
            <a:avLst/>
          </a:prstGeom>
        </p:spPr>
      </p:pic>
      <p:pic>
        <p:nvPicPr>
          <p:cNvPr id="12" name="Obrázek 11">
            <a:extLst>
              <a:ext uri="{FF2B5EF4-FFF2-40B4-BE49-F238E27FC236}">
                <a16:creationId xmlns:a16="http://schemas.microsoft.com/office/drawing/2014/main" id="{3181E908-6745-4219-BA55-1589016E203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452440" y="3752924"/>
            <a:ext cx="823313" cy="597410"/>
          </a:xfrm>
          <a:prstGeom prst="rect">
            <a:avLst/>
          </a:prstGeom>
        </p:spPr>
      </p:pic>
      <p:pic>
        <p:nvPicPr>
          <p:cNvPr id="14" name="Obrázek 13">
            <a:extLst>
              <a:ext uri="{FF2B5EF4-FFF2-40B4-BE49-F238E27FC236}">
                <a16:creationId xmlns:a16="http://schemas.microsoft.com/office/drawing/2014/main" id="{B5586552-65C1-4EC7-9AB9-DC4F19DD0CB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992185" y="5217319"/>
            <a:ext cx="470509" cy="704925"/>
          </a:xfrm>
          <a:prstGeom prst="rect">
            <a:avLst/>
          </a:prstGeom>
        </p:spPr>
      </p:pic>
      <p:pic>
        <p:nvPicPr>
          <p:cNvPr id="16" name="Obrázek 15">
            <a:extLst>
              <a:ext uri="{FF2B5EF4-FFF2-40B4-BE49-F238E27FC236}">
                <a16:creationId xmlns:a16="http://schemas.microsoft.com/office/drawing/2014/main" id="{7A7C1077-A523-46E1-8E41-85BCF30F7B3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24111" y="2501473"/>
            <a:ext cx="806659" cy="502704"/>
          </a:xfrm>
          <a:prstGeom prst="rect">
            <a:avLst/>
          </a:prstGeom>
          <a:noFill/>
          <a:ln>
            <a:noFill/>
          </a:ln>
        </p:spPr>
      </p:pic>
    </p:spTree>
    <p:extLst>
      <p:ext uri="{BB962C8B-B14F-4D97-AF65-F5344CB8AC3E}">
        <p14:creationId xmlns:p14="http://schemas.microsoft.com/office/powerpoint/2010/main" val="10107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Effect transition="in" filter="fade">
                                      <p:cBhvr>
                                        <p:cTn id="9" dur="250"/>
                                        <p:tgtEl>
                                          <p:spTgt spid="6"/>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250" fill="hold"/>
                                        <p:tgtEl>
                                          <p:spTgt spid="16"/>
                                        </p:tgtEl>
                                        <p:attrNameLst>
                                          <p:attrName>ppt_w</p:attrName>
                                        </p:attrNameLst>
                                      </p:cBhvr>
                                      <p:tavLst>
                                        <p:tav tm="0">
                                          <p:val>
                                            <p:fltVal val="0"/>
                                          </p:val>
                                        </p:tav>
                                        <p:tav tm="100000">
                                          <p:val>
                                            <p:strVal val="#ppt_w"/>
                                          </p:val>
                                        </p:tav>
                                      </p:tavLst>
                                    </p:anim>
                                    <p:anim calcmode="lin" valueType="num">
                                      <p:cBhvr>
                                        <p:cTn id="14" dur="250" fill="hold"/>
                                        <p:tgtEl>
                                          <p:spTgt spid="16"/>
                                        </p:tgtEl>
                                        <p:attrNameLst>
                                          <p:attrName>ppt_h</p:attrName>
                                        </p:attrNameLst>
                                      </p:cBhvr>
                                      <p:tavLst>
                                        <p:tav tm="0">
                                          <p:val>
                                            <p:fltVal val="0"/>
                                          </p:val>
                                        </p:tav>
                                        <p:tav tm="100000">
                                          <p:val>
                                            <p:strVal val="#ppt_h"/>
                                          </p:val>
                                        </p:tav>
                                      </p:tavLst>
                                    </p:anim>
                                    <p:animEffect transition="in" filter="fade">
                                      <p:cBhvr>
                                        <p:cTn id="15" dur="250"/>
                                        <p:tgtEl>
                                          <p:spTgt spid="1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childTnLst>
                                </p:cTn>
                              </p:par>
                            </p:childTnLst>
                          </p:cTn>
                        </p:par>
                        <p:par>
                          <p:cTn id="22" fill="hold">
                            <p:stCondLst>
                              <p:cond delay="750"/>
                            </p:stCondLst>
                            <p:childTnLst>
                              <p:par>
                                <p:cTn id="23" presetID="53" presetClass="entr" presetSubtype="16"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250" fill="hold"/>
                                        <p:tgtEl>
                                          <p:spTgt spid="14"/>
                                        </p:tgtEl>
                                        <p:attrNameLst>
                                          <p:attrName>ppt_w</p:attrName>
                                        </p:attrNameLst>
                                      </p:cBhvr>
                                      <p:tavLst>
                                        <p:tav tm="0">
                                          <p:val>
                                            <p:fltVal val="0"/>
                                          </p:val>
                                        </p:tav>
                                        <p:tav tm="100000">
                                          <p:val>
                                            <p:strVal val="#ppt_w"/>
                                          </p:val>
                                        </p:tav>
                                      </p:tavLst>
                                    </p:anim>
                                    <p:anim calcmode="lin" valueType="num">
                                      <p:cBhvr>
                                        <p:cTn id="26" dur="250" fill="hold"/>
                                        <p:tgtEl>
                                          <p:spTgt spid="14"/>
                                        </p:tgtEl>
                                        <p:attrNameLst>
                                          <p:attrName>ppt_h</p:attrName>
                                        </p:attrNameLst>
                                      </p:cBhvr>
                                      <p:tavLst>
                                        <p:tav tm="0">
                                          <p:val>
                                            <p:fltVal val="0"/>
                                          </p:val>
                                        </p:tav>
                                        <p:tav tm="100000">
                                          <p:val>
                                            <p:strVal val="#ppt_h"/>
                                          </p:val>
                                        </p:tav>
                                      </p:tavLst>
                                    </p:anim>
                                    <p:animEffect transition="in" filter="fade">
                                      <p:cBhvr>
                                        <p:cTn id="27" dur="250"/>
                                        <p:tgtEl>
                                          <p:spTgt spid="14"/>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250" fill="hold"/>
                                        <p:tgtEl>
                                          <p:spTgt spid="12"/>
                                        </p:tgtEl>
                                        <p:attrNameLst>
                                          <p:attrName>ppt_w</p:attrName>
                                        </p:attrNameLst>
                                      </p:cBhvr>
                                      <p:tavLst>
                                        <p:tav tm="0">
                                          <p:val>
                                            <p:fltVal val="0"/>
                                          </p:val>
                                        </p:tav>
                                        <p:tav tm="100000">
                                          <p:val>
                                            <p:strVal val="#ppt_w"/>
                                          </p:val>
                                        </p:tav>
                                      </p:tavLst>
                                    </p:anim>
                                    <p:anim calcmode="lin" valueType="num">
                                      <p:cBhvr>
                                        <p:cTn id="32" dur="250" fill="hold"/>
                                        <p:tgtEl>
                                          <p:spTgt spid="12"/>
                                        </p:tgtEl>
                                        <p:attrNameLst>
                                          <p:attrName>ppt_h</p:attrName>
                                        </p:attrNameLst>
                                      </p:cBhvr>
                                      <p:tavLst>
                                        <p:tav tm="0">
                                          <p:val>
                                            <p:fltVal val="0"/>
                                          </p:val>
                                        </p:tav>
                                        <p:tav tm="100000">
                                          <p:val>
                                            <p:strVal val="#ppt_h"/>
                                          </p:val>
                                        </p:tav>
                                      </p:tavLst>
                                    </p:anim>
                                    <p:animEffect transition="in" filter="fade">
                                      <p:cBhvr>
                                        <p:cTn id="33"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01 + M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6319AF6D-F060-4957-9980-5C58B744B409}"/>
              </a:ext>
            </a:extLst>
          </p:cNvPr>
          <p:cNvSpPr>
            <a:spLocks noGrp="1"/>
          </p:cNvSpPr>
          <p:nvPr>
            <p:ph type="sldNum" sz="quarter" idx="11"/>
          </p:nvPr>
        </p:nvSpPr>
        <p:spPr/>
        <p:txBody>
          <a:bodyPr/>
          <a:lstStyle>
            <a:lvl1pPr>
              <a:defRPr>
                <a:solidFill>
                  <a:schemeClr val="bg1"/>
                </a:solidFill>
              </a:defRPr>
            </a:lvl1pPr>
          </a:lstStyle>
          <a:p>
            <a:fld id="{AFE3D702-57F1-4CB0-B451-B14F76DC0414}" type="slidenum">
              <a:rPr lang="en-US" smtClean="0"/>
              <a:pPr/>
              <a:t>‹#›</a:t>
            </a:fld>
            <a:endParaRPr lang="en-US"/>
          </a:p>
        </p:txBody>
      </p:sp>
      <p:pic>
        <p:nvPicPr>
          <p:cNvPr id="6" name="Obrázek 5">
            <a:extLst>
              <a:ext uri="{FF2B5EF4-FFF2-40B4-BE49-F238E27FC236}">
                <a16:creationId xmlns:a16="http://schemas.microsoft.com/office/drawing/2014/main" id="{92008874-79A5-4DE1-BCF0-36751DC0A1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11531" y="941772"/>
            <a:ext cx="705133" cy="704925"/>
          </a:xfrm>
          <a:prstGeom prst="rect">
            <a:avLst/>
          </a:prstGeom>
        </p:spPr>
      </p:pic>
      <p:pic>
        <p:nvPicPr>
          <p:cNvPr id="10" name="Obrázek 9">
            <a:extLst>
              <a:ext uri="{FF2B5EF4-FFF2-40B4-BE49-F238E27FC236}">
                <a16:creationId xmlns:a16="http://schemas.microsoft.com/office/drawing/2014/main" id="{052C0C8B-E6B3-44D0-A48A-7295275649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81526" y="3743299"/>
            <a:ext cx="654514" cy="704925"/>
          </a:xfrm>
          <a:prstGeom prst="rect">
            <a:avLst/>
          </a:prstGeom>
        </p:spPr>
      </p:pic>
      <p:pic>
        <p:nvPicPr>
          <p:cNvPr id="12" name="Obrázek 11">
            <a:extLst>
              <a:ext uri="{FF2B5EF4-FFF2-40B4-BE49-F238E27FC236}">
                <a16:creationId xmlns:a16="http://schemas.microsoft.com/office/drawing/2014/main" id="{3181E908-6745-4219-BA55-1589016E203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452440" y="3752924"/>
            <a:ext cx="823313" cy="597410"/>
          </a:xfrm>
          <a:prstGeom prst="rect">
            <a:avLst/>
          </a:prstGeom>
        </p:spPr>
      </p:pic>
      <p:pic>
        <p:nvPicPr>
          <p:cNvPr id="14" name="Obrázek 13">
            <a:extLst>
              <a:ext uri="{FF2B5EF4-FFF2-40B4-BE49-F238E27FC236}">
                <a16:creationId xmlns:a16="http://schemas.microsoft.com/office/drawing/2014/main" id="{B5586552-65C1-4EC7-9AB9-DC4F19DD0CB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992185" y="5217319"/>
            <a:ext cx="470509" cy="704925"/>
          </a:xfrm>
          <a:prstGeom prst="rect">
            <a:avLst/>
          </a:prstGeom>
        </p:spPr>
      </p:pic>
      <p:pic>
        <p:nvPicPr>
          <p:cNvPr id="16" name="Obrázek 15">
            <a:extLst>
              <a:ext uri="{FF2B5EF4-FFF2-40B4-BE49-F238E27FC236}">
                <a16:creationId xmlns:a16="http://schemas.microsoft.com/office/drawing/2014/main" id="{7A7C1077-A523-46E1-8E41-85BCF30F7B3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24111" y="2501473"/>
            <a:ext cx="806659" cy="502704"/>
          </a:xfrm>
          <a:prstGeom prst="rect">
            <a:avLst/>
          </a:prstGeom>
          <a:noFill/>
          <a:ln>
            <a:noFill/>
          </a:ln>
        </p:spPr>
      </p:pic>
    </p:spTree>
    <p:extLst>
      <p:ext uri="{BB962C8B-B14F-4D97-AF65-F5344CB8AC3E}">
        <p14:creationId xmlns:p14="http://schemas.microsoft.com/office/powerpoint/2010/main" val="64412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Effect transition="in" filter="fade">
                                      <p:cBhvr>
                                        <p:cTn id="9" dur="250"/>
                                        <p:tgtEl>
                                          <p:spTgt spid="6"/>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250" fill="hold"/>
                                        <p:tgtEl>
                                          <p:spTgt spid="16"/>
                                        </p:tgtEl>
                                        <p:attrNameLst>
                                          <p:attrName>ppt_w</p:attrName>
                                        </p:attrNameLst>
                                      </p:cBhvr>
                                      <p:tavLst>
                                        <p:tav tm="0">
                                          <p:val>
                                            <p:fltVal val="0"/>
                                          </p:val>
                                        </p:tav>
                                        <p:tav tm="100000">
                                          <p:val>
                                            <p:strVal val="#ppt_w"/>
                                          </p:val>
                                        </p:tav>
                                      </p:tavLst>
                                    </p:anim>
                                    <p:anim calcmode="lin" valueType="num">
                                      <p:cBhvr>
                                        <p:cTn id="14" dur="250" fill="hold"/>
                                        <p:tgtEl>
                                          <p:spTgt spid="16"/>
                                        </p:tgtEl>
                                        <p:attrNameLst>
                                          <p:attrName>ppt_h</p:attrName>
                                        </p:attrNameLst>
                                      </p:cBhvr>
                                      <p:tavLst>
                                        <p:tav tm="0">
                                          <p:val>
                                            <p:fltVal val="0"/>
                                          </p:val>
                                        </p:tav>
                                        <p:tav tm="100000">
                                          <p:val>
                                            <p:strVal val="#ppt_h"/>
                                          </p:val>
                                        </p:tav>
                                      </p:tavLst>
                                    </p:anim>
                                    <p:animEffect transition="in" filter="fade">
                                      <p:cBhvr>
                                        <p:cTn id="15" dur="250"/>
                                        <p:tgtEl>
                                          <p:spTgt spid="1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childTnLst>
                                </p:cTn>
                              </p:par>
                            </p:childTnLst>
                          </p:cTn>
                        </p:par>
                        <p:par>
                          <p:cTn id="22" fill="hold">
                            <p:stCondLst>
                              <p:cond delay="750"/>
                            </p:stCondLst>
                            <p:childTnLst>
                              <p:par>
                                <p:cTn id="23" presetID="53" presetClass="entr" presetSubtype="16"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250" fill="hold"/>
                                        <p:tgtEl>
                                          <p:spTgt spid="14"/>
                                        </p:tgtEl>
                                        <p:attrNameLst>
                                          <p:attrName>ppt_w</p:attrName>
                                        </p:attrNameLst>
                                      </p:cBhvr>
                                      <p:tavLst>
                                        <p:tav tm="0">
                                          <p:val>
                                            <p:fltVal val="0"/>
                                          </p:val>
                                        </p:tav>
                                        <p:tav tm="100000">
                                          <p:val>
                                            <p:strVal val="#ppt_w"/>
                                          </p:val>
                                        </p:tav>
                                      </p:tavLst>
                                    </p:anim>
                                    <p:anim calcmode="lin" valueType="num">
                                      <p:cBhvr>
                                        <p:cTn id="26" dur="250" fill="hold"/>
                                        <p:tgtEl>
                                          <p:spTgt spid="14"/>
                                        </p:tgtEl>
                                        <p:attrNameLst>
                                          <p:attrName>ppt_h</p:attrName>
                                        </p:attrNameLst>
                                      </p:cBhvr>
                                      <p:tavLst>
                                        <p:tav tm="0">
                                          <p:val>
                                            <p:fltVal val="0"/>
                                          </p:val>
                                        </p:tav>
                                        <p:tav tm="100000">
                                          <p:val>
                                            <p:strVal val="#ppt_h"/>
                                          </p:val>
                                        </p:tav>
                                      </p:tavLst>
                                    </p:anim>
                                    <p:animEffect transition="in" filter="fade">
                                      <p:cBhvr>
                                        <p:cTn id="27" dur="250"/>
                                        <p:tgtEl>
                                          <p:spTgt spid="14"/>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250" fill="hold"/>
                                        <p:tgtEl>
                                          <p:spTgt spid="12"/>
                                        </p:tgtEl>
                                        <p:attrNameLst>
                                          <p:attrName>ppt_w</p:attrName>
                                        </p:attrNameLst>
                                      </p:cBhvr>
                                      <p:tavLst>
                                        <p:tav tm="0">
                                          <p:val>
                                            <p:fltVal val="0"/>
                                          </p:val>
                                        </p:tav>
                                        <p:tav tm="100000">
                                          <p:val>
                                            <p:strVal val="#ppt_w"/>
                                          </p:val>
                                        </p:tav>
                                      </p:tavLst>
                                    </p:anim>
                                    <p:anim calcmode="lin" valueType="num">
                                      <p:cBhvr>
                                        <p:cTn id="32" dur="250" fill="hold"/>
                                        <p:tgtEl>
                                          <p:spTgt spid="12"/>
                                        </p:tgtEl>
                                        <p:attrNameLst>
                                          <p:attrName>ppt_h</p:attrName>
                                        </p:attrNameLst>
                                      </p:cBhvr>
                                      <p:tavLst>
                                        <p:tav tm="0">
                                          <p:val>
                                            <p:fltVal val="0"/>
                                          </p:val>
                                        </p:tav>
                                        <p:tav tm="100000">
                                          <p:val>
                                            <p:strVal val="#ppt_h"/>
                                          </p:val>
                                        </p:tav>
                                      </p:tavLst>
                                    </p:anim>
                                    <p:animEffect transition="in" filter="fade">
                                      <p:cBhvr>
                                        <p:cTn id="33"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6319AF6D-F060-4957-9980-5C58B744B409}"/>
              </a:ext>
            </a:extLst>
          </p:cNvPr>
          <p:cNvSpPr>
            <a:spLocks noGrp="1"/>
          </p:cNvSpPr>
          <p:nvPr>
            <p:ph type="sldNum" sz="quarter" idx="11"/>
          </p:nvPr>
        </p:nvSpPr>
        <p:spPr/>
        <p:txBody>
          <a:bodyPr/>
          <a:lstStyle>
            <a:lvl1pPr>
              <a:defRPr>
                <a:solidFill>
                  <a:schemeClr val="bg1"/>
                </a:solidFill>
              </a:defRPr>
            </a:lvl1pPr>
          </a:lstStyle>
          <a:p>
            <a:fld id="{AFE3D702-57F1-4CB0-B451-B14F76DC0414}" type="slidenum">
              <a:rPr lang="en-US" smtClean="0"/>
              <a:pPr/>
              <a:t>‹#›</a:t>
            </a:fld>
            <a:endParaRPr lang="en-US"/>
          </a:p>
        </p:txBody>
      </p:sp>
      <p:sp>
        <p:nvSpPr>
          <p:cNvPr id="3" name="Zástupný symbol pro text 2">
            <a:extLst>
              <a:ext uri="{FF2B5EF4-FFF2-40B4-BE49-F238E27FC236}">
                <a16:creationId xmlns:a16="http://schemas.microsoft.com/office/drawing/2014/main" id="{DA5B2AE9-8589-4FDB-86BF-795C977B00CF}"/>
              </a:ext>
            </a:extLst>
          </p:cNvPr>
          <p:cNvSpPr>
            <a:spLocks noGrp="1"/>
          </p:cNvSpPr>
          <p:nvPr>
            <p:ph type="body" sz="quarter" idx="12" hasCustomPrompt="1"/>
          </p:nvPr>
        </p:nvSpPr>
        <p:spPr>
          <a:xfrm>
            <a:off x="419100" y="2752825"/>
            <a:ext cx="2911241" cy="2685875"/>
          </a:xfrm>
        </p:spPr>
        <p:txBody>
          <a:bodyPr anchor="ctr">
            <a:normAutofit/>
          </a:bodyPr>
          <a:lstStyle>
            <a:lvl1pPr marL="0" indent="0">
              <a:buNone/>
              <a:defRPr sz="2200" b="0"/>
            </a:lvl1pPr>
          </a:lstStyle>
          <a:p>
            <a:pPr lvl="0"/>
            <a:r>
              <a:rPr lang="cs-CZ" dirty="0"/>
              <a:t>Name of </a:t>
            </a:r>
            <a:r>
              <a:rPr lang="cs-CZ" dirty="0" err="1"/>
              <a:t>the</a:t>
            </a:r>
            <a:r>
              <a:rPr lang="cs-CZ" dirty="0"/>
              <a:t> </a:t>
            </a:r>
            <a:r>
              <a:rPr lang="cs-CZ" dirty="0" err="1"/>
              <a:t>presenter</a:t>
            </a:r>
            <a:r>
              <a:rPr lang="cs-CZ" dirty="0"/>
              <a:t> and </a:t>
            </a:r>
            <a:r>
              <a:rPr lang="cs-CZ" dirty="0" err="1"/>
              <a:t>contact</a:t>
            </a:r>
            <a:endParaRPr lang="cs-CZ" dirty="0"/>
          </a:p>
        </p:txBody>
      </p:sp>
      <p:pic>
        <p:nvPicPr>
          <p:cNvPr id="6" name="Obrázek 5">
            <a:extLst>
              <a:ext uri="{FF2B5EF4-FFF2-40B4-BE49-F238E27FC236}">
                <a16:creationId xmlns:a16="http://schemas.microsoft.com/office/drawing/2014/main" id="{92008874-79A5-4DE1-BCF0-36751DC0A1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11531" y="941772"/>
            <a:ext cx="705133" cy="704925"/>
          </a:xfrm>
          <a:prstGeom prst="rect">
            <a:avLst/>
          </a:prstGeom>
        </p:spPr>
      </p:pic>
      <p:pic>
        <p:nvPicPr>
          <p:cNvPr id="10" name="Obrázek 9">
            <a:extLst>
              <a:ext uri="{FF2B5EF4-FFF2-40B4-BE49-F238E27FC236}">
                <a16:creationId xmlns:a16="http://schemas.microsoft.com/office/drawing/2014/main" id="{052C0C8B-E6B3-44D0-A48A-7295275649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81526" y="3743299"/>
            <a:ext cx="654514" cy="704925"/>
          </a:xfrm>
          <a:prstGeom prst="rect">
            <a:avLst/>
          </a:prstGeom>
        </p:spPr>
      </p:pic>
      <p:pic>
        <p:nvPicPr>
          <p:cNvPr id="12" name="Obrázek 11">
            <a:extLst>
              <a:ext uri="{FF2B5EF4-FFF2-40B4-BE49-F238E27FC236}">
                <a16:creationId xmlns:a16="http://schemas.microsoft.com/office/drawing/2014/main" id="{3181E908-6745-4219-BA55-1589016E203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452440" y="3752924"/>
            <a:ext cx="823313" cy="597410"/>
          </a:xfrm>
          <a:prstGeom prst="rect">
            <a:avLst/>
          </a:prstGeom>
        </p:spPr>
      </p:pic>
      <p:pic>
        <p:nvPicPr>
          <p:cNvPr id="14" name="Obrázek 13">
            <a:extLst>
              <a:ext uri="{FF2B5EF4-FFF2-40B4-BE49-F238E27FC236}">
                <a16:creationId xmlns:a16="http://schemas.microsoft.com/office/drawing/2014/main" id="{B5586552-65C1-4EC7-9AB9-DC4F19DD0CB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992185" y="5217319"/>
            <a:ext cx="470509" cy="704925"/>
          </a:xfrm>
          <a:prstGeom prst="rect">
            <a:avLst/>
          </a:prstGeom>
        </p:spPr>
      </p:pic>
      <p:pic>
        <p:nvPicPr>
          <p:cNvPr id="16" name="Obrázek 15">
            <a:extLst>
              <a:ext uri="{FF2B5EF4-FFF2-40B4-BE49-F238E27FC236}">
                <a16:creationId xmlns:a16="http://schemas.microsoft.com/office/drawing/2014/main" id="{7A7C1077-A523-46E1-8E41-85BCF30F7B3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24111" y="2501473"/>
            <a:ext cx="806659" cy="502704"/>
          </a:xfrm>
          <a:prstGeom prst="rect">
            <a:avLst/>
          </a:prstGeom>
          <a:noFill/>
          <a:ln>
            <a:noFill/>
          </a:ln>
        </p:spPr>
      </p:pic>
    </p:spTree>
    <p:extLst>
      <p:ext uri="{BB962C8B-B14F-4D97-AF65-F5344CB8AC3E}">
        <p14:creationId xmlns:p14="http://schemas.microsoft.com/office/powerpoint/2010/main" val="338754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Effect transition="in" filter="fade">
                                      <p:cBhvr>
                                        <p:cTn id="9" dur="250"/>
                                        <p:tgtEl>
                                          <p:spTgt spid="6"/>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250" fill="hold"/>
                                        <p:tgtEl>
                                          <p:spTgt spid="16"/>
                                        </p:tgtEl>
                                        <p:attrNameLst>
                                          <p:attrName>ppt_w</p:attrName>
                                        </p:attrNameLst>
                                      </p:cBhvr>
                                      <p:tavLst>
                                        <p:tav tm="0">
                                          <p:val>
                                            <p:fltVal val="0"/>
                                          </p:val>
                                        </p:tav>
                                        <p:tav tm="100000">
                                          <p:val>
                                            <p:strVal val="#ppt_w"/>
                                          </p:val>
                                        </p:tav>
                                      </p:tavLst>
                                    </p:anim>
                                    <p:anim calcmode="lin" valueType="num">
                                      <p:cBhvr>
                                        <p:cTn id="14" dur="250" fill="hold"/>
                                        <p:tgtEl>
                                          <p:spTgt spid="16"/>
                                        </p:tgtEl>
                                        <p:attrNameLst>
                                          <p:attrName>ppt_h</p:attrName>
                                        </p:attrNameLst>
                                      </p:cBhvr>
                                      <p:tavLst>
                                        <p:tav tm="0">
                                          <p:val>
                                            <p:fltVal val="0"/>
                                          </p:val>
                                        </p:tav>
                                        <p:tav tm="100000">
                                          <p:val>
                                            <p:strVal val="#ppt_h"/>
                                          </p:val>
                                        </p:tav>
                                      </p:tavLst>
                                    </p:anim>
                                    <p:animEffect transition="in" filter="fade">
                                      <p:cBhvr>
                                        <p:cTn id="15" dur="250"/>
                                        <p:tgtEl>
                                          <p:spTgt spid="1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childTnLst>
                                </p:cTn>
                              </p:par>
                            </p:childTnLst>
                          </p:cTn>
                        </p:par>
                        <p:par>
                          <p:cTn id="22" fill="hold">
                            <p:stCondLst>
                              <p:cond delay="750"/>
                            </p:stCondLst>
                            <p:childTnLst>
                              <p:par>
                                <p:cTn id="23" presetID="53" presetClass="entr" presetSubtype="16"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250" fill="hold"/>
                                        <p:tgtEl>
                                          <p:spTgt spid="14"/>
                                        </p:tgtEl>
                                        <p:attrNameLst>
                                          <p:attrName>ppt_w</p:attrName>
                                        </p:attrNameLst>
                                      </p:cBhvr>
                                      <p:tavLst>
                                        <p:tav tm="0">
                                          <p:val>
                                            <p:fltVal val="0"/>
                                          </p:val>
                                        </p:tav>
                                        <p:tav tm="100000">
                                          <p:val>
                                            <p:strVal val="#ppt_w"/>
                                          </p:val>
                                        </p:tav>
                                      </p:tavLst>
                                    </p:anim>
                                    <p:anim calcmode="lin" valueType="num">
                                      <p:cBhvr>
                                        <p:cTn id="26" dur="250" fill="hold"/>
                                        <p:tgtEl>
                                          <p:spTgt spid="14"/>
                                        </p:tgtEl>
                                        <p:attrNameLst>
                                          <p:attrName>ppt_h</p:attrName>
                                        </p:attrNameLst>
                                      </p:cBhvr>
                                      <p:tavLst>
                                        <p:tav tm="0">
                                          <p:val>
                                            <p:fltVal val="0"/>
                                          </p:val>
                                        </p:tav>
                                        <p:tav tm="100000">
                                          <p:val>
                                            <p:strVal val="#ppt_h"/>
                                          </p:val>
                                        </p:tav>
                                      </p:tavLst>
                                    </p:anim>
                                    <p:animEffect transition="in" filter="fade">
                                      <p:cBhvr>
                                        <p:cTn id="27" dur="250"/>
                                        <p:tgtEl>
                                          <p:spTgt spid="14"/>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250" fill="hold"/>
                                        <p:tgtEl>
                                          <p:spTgt spid="12"/>
                                        </p:tgtEl>
                                        <p:attrNameLst>
                                          <p:attrName>ppt_w</p:attrName>
                                        </p:attrNameLst>
                                      </p:cBhvr>
                                      <p:tavLst>
                                        <p:tav tm="0">
                                          <p:val>
                                            <p:fltVal val="0"/>
                                          </p:val>
                                        </p:tav>
                                        <p:tav tm="100000">
                                          <p:val>
                                            <p:strVal val="#ppt_w"/>
                                          </p:val>
                                        </p:tav>
                                      </p:tavLst>
                                    </p:anim>
                                    <p:anim calcmode="lin" valueType="num">
                                      <p:cBhvr>
                                        <p:cTn id="32" dur="250" fill="hold"/>
                                        <p:tgtEl>
                                          <p:spTgt spid="12"/>
                                        </p:tgtEl>
                                        <p:attrNameLst>
                                          <p:attrName>ppt_h</p:attrName>
                                        </p:attrNameLst>
                                      </p:cBhvr>
                                      <p:tavLst>
                                        <p:tav tm="0">
                                          <p:val>
                                            <p:fltVal val="0"/>
                                          </p:val>
                                        </p:tav>
                                        <p:tav tm="100000">
                                          <p:val>
                                            <p:strVal val="#ppt_h"/>
                                          </p:val>
                                        </p:tav>
                                      </p:tavLst>
                                    </p:anim>
                                    <p:animEffect transition="in" filter="fade">
                                      <p:cBhvr>
                                        <p:cTn id="33"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C9898-7198-401D-B3BC-3FDCD0A3D4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5E3CC8-3D58-4CC9-9980-7B6494CB7D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3AE952B-CD96-4622-A77D-60AFBF8CF498}"/>
              </a:ext>
            </a:extLst>
          </p:cNvPr>
          <p:cNvSpPr>
            <a:spLocks noGrp="1"/>
          </p:cNvSpPr>
          <p:nvPr>
            <p:ph type="ftr" sz="quarter" idx="11"/>
          </p:nvPr>
        </p:nvSpPr>
        <p:spPr/>
        <p:txBody>
          <a:bodyPr/>
          <a:lstStyle/>
          <a:p>
            <a:r>
              <a:rPr lang="en-US"/>
              <a:t>CEITEC at Masaryk University</a:t>
            </a:r>
          </a:p>
        </p:txBody>
      </p:sp>
      <p:sp>
        <p:nvSpPr>
          <p:cNvPr id="6" name="Slide Number Placeholder 5">
            <a:extLst>
              <a:ext uri="{FF2B5EF4-FFF2-40B4-BE49-F238E27FC236}">
                <a16:creationId xmlns:a16="http://schemas.microsoft.com/office/drawing/2014/main" id="{A786665D-584B-488A-A8B7-BB61BBA1EBDC}"/>
              </a:ext>
            </a:extLst>
          </p:cNvPr>
          <p:cNvSpPr>
            <a:spLocks noGrp="1"/>
          </p:cNvSpPr>
          <p:nvPr>
            <p:ph type="sldNum" sz="quarter" idx="12"/>
          </p:nvPr>
        </p:nvSpPr>
        <p:spPr/>
        <p:txBody>
          <a:bodyPr/>
          <a:lstStyle/>
          <a:p>
            <a:fld id="{AFE3D702-57F1-4CB0-B451-B14F76DC0414}" type="slidenum">
              <a:rPr lang="en-US" smtClean="0"/>
              <a:t>‹#›</a:t>
            </a:fld>
            <a:endParaRPr lang="en-US"/>
          </a:p>
        </p:txBody>
      </p:sp>
    </p:spTree>
    <p:extLst>
      <p:ext uri="{BB962C8B-B14F-4D97-AF65-F5344CB8AC3E}">
        <p14:creationId xmlns:p14="http://schemas.microsoft.com/office/powerpoint/2010/main" val="1071851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9CAB-B78F-4547-932E-9B52A51864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47B3D8-C8FD-4695-9AED-29B11F411C5E}"/>
              </a:ext>
            </a:extLst>
          </p:cNvPr>
          <p:cNvSpPr>
            <a:spLocks noGrp="1"/>
          </p:cNvSpPr>
          <p:nvPr>
            <p:ph sz="half" idx="1"/>
          </p:nvPr>
        </p:nvSpPr>
        <p:spPr>
          <a:xfrm>
            <a:off x="466725" y="1523999"/>
            <a:ext cx="5553075" cy="43624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0E075E-B249-44D9-B1FB-63F9B35A8927}"/>
              </a:ext>
            </a:extLst>
          </p:cNvPr>
          <p:cNvSpPr>
            <a:spLocks noGrp="1"/>
          </p:cNvSpPr>
          <p:nvPr>
            <p:ph sz="half" idx="2"/>
          </p:nvPr>
        </p:nvSpPr>
        <p:spPr>
          <a:xfrm>
            <a:off x="6172199" y="1523999"/>
            <a:ext cx="5553075" cy="43624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E401AEE-DAAA-4A1F-B4D5-C1D7F373D86A}"/>
              </a:ext>
            </a:extLst>
          </p:cNvPr>
          <p:cNvSpPr>
            <a:spLocks noGrp="1"/>
          </p:cNvSpPr>
          <p:nvPr>
            <p:ph type="ftr" sz="quarter" idx="11"/>
          </p:nvPr>
        </p:nvSpPr>
        <p:spPr/>
        <p:txBody>
          <a:bodyPr/>
          <a:lstStyle/>
          <a:p>
            <a:r>
              <a:rPr lang="en-US"/>
              <a:t>CEITEC at Masaryk University</a:t>
            </a:r>
          </a:p>
        </p:txBody>
      </p:sp>
      <p:sp>
        <p:nvSpPr>
          <p:cNvPr id="7" name="Slide Number Placeholder 6">
            <a:extLst>
              <a:ext uri="{FF2B5EF4-FFF2-40B4-BE49-F238E27FC236}">
                <a16:creationId xmlns:a16="http://schemas.microsoft.com/office/drawing/2014/main" id="{F7355FF9-EAF5-495E-B1E1-C394C4CA9885}"/>
              </a:ext>
            </a:extLst>
          </p:cNvPr>
          <p:cNvSpPr>
            <a:spLocks noGrp="1"/>
          </p:cNvSpPr>
          <p:nvPr>
            <p:ph type="sldNum" sz="quarter" idx="12"/>
          </p:nvPr>
        </p:nvSpPr>
        <p:spPr/>
        <p:txBody>
          <a:bodyPr/>
          <a:lstStyle/>
          <a:p>
            <a:fld id="{AFE3D702-57F1-4CB0-B451-B14F76DC0414}" type="slidenum">
              <a:rPr lang="en-US" smtClean="0"/>
              <a:t>‹#›</a:t>
            </a:fld>
            <a:endParaRPr lang="en-US"/>
          </a:p>
        </p:txBody>
      </p:sp>
    </p:spTree>
    <p:extLst>
      <p:ext uri="{BB962C8B-B14F-4D97-AF65-F5344CB8AC3E}">
        <p14:creationId xmlns:p14="http://schemas.microsoft.com/office/powerpoint/2010/main" val="2387726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AE2BC1-A033-4DE0-B239-698661E5059E}"/>
              </a:ext>
            </a:extLst>
          </p:cNvPr>
          <p:cNvSpPr>
            <a:spLocks noGrp="1"/>
          </p:cNvSpPr>
          <p:nvPr>
            <p:ph type="title"/>
          </p:nvPr>
        </p:nvSpPr>
        <p:spPr>
          <a:xfrm>
            <a:off x="466725" y="365126"/>
            <a:ext cx="11258550" cy="825500"/>
          </a:xfrm>
          <a:prstGeom prst="rect">
            <a:avLst/>
          </a:prstGeom>
        </p:spPr>
        <p:txBody>
          <a:bodyPr vert="horz" lIns="0" tIns="0" rIns="0" bIns="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E7D50F1-72F9-4DD3-93B1-AC1464145E8E}"/>
              </a:ext>
            </a:extLst>
          </p:cNvPr>
          <p:cNvSpPr>
            <a:spLocks noGrp="1"/>
          </p:cNvSpPr>
          <p:nvPr>
            <p:ph type="body" idx="1"/>
          </p:nvPr>
        </p:nvSpPr>
        <p:spPr>
          <a:xfrm>
            <a:off x="466725" y="1523999"/>
            <a:ext cx="11258550" cy="436245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7F2A22-6712-4C0F-85B7-FFFB9E8046CA}"/>
              </a:ext>
            </a:extLst>
          </p:cNvPr>
          <p:cNvSpPr>
            <a:spLocks noGrp="1"/>
          </p:cNvSpPr>
          <p:nvPr>
            <p:ph type="ftr" sz="quarter" idx="3"/>
          </p:nvPr>
        </p:nvSpPr>
        <p:spPr>
          <a:xfrm>
            <a:off x="3333919" y="6408258"/>
            <a:ext cx="7887356" cy="216000"/>
          </a:xfrm>
          <a:prstGeom prst="rect">
            <a:avLst/>
          </a:prstGeom>
        </p:spPr>
        <p:txBody>
          <a:bodyPr vert="horz" lIns="0" tIns="0" rIns="0" bIns="0" rtlCol="0" anchor="b" anchorCtr="0"/>
          <a:lstStyle>
            <a:lvl1pPr algn="r">
              <a:defRPr sz="1200">
                <a:solidFill>
                  <a:srgbClr val="7AC143"/>
                </a:solidFill>
              </a:defRPr>
            </a:lvl1pPr>
          </a:lstStyle>
          <a:p>
            <a:r>
              <a:rPr lang="en-US"/>
              <a:t>CEITEC at Masaryk University</a:t>
            </a:r>
          </a:p>
        </p:txBody>
      </p:sp>
      <p:sp>
        <p:nvSpPr>
          <p:cNvPr id="6" name="Slide Number Placeholder 5">
            <a:extLst>
              <a:ext uri="{FF2B5EF4-FFF2-40B4-BE49-F238E27FC236}">
                <a16:creationId xmlns:a16="http://schemas.microsoft.com/office/drawing/2014/main" id="{17F891C1-86C2-4C30-A8CF-AC3354D3CFB9}"/>
              </a:ext>
            </a:extLst>
          </p:cNvPr>
          <p:cNvSpPr>
            <a:spLocks noGrp="1"/>
          </p:cNvSpPr>
          <p:nvPr>
            <p:ph type="sldNum" sz="quarter" idx="4"/>
          </p:nvPr>
        </p:nvSpPr>
        <p:spPr>
          <a:xfrm>
            <a:off x="11221275" y="6408258"/>
            <a:ext cx="504000" cy="216000"/>
          </a:xfrm>
          <a:prstGeom prst="rect">
            <a:avLst/>
          </a:prstGeom>
        </p:spPr>
        <p:txBody>
          <a:bodyPr vert="horz" lIns="0" tIns="0" rIns="0" bIns="0" rtlCol="0" anchor="b" anchorCtr="0"/>
          <a:lstStyle>
            <a:lvl1pPr algn="r">
              <a:defRPr sz="1200" b="1">
                <a:solidFill>
                  <a:srgbClr val="7AC143"/>
                </a:solidFill>
              </a:defRPr>
            </a:lvl1pPr>
          </a:lstStyle>
          <a:p>
            <a:fld id="{AFE3D702-57F1-4CB0-B451-B14F76DC0414}" type="slidenum">
              <a:rPr lang="en-US" smtClean="0"/>
              <a:pPr/>
              <a:t>‹#›</a:t>
            </a:fld>
            <a:endParaRPr lang="en-US"/>
          </a:p>
        </p:txBody>
      </p:sp>
      <p:pic>
        <p:nvPicPr>
          <p:cNvPr id="7" name="Obrázek 6">
            <a:extLst>
              <a:ext uri="{FF2B5EF4-FFF2-40B4-BE49-F238E27FC236}">
                <a16:creationId xmlns:a16="http://schemas.microsoft.com/office/drawing/2014/main" id="{91B9B6A7-7477-4E45-A58A-5FA0ADD26247}"/>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277539" y="6423535"/>
            <a:ext cx="1661620" cy="212214"/>
          </a:xfrm>
          <a:prstGeom prst="rect">
            <a:avLst/>
          </a:prstGeom>
        </p:spPr>
      </p:pic>
    </p:spTree>
    <p:extLst>
      <p:ext uri="{BB962C8B-B14F-4D97-AF65-F5344CB8AC3E}">
        <p14:creationId xmlns:p14="http://schemas.microsoft.com/office/powerpoint/2010/main" val="2483067379"/>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0" r:id="rId3"/>
    <p:sldLayoutId id="2147483651" r:id="rId4"/>
    <p:sldLayoutId id="2147483657" r:id="rId5"/>
    <p:sldLayoutId id="2147483662" r:id="rId6"/>
    <p:sldLayoutId id="2147483661" r:id="rId7"/>
    <p:sldLayoutId id="2147483650" r:id="rId8"/>
    <p:sldLayoutId id="2147483652" r:id="rId9"/>
    <p:sldLayoutId id="2147483656" r:id="rId10"/>
    <p:sldLayoutId id="2147483654" r:id="rId11"/>
    <p:sldLayoutId id="2147483655" r:id="rId12"/>
  </p:sldLayoutIdLst>
  <p:hf hdr="0" dt="0"/>
  <p:txStyles>
    <p:titleStyle>
      <a:lvl1pPr algn="l" defTabSz="914400" rtl="0" eaLnBrk="1" latinLnBrk="0" hangingPunct="1">
        <a:lnSpc>
          <a:spcPct val="90000"/>
        </a:lnSpc>
        <a:spcBef>
          <a:spcPct val="0"/>
        </a:spcBef>
        <a:buNone/>
        <a:defRPr sz="3600" kern="1200">
          <a:solidFill>
            <a:srgbClr val="21A9C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1A9C0"/>
        </a:buClr>
        <a:buFont typeface="Arial" panose="020B0604020202020204" pitchFamily="34" charset="0"/>
        <a:buChar char="•"/>
        <a:defRPr sz="2400" kern="1200">
          <a:solidFill>
            <a:srgbClr val="39464A"/>
          </a:solidFill>
          <a:latin typeface="+mn-lt"/>
          <a:ea typeface="+mn-ea"/>
          <a:cs typeface="+mn-cs"/>
        </a:defRPr>
      </a:lvl1pPr>
      <a:lvl2pPr marL="685800" indent="-228600" algn="l" defTabSz="914400" rtl="0" eaLnBrk="1" latinLnBrk="0" hangingPunct="1">
        <a:lnSpc>
          <a:spcPct val="90000"/>
        </a:lnSpc>
        <a:spcBef>
          <a:spcPts val="500"/>
        </a:spcBef>
        <a:buClr>
          <a:srgbClr val="21A9C0"/>
        </a:buClr>
        <a:buFont typeface="Arial" panose="020B0604020202020204" pitchFamily="34" charset="0"/>
        <a:buChar char="•"/>
        <a:defRPr sz="2000" kern="1200">
          <a:solidFill>
            <a:srgbClr val="39464A"/>
          </a:solidFill>
          <a:latin typeface="+mn-lt"/>
          <a:ea typeface="+mn-ea"/>
          <a:cs typeface="+mn-cs"/>
        </a:defRPr>
      </a:lvl2pPr>
      <a:lvl3pPr marL="1143000" indent="-228600" algn="l" defTabSz="914400" rtl="0" eaLnBrk="1" latinLnBrk="0" hangingPunct="1">
        <a:lnSpc>
          <a:spcPct val="90000"/>
        </a:lnSpc>
        <a:spcBef>
          <a:spcPts val="500"/>
        </a:spcBef>
        <a:buClr>
          <a:srgbClr val="21A9C0"/>
        </a:buClr>
        <a:buFont typeface="Arial" panose="020B0604020202020204" pitchFamily="34" charset="0"/>
        <a:buChar char="•"/>
        <a:defRPr sz="1800" kern="1200">
          <a:solidFill>
            <a:srgbClr val="39464A"/>
          </a:solidFill>
          <a:latin typeface="+mn-lt"/>
          <a:ea typeface="+mn-ea"/>
          <a:cs typeface="+mn-cs"/>
        </a:defRPr>
      </a:lvl3pPr>
      <a:lvl4pPr marL="1600200" indent="-228600" algn="l" defTabSz="914400" rtl="0" eaLnBrk="1" latinLnBrk="0" hangingPunct="1">
        <a:lnSpc>
          <a:spcPct val="90000"/>
        </a:lnSpc>
        <a:spcBef>
          <a:spcPts val="500"/>
        </a:spcBef>
        <a:buClr>
          <a:srgbClr val="21A9C0"/>
        </a:buClr>
        <a:buFont typeface="Arial" panose="020B0604020202020204" pitchFamily="34" charset="0"/>
        <a:buChar char="•"/>
        <a:defRPr sz="1600" kern="1200">
          <a:solidFill>
            <a:srgbClr val="39464A"/>
          </a:solidFill>
          <a:latin typeface="+mn-lt"/>
          <a:ea typeface="+mn-ea"/>
          <a:cs typeface="+mn-cs"/>
        </a:defRPr>
      </a:lvl4pPr>
      <a:lvl5pPr marL="2057400" indent="-228600" algn="l" defTabSz="914400" rtl="0" eaLnBrk="1" latinLnBrk="0" hangingPunct="1">
        <a:lnSpc>
          <a:spcPct val="90000"/>
        </a:lnSpc>
        <a:spcBef>
          <a:spcPts val="500"/>
        </a:spcBef>
        <a:buClr>
          <a:srgbClr val="21A9C0"/>
        </a:buClr>
        <a:buFont typeface="Arial" panose="020B0604020202020204" pitchFamily="34" charset="0"/>
        <a:buChar char="•"/>
        <a:defRPr sz="1600" kern="1200">
          <a:solidFill>
            <a:srgbClr val="39464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42.emf"/><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jpeg"/><Relationship Id="rId12" Type="http://schemas.openxmlformats.org/officeDocument/2006/relationships/image" Target="../media/image52.png"/><Relationship Id="rId2" Type="http://schemas.openxmlformats.org/officeDocument/2006/relationships/notesSlide" Target="../notesSlides/notesSlide12.xml"/><Relationship Id="rId16" Type="http://schemas.openxmlformats.org/officeDocument/2006/relationships/image" Target="../media/image56.emf"/><Relationship Id="rId1" Type="http://schemas.openxmlformats.org/officeDocument/2006/relationships/slideLayout" Target="../slideLayouts/slideLayout1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44.jpeg"/><Relationship Id="rId9" Type="http://schemas.openxmlformats.org/officeDocument/2006/relationships/image" Target="../media/image49.png"/><Relationship Id="rId14"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63.jpeg"/><Relationship Id="rId4" Type="http://schemas.openxmlformats.org/officeDocument/2006/relationships/image" Target="../media/image62.jpeg"/></Relationships>
</file>

<file path=ppt/slides/_rels/slide1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65.jpeg"/></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11.xml"/><Relationship Id="rId1" Type="http://schemas.openxmlformats.org/officeDocument/2006/relationships/video" Target="https://www.youtube.com/embed/Z5c2w58gj-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E4B30EF6-4641-45F0-9275-01C71BCFFE61}"/>
              </a:ext>
            </a:extLst>
          </p:cNvPr>
          <p:cNvSpPr>
            <a:spLocks noGrp="1" noChangeArrowheads="1"/>
          </p:cNvSpPr>
          <p:nvPr>
            <p:ph type="ctrTitle"/>
          </p:nvPr>
        </p:nvSpPr>
        <p:spPr/>
        <p:txBody>
          <a:bodyPr/>
          <a:lstStyle/>
          <a:p>
            <a:pPr eaLnBrk="1" hangingPunct="1"/>
            <a:r>
              <a:rPr lang="en-US" altLang="cs-CZ" smtClean="0"/>
              <a:t>CEITEC </a:t>
            </a:r>
            <a:br>
              <a:rPr lang="en-US" altLang="cs-CZ" smtClean="0"/>
            </a:br>
            <a:r>
              <a:rPr lang="en-US" altLang="cs-CZ" smtClean="0"/>
              <a:t>at Masaryk University</a:t>
            </a:r>
            <a:endParaRPr lang="en-US" altLang="cs-CZ"/>
          </a:p>
        </p:txBody>
      </p:sp>
      <p:sp>
        <p:nvSpPr>
          <p:cNvPr id="2" name="Podnadpis 1">
            <a:extLst>
              <a:ext uri="{FF2B5EF4-FFF2-40B4-BE49-F238E27FC236}">
                <a16:creationId xmlns:a16="http://schemas.microsoft.com/office/drawing/2014/main" id="{E38636A8-6216-4BCE-8A5E-6572CEFC925F}"/>
              </a:ext>
            </a:extLst>
          </p:cNvPr>
          <p:cNvSpPr>
            <a:spLocks noGrp="1"/>
          </p:cNvSpPr>
          <p:nvPr>
            <p:ph type="subTitle" idx="1"/>
          </p:nvPr>
        </p:nvSpPr>
        <p:spPr>
          <a:xfrm>
            <a:off x="895149" y="2759384"/>
            <a:ext cx="5859220" cy="1034873"/>
          </a:xfrm>
        </p:spPr>
        <p:txBody>
          <a:bodyPr>
            <a:normAutofit lnSpcReduction="10000"/>
          </a:bodyPr>
          <a:lstStyle/>
          <a:p>
            <a:r>
              <a:rPr lang="cs-CZ" sz="2000"/>
              <a:t>Mgr. Jana </a:t>
            </a:r>
            <a:r>
              <a:rPr lang="cs-CZ" sz="2000" smtClean="0"/>
              <a:t>Otoupalíková</a:t>
            </a:r>
          </a:p>
          <a:p>
            <a:endParaRPr lang="cs-CZ" sz="2000"/>
          </a:p>
          <a:p>
            <a:r>
              <a:rPr lang="cs-CZ" sz="2000" smtClean="0"/>
              <a:t>3/9/2018</a:t>
            </a:r>
            <a:endParaRPr lang="cs-CZ" sz="2000"/>
          </a:p>
          <a:p>
            <a:endParaRPr lang="en-US" sz="2000"/>
          </a:p>
        </p:txBody>
      </p:sp>
    </p:spTree>
    <p:extLst>
      <p:ext uri="{BB962C8B-B14F-4D97-AF65-F5344CB8AC3E}">
        <p14:creationId xmlns:p14="http://schemas.microsoft.com/office/powerpoint/2010/main" val="2147597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DACCF-4FA3-45CB-B992-204C116BE195}"/>
              </a:ext>
            </a:extLst>
          </p:cNvPr>
          <p:cNvSpPr>
            <a:spLocks noGrp="1"/>
          </p:cNvSpPr>
          <p:nvPr>
            <p:ph type="title"/>
          </p:nvPr>
        </p:nvSpPr>
        <p:spPr/>
        <p:txBody>
          <a:bodyPr/>
          <a:lstStyle/>
          <a:p>
            <a:r>
              <a:rPr lang="cs-CZ"/>
              <a:t>Impressive scientific results </a:t>
            </a:r>
            <a:endParaRPr lang="en-US"/>
          </a:p>
        </p:txBody>
      </p:sp>
      <p:sp>
        <p:nvSpPr>
          <p:cNvPr id="4" name="Zástupný symbol pro zápatí 3">
            <a:extLst>
              <a:ext uri="{FF2B5EF4-FFF2-40B4-BE49-F238E27FC236}">
                <a16:creationId xmlns:a16="http://schemas.microsoft.com/office/drawing/2014/main" id="{A23F2EE7-EBF5-4739-8419-67C0BADD0EB6}"/>
              </a:ext>
            </a:extLst>
          </p:cNvPr>
          <p:cNvSpPr>
            <a:spLocks noGrp="1"/>
          </p:cNvSpPr>
          <p:nvPr>
            <p:ph type="ftr" sz="quarter" idx="11"/>
          </p:nvPr>
        </p:nvSpPr>
        <p:spPr/>
        <p:txBody>
          <a:bodyPr/>
          <a:lstStyle/>
          <a:p>
            <a:r>
              <a:rPr lang="en-US"/>
              <a:t>CEITEC at Masaryk University</a:t>
            </a:r>
          </a:p>
        </p:txBody>
      </p:sp>
      <p:sp>
        <p:nvSpPr>
          <p:cNvPr id="3" name="Zástupný symbol pro číslo snímku 2">
            <a:extLst>
              <a:ext uri="{FF2B5EF4-FFF2-40B4-BE49-F238E27FC236}">
                <a16:creationId xmlns:a16="http://schemas.microsoft.com/office/drawing/2014/main" id="{13AFE740-196F-464E-ACDD-72A1DFCB240A}"/>
              </a:ext>
            </a:extLst>
          </p:cNvPr>
          <p:cNvSpPr>
            <a:spLocks noGrp="1"/>
          </p:cNvSpPr>
          <p:nvPr>
            <p:ph type="sldNum" sz="quarter" idx="12"/>
          </p:nvPr>
        </p:nvSpPr>
        <p:spPr/>
        <p:txBody>
          <a:bodyPr/>
          <a:lstStyle/>
          <a:p>
            <a:fld id="{AFE3D702-57F1-4CB0-B451-B14F76DC0414}" type="slidenum">
              <a:rPr lang="en-US" smtClean="0"/>
              <a:t>10</a:t>
            </a:fld>
            <a:endParaRPr lang="en-US"/>
          </a:p>
        </p:txBody>
      </p:sp>
      <p:sp>
        <p:nvSpPr>
          <p:cNvPr id="14" name="Content Placeholder 2">
            <a:extLst>
              <a:ext uri="{FF2B5EF4-FFF2-40B4-BE49-F238E27FC236}">
                <a16:creationId xmlns:a16="http://schemas.microsoft.com/office/drawing/2014/main" id="{8F4DB03F-9183-47D5-87F3-22D55D304DBA}"/>
              </a:ext>
            </a:extLst>
          </p:cNvPr>
          <p:cNvSpPr txBox="1">
            <a:spLocks/>
          </p:cNvSpPr>
          <p:nvPr/>
        </p:nvSpPr>
        <p:spPr bwMode="auto">
          <a:xfrm>
            <a:off x="466725" y="1504513"/>
            <a:ext cx="11258550" cy="53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smtClean="0">
                <a:solidFill>
                  <a:srgbClr val="7AC143"/>
                </a:solidFill>
              </a:rPr>
              <a:t>Publications</a:t>
            </a:r>
            <a:endParaRPr lang="en-US" sz="2400" b="1">
              <a:solidFill>
                <a:srgbClr val="7AC143"/>
              </a:solidFill>
            </a:endParaRPr>
          </a:p>
        </p:txBody>
      </p:sp>
      <p:grpSp>
        <p:nvGrpSpPr>
          <p:cNvPr id="8" name="Skupina 7">
            <a:extLst>
              <a:ext uri="{FF2B5EF4-FFF2-40B4-BE49-F238E27FC236}">
                <a16:creationId xmlns:a16="http://schemas.microsoft.com/office/drawing/2014/main" id="{E81DADC4-5DB2-4E00-A790-152F3C6CA16C}"/>
              </a:ext>
            </a:extLst>
          </p:cNvPr>
          <p:cNvGrpSpPr/>
          <p:nvPr/>
        </p:nvGrpSpPr>
        <p:grpSpPr>
          <a:xfrm>
            <a:off x="-703014" y="2037361"/>
            <a:ext cx="5792237" cy="4637314"/>
            <a:chOff x="-703014" y="2037361"/>
            <a:chExt cx="5792237" cy="4637314"/>
          </a:xfrm>
        </p:grpSpPr>
        <p:pic>
          <p:nvPicPr>
            <p:cNvPr id="6" name="Obrázek 5">
              <a:extLst>
                <a:ext uri="{FF2B5EF4-FFF2-40B4-BE49-F238E27FC236}">
                  <a16:creationId xmlns:a16="http://schemas.microsoft.com/office/drawing/2014/main" id="{510B17C3-63E4-41B7-A645-DF2FF09891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3014" y="2037361"/>
              <a:ext cx="5023757" cy="4637314"/>
            </a:xfrm>
            <a:prstGeom prst="rect">
              <a:avLst/>
            </a:prstGeom>
          </p:spPr>
        </p:pic>
        <p:sp>
          <p:nvSpPr>
            <p:cNvPr id="7" name="TextovéPole 6">
              <a:extLst>
                <a:ext uri="{FF2B5EF4-FFF2-40B4-BE49-F238E27FC236}">
                  <a16:creationId xmlns:a16="http://schemas.microsoft.com/office/drawing/2014/main" id="{66DFD50C-FBD6-4B74-8EC3-7A9D7E93948B}"/>
                </a:ext>
              </a:extLst>
            </p:cNvPr>
            <p:cNvSpPr txBox="1"/>
            <p:nvPr/>
          </p:nvSpPr>
          <p:spPr>
            <a:xfrm>
              <a:off x="2865644" y="2822350"/>
              <a:ext cx="2223579" cy="2122889"/>
            </a:xfrm>
            <a:prstGeom prst="rect">
              <a:avLst/>
            </a:prstGeom>
            <a:noFill/>
          </p:spPr>
          <p:txBody>
            <a:bodyPr wrap="square" lIns="0" tIns="0" rIns="0" bIns="0" rtlCol="0">
              <a:noAutofit/>
            </a:bodyPr>
            <a:lstStyle/>
            <a:p>
              <a:r>
                <a:rPr lang="en-US">
                  <a:solidFill>
                    <a:srgbClr val="39464A"/>
                  </a:solidFill>
                </a:rPr>
                <a:t>Nanoparticle-Based Immunochemical Biosensors and Assays: Recent Advances and Challenges</a:t>
              </a:r>
              <a:endParaRPr lang="cs-CZ">
                <a:solidFill>
                  <a:srgbClr val="39464A"/>
                </a:solidFill>
              </a:endParaRPr>
            </a:p>
          </p:txBody>
        </p:sp>
      </p:grpSp>
      <p:grpSp>
        <p:nvGrpSpPr>
          <p:cNvPr id="15" name="Skupina 14">
            <a:extLst>
              <a:ext uri="{FF2B5EF4-FFF2-40B4-BE49-F238E27FC236}">
                <a16:creationId xmlns:a16="http://schemas.microsoft.com/office/drawing/2014/main" id="{BE1DFE21-32F0-4729-9DB2-D3A9ECDFAA0B}"/>
              </a:ext>
            </a:extLst>
          </p:cNvPr>
          <p:cNvGrpSpPr/>
          <p:nvPr/>
        </p:nvGrpSpPr>
        <p:grpSpPr>
          <a:xfrm>
            <a:off x="3862587" y="998634"/>
            <a:ext cx="5502794" cy="4637314"/>
            <a:chOff x="3862587" y="998634"/>
            <a:chExt cx="5502794" cy="4637314"/>
          </a:xfrm>
        </p:grpSpPr>
        <p:pic>
          <p:nvPicPr>
            <p:cNvPr id="10" name="Obrázek 9">
              <a:extLst>
                <a:ext uri="{FF2B5EF4-FFF2-40B4-BE49-F238E27FC236}">
                  <a16:creationId xmlns:a16="http://schemas.microsoft.com/office/drawing/2014/main" id="{65954816-608C-4C1F-AEC2-3E72D5C486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2587" y="998634"/>
              <a:ext cx="5023756" cy="4637314"/>
            </a:xfrm>
            <a:prstGeom prst="rect">
              <a:avLst/>
            </a:prstGeom>
          </p:spPr>
        </p:pic>
        <p:sp>
          <p:nvSpPr>
            <p:cNvPr id="12" name="TextovéPole 11">
              <a:extLst>
                <a:ext uri="{FF2B5EF4-FFF2-40B4-BE49-F238E27FC236}">
                  <a16:creationId xmlns:a16="http://schemas.microsoft.com/office/drawing/2014/main" id="{E62EA1D0-F6DC-42F1-8429-C250AE25B189}"/>
                </a:ext>
              </a:extLst>
            </p:cNvPr>
            <p:cNvSpPr txBox="1"/>
            <p:nvPr/>
          </p:nvSpPr>
          <p:spPr>
            <a:xfrm>
              <a:off x="7390681" y="1794195"/>
              <a:ext cx="1974700" cy="1272134"/>
            </a:xfrm>
            <a:prstGeom prst="rect">
              <a:avLst/>
            </a:prstGeom>
            <a:noFill/>
          </p:spPr>
          <p:txBody>
            <a:bodyPr wrap="square" lIns="0" tIns="0" rIns="0" bIns="0" rtlCol="0">
              <a:noAutofit/>
            </a:bodyPr>
            <a:lstStyle/>
            <a:p>
              <a:r>
                <a:rPr lang="en-US">
                  <a:solidFill>
                    <a:srgbClr val="39464A"/>
                  </a:solidFill>
                </a:rPr>
                <a:t>Monophyletic origin and evolution of the largest crucifer genomes</a:t>
              </a:r>
              <a:endParaRPr lang="cs-CZ">
                <a:solidFill>
                  <a:srgbClr val="39464A"/>
                </a:solidFill>
              </a:endParaRPr>
            </a:p>
          </p:txBody>
        </p:sp>
      </p:grpSp>
      <p:grpSp>
        <p:nvGrpSpPr>
          <p:cNvPr id="16" name="Skupina 15">
            <a:extLst>
              <a:ext uri="{FF2B5EF4-FFF2-40B4-BE49-F238E27FC236}">
                <a16:creationId xmlns:a16="http://schemas.microsoft.com/office/drawing/2014/main" id="{4BA6CD5B-A1C8-4B7A-9BAE-2F5AD8D678DF}"/>
              </a:ext>
            </a:extLst>
          </p:cNvPr>
          <p:cNvGrpSpPr/>
          <p:nvPr/>
        </p:nvGrpSpPr>
        <p:grpSpPr>
          <a:xfrm>
            <a:off x="7131483" y="2313748"/>
            <a:ext cx="5661971" cy="4637314"/>
            <a:chOff x="7131483" y="2313748"/>
            <a:chExt cx="5661971" cy="4637314"/>
          </a:xfrm>
        </p:grpSpPr>
        <p:pic>
          <p:nvPicPr>
            <p:cNvPr id="11" name="Obrázek 10">
              <a:extLst>
                <a:ext uri="{FF2B5EF4-FFF2-40B4-BE49-F238E27FC236}">
                  <a16:creationId xmlns:a16="http://schemas.microsoft.com/office/drawing/2014/main" id="{8A16FC94-F6D1-46B1-9571-9246C8AE05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9698" y="2313748"/>
              <a:ext cx="5023756" cy="4637314"/>
            </a:xfrm>
            <a:prstGeom prst="rect">
              <a:avLst/>
            </a:prstGeom>
          </p:spPr>
        </p:pic>
        <p:sp>
          <p:nvSpPr>
            <p:cNvPr id="13" name="TextovéPole 12">
              <a:extLst>
                <a:ext uri="{FF2B5EF4-FFF2-40B4-BE49-F238E27FC236}">
                  <a16:creationId xmlns:a16="http://schemas.microsoft.com/office/drawing/2014/main" id="{9980CB34-A7BA-4BDC-A479-BF3596AB6F51}"/>
                </a:ext>
              </a:extLst>
            </p:cNvPr>
            <p:cNvSpPr txBox="1"/>
            <p:nvPr/>
          </p:nvSpPr>
          <p:spPr>
            <a:xfrm>
              <a:off x="7131483" y="4470751"/>
              <a:ext cx="2000273" cy="1544606"/>
            </a:xfrm>
            <a:prstGeom prst="rect">
              <a:avLst/>
            </a:prstGeom>
            <a:noFill/>
          </p:spPr>
          <p:txBody>
            <a:bodyPr wrap="square" lIns="0" tIns="0" rIns="0" bIns="0" rtlCol="0">
              <a:noAutofit/>
            </a:bodyPr>
            <a:lstStyle/>
            <a:p>
              <a:pPr algn="r"/>
              <a:r>
                <a:rPr lang="en-US" smtClean="0">
                  <a:solidFill>
                    <a:srgbClr val="39464A"/>
                  </a:solidFill>
                </a:rPr>
                <a:t>Structure and dynamics of the RNAPII CTDsome with Rtt103</a:t>
              </a:r>
              <a:endParaRPr lang="en-US">
                <a:solidFill>
                  <a:srgbClr val="39464A"/>
                </a:solidFill>
              </a:endParaRPr>
            </a:p>
          </p:txBody>
        </p:sp>
      </p:grpSp>
    </p:spTree>
    <p:extLst>
      <p:ext uri="{BB962C8B-B14F-4D97-AF65-F5344CB8AC3E}">
        <p14:creationId xmlns:p14="http://schemas.microsoft.com/office/powerpoint/2010/main" val="341656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49"/>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4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DACCF-4FA3-45CB-B992-204C116BE195}"/>
              </a:ext>
            </a:extLst>
          </p:cNvPr>
          <p:cNvSpPr>
            <a:spLocks noGrp="1"/>
          </p:cNvSpPr>
          <p:nvPr>
            <p:ph type="title"/>
          </p:nvPr>
        </p:nvSpPr>
        <p:spPr/>
        <p:txBody>
          <a:bodyPr/>
          <a:lstStyle/>
          <a:p>
            <a:r>
              <a:rPr lang="cs-CZ"/>
              <a:t>Impressive scientific results </a:t>
            </a:r>
            <a:endParaRPr lang="en-US"/>
          </a:p>
        </p:txBody>
      </p:sp>
      <p:sp>
        <p:nvSpPr>
          <p:cNvPr id="4" name="Zástupný symbol pro zápatí 3">
            <a:extLst>
              <a:ext uri="{FF2B5EF4-FFF2-40B4-BE49-F238E27FC236}">
                <a16:creationId xmlns:a16="http://schemas.microsoft.com/office/drawing/2014/main" id="{A23F2EE7-EBF5-4739-8419-67C0BADD0EB6}"/>
              </a:ext>
            </a:extLst>
          </p:cNvPr>
          <p:cNvSpPr>
            <a:spLocks noGrp="1"/>
          </p:cNvSpPr>
          <p:nvPr>
            <p:ph type="ftr" sz="quarter" idx="11"/>
          </p:nvPr>
        </p:nvSpPr>
        <p:spPr/>
        <p:txBody>
          <a:bodyPr/>
          <a:lstStyle/>
          <a:p>
            <a:r>
              <a:rPr lang="en-US"/>
              <a:t>CEITEC at Masaryk University</a:t>
            </a:r>
          </a:p>
        </p:txBody>
      </p:sp>
      <p:sp>
        <p:nvSpPr>
          <p:cNvPr id="3" name="Zástupný symbol pro číslo snímku 2">
            <a:extLst>
              <a:ext uri="{FF2B5EF4-FFF2-40B4-BE49-F238E27FC236}">
                <a16:creationId xmlns:a16="http://schemas.microsoft.com/office/drawing/2014/main" id="{13AFE740-196F-464E-ACDD-72A1DFCB240A}"/>
              </a:ext>
            </a:extLst>
          </p:cNvPr>
          <p:cNvSpPr>
            <a:spLocks noGrp="1"/>
          </p:cNvSpPr>
          <p:nvPr>
            <p:ph type="sldNum" sz="quarter" idx="12"/>
          </p:nvPr>
        </p:nvSpPr>
        <p:spPr/>
        <p:txBody>
          <a:bodyPr/>
          <a:lstStyle/>
          <a:p>
            <a:fld id="{AFE3D702-57F1-4CB0-B451-B14F76DC0414}" type="slidenum">
              <a:rPr lang="en-US" smtClean="0"/>
              <a:t>11</a:t>
            </a:fld>
            <a:endParaRPr lang="en-US"/>
          </a:p>
        </p:txBody>
      </p:sp>
      <p:grpSp>
        <p:nvGrpSpPr>
          <p:cNvPr id="11" name="Skupina 10">
            <a:extLst>
              <a:ext uri="{FF2B5EF4-FFF2-40B4-BE49-F238E27FC236}">
                <a16:creationId xmlns:a16="http://schemas.microsoft.com/office/drawing/2014/main" id="{F39F88FF-20B9-4149-83A2-7F4443C0929A}"/>
              </a:ext>
            </a:extLst>
          </p:cNvPr>
          <p:cNvGrpSpPr/>
          <p:nvPr/>
        </p:nvGrpSpPr>
        <p:grpSpPr>
          <a:xfrm>
            <a:off x="2554607" y="1313808"/>
            <a:ext cx="7168896" cy="2802516"/>
            <a:chOff x="954406" y="1313808"/>
            <a:chExt cx="7168896" cy="2802516"/>
          </a:xfrm>
        </p:grpSpPr>
        <p:pic>
          <p:nvPicPr>
            <p:cNvPr id="21" name="Obrázek 20">
              <a:extLst>
                <a:ext uri="{FF2B5EF4-FFF2-40B4-BE49-F238E27FC236}">
                  <a16:creationId xmlns:a16="http://schemas.microsoft.com/office/drawing/2014/main" id="{F40115A7-C6A0-44DF-9929-75836AE5FC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4406" y="1383284"/>
              <a:ext cx="3158321" cy="2733040"/>
            </a:xfrm>
            <a:prstGeom prst="hexagon">
              <a:avLst>
                <a:gd name="adj" fmla="val 28346"/>
                <a:gd name="vf" fmla="val 115470"/>
              </a:avLst>
            </a:prstGeom>
          </p:spPr>
        </p:pic>
        <p:sp>
          <p:nvSpPr>
            <p:cNvPr id="7" name="TextovéPole 6">
              <a:extLst>
                <a:ext uri="{FF2B5EF4-FFF2-40B4-BE49-F238E27FC236}">
                  <a16:creationId xmlns:a16="http://schemas.microsoft.com/office/drawing/2014/main" id="{C285F888-5DF1-4CE2-8340-C36CC466060D}"/>
                </a:ext>
              </a:extLst>
            </p:cNvPr>
            <p:cNvSpPr txBox="1"/>
            <p:nvPr/>
          </p:nvSpPr>
          <p:spPr>
            <a:xfrm>
              <a:off x="3887965" y="1313808"/>
              <a:ext cx="4235337" cy="1030239"/>
            </a:xfrm>
            <a:prstGeom prst="rect">
              <a:avLst/>
            </a:prstGeom>
            <a:noFill/>
          </p:spPr>
          <p:txBody>
            <a:bodyPr wrap="square" lIns="0" tIns="0" rIns="0" bIns="0" rtlCol="0">
              <a:noAutofit/>
            </a:bodyPr>
            <a:lstStyle/>
            <a:p>
              <a:pPr lvl="0" algn="ctr">
                <a:spcBef>
                  <a:spcPts val="1000"/>
                </a:spcBef>
                <a:buClr>
                  <a:srgbClr val="21A9C0"/>
                </a:buClr>
              </a:pPr>
              <a:r>
                <a:rPr lang="en-US" sz="2000" b="1">
                  <a:solidFill>
                    <a:srgbClr val="39464A"/>
                  </a:solidFill>
                </a:rPr>
                <a:t>Consolidator Grant</a:t>
              </a:r>
              <a:r>
                <a:rPr lang="cs-CZ" sz="2000" b="1">
                  <a:solidFill>
                    <a:srgbClr val="39464A"/>
                  </a:solidFill>
                </a:rPr>
                <a:t> </a:t>
              </a:r>
              <a:r>
                <a:rPr lang="en-US" sz="2000" b="1">
                  <a:solidFill>
                    <a:srgbClr val="39464A"/>
                  </a:solidFill>
                </a:rPr>
                <a:t>Richard Štefl</a:t>
              </a:r>
              <a:r>
                <a:rPr lang="cs-CZ" sz="2000">
                  <a:solidFill>
                    <a:srgbClr val="39464A"/>
                  </a:solidFill>
                </a:rPr>
                <a:t/>
              </a:r>
              <a:br>
                <a:rPr lang="cs-CZ" sz="2000">
                  <a:solidFill>
                    <a:srgbClr val="39464A"/>
                  </a:solidFill>
                </a:rPr>
              </a:br>
              <a:r>
                <a:rPr lang="en-US" sz="2000">
                  <a:solidFill>
                    <a:srgbClr val="39464A"/>
                  </a:solidFill>
                </a:rPr>
                <a:t>– Dynamic assembly and exchange of RNA polymerase II CTD factors</a:t>
              </a:r>
              <a:endParaRPr lang="cs-CZ" sz="2000">
                <a:solidFill>
                  <a:srgbClr val="39464A"/>
                </a:solidFill>
              </a:endParaRPr>
            </a:p>
            <a:p>
              <a:endParaRPr lang="cs-CZ"/>
            </a:p>
          </p:txBody>
        </p:sp>
      </p:grpSp>
      <p:grpSp>
        <p:nvGrpSpPr>
          <p:cNvPr id="13" name="Skupina 12">
            <a:extLst>
              <a:ext uri="{FF2B5EF4-FFF2-40B4-BE49-F238E27FC236}">
                <a16:creationId xmlns:a16="http://schemas.microsoft.com/office/drawing/2014/main" id="{D664172B-5B10-4151-856F-F9677833FBEE}"/>
              </a:ext>
            </a:extLst>
          </p:cNvPr>
          <p:cNvGrpSpPr/>
          <p:nvPr/>
        </p:nvGrpSpPr>
        <p:grpSpPr>
          <a:xfrm>
            <a:off x="4548443" y="2749804"/>
            <a:ext cx="6672832" cy="2927360"/>
            <a:chOff x="4548443" y="2749804"/>
            <a:chExt cx="6672832" cy="2927360"/>
          </a:xfrm>
        </p:grpSpPr>
        <p:pic>
          <p:nvPicPr>
            <p:cNvPr id="22" name="Obrázek 21">
              <a:extLst>
                <a:ext uri="{FF2B5EF4-FFF2-40B4-BE49-F238E27FC236}">
                  <a16:creationId xmlns:a16="http://schemas.microsoft.com/office/drawing/2014/main" id="{8B7F4FD2-913F-46E4-94B4-1C98ACACE24E}"/>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8067040" y="2749804"/>
              <a:ext cx="3154235" cy="2712720"/>
            </a:xfrm>
            <a:prstGeom prst="hexagon">
              <a:avLst>
                <a:gd name="adj" fmla="val 29120"/>
                <a:gd name="vf" fmla="val 115470"/>
              </a:avLst>
            </a:prstGeom>
          </p:spPr>
        </p:pic>
        <p:sp>
          <p:nvSpPr>
            <p:cNvPr id="16" name="TextovéPole 15">
              <a:extLst>
                <a:ext uri="{FF2B5EF4-FFF2-40B4-BE49-F238E27FC236}">
                  <a16:creationId xmlns:a16="http://schemas.microsoft.com/office/drawing/2014/main" id="{82BC887C-6EDB-437E-9C24-C1CA02AEA10C}"/>
                </a:ext>
              </a:extLst>
            </p:cNvPr>
            <p:cNvSpPr txBox="1"/>
            <p:nvPr/>
          </p:nvSpPr>
          <p:spPr>
            <a:xfrm>
              <a:off x="4548443" y="4646925"/>
              <a:ext cx="3816743" cy="1030239"/>
            </a:xfrm>
            <a:prstGeom prst="rect">
              <a:avLst/>
            </a:prstGeom>
            <a:noFill/>
          </p:spPr>
          <p:txBody>
            <a:bodyPr wrap="square" lIns="0" tIns="0" rIns="0" bIns="0" rtlCol="0">
              <a:noAutofit/>
            </a:bodyPr>
            <a:lstStyle/>
            <a:p>
              <a:pPr lvl="0" algn="ctr">
                <a:spcBef>
                  <a:spcPts val="1000"/>
                </a:spcBef>
                <a:buClr>
                  <a:srgbClr val="21A9C0"/>
                </a:buClr>
              </a:pPr>
              <a:r>
                <a:rPr lang="en-US" sz="2000" b="1">
                  <a:solidFill>
                    <a:srgbClr val="39464A"/>
                  </a:solidFill>
                </a:rPr>
                <a:t>Starting Grant</a:t>
              </a:r>
              <a:r>
                <a:rPr lang="cs-CZ" sz="2000" b="1">
                  <a:solidFill>
                    <a:srgbClr val="39464A"/>
                  </a:solidFill>
                </a:rPr>
                <a:t> </a:t>
              </a:r>
              <a:r>
                <a:rPr lang="en-US" sz="2000" b="1">
                  <a:solidFill>
                    <a:srgbClr val="39464A"/>
                  </a:solidFill>
                </a:rPr>
                <a:t>Pavel Plevka</a:t>
              </a:r>
              <a:r>
                <a:rPr lang="cs-CZ" sz="2000">
                  <a:solidFill>
                    <a:srgbClr val="39464A"/>
                  </a:solidFill>
                </a:rPr>
                <a:t/>
              </a:r>
              <a:br>
                <a:rPr lang="cs-CZ" sz="2000">
                  <a:solidFill>
                    <a:srgbClr val="39464A"/>
                  </a:solidFill>
                </a:rPr>
              </a:br>
              <a:r>
                <a:rPr lang="en-US" sz="2000">
                  <a:solidFill>
                    <a:srgbClr val="39464A"/>
                  </a:solidFill>
                </a:rPr>
                <a:t>– Structural Study of Human</a:t>
              </a:r>
              <a:r>
                <a:rPr lang="cs-CZ" sz="2000">
                  <a:solidFill>
                    <a:srgbClr val="39464A"/>
                  </a:solidFill>
                </a:rPr>
                <a:t> </a:t>
              </a:r>
              <a:r>
                <a:rPr lang="en-US" sz="2000">
                  <a:solidFill>
                    <a:srgbClr val="39464A"/>
                  </a:solidFill>
                </a:rPr>
                <a:t>Picornaviruses</a:t>
              </a:r>
              <a:endParaRPr lang="cs-CZ" sz="2000">
                <a:solidFill>
                  <a:srgbClr val="39464A"/>
                </a:solidFill>
              </a:endParaRPr>
            </a:p>
          </p:txBody>
        </p:sp>
      </p:grpSp>
      <p:sp>
        <p:nvSpPr>
          <p:cNvPr id="14" name="Content Placeholder 2">
            <a:extLst>
              <a:ext uri="{FF2B5EF4-FFF2-40B4-BE49-F238E27FC236}">
                <a16:creationId xmlns:a16="http://schemas.microsoft.com/office/drawing/2014/main" id="{D16F943F-45EE-4D86-83CF-9BD372D1A9C4}"/>
              </a:ext>
            </a:extLst>
          </p:cNvPr>
          <p:cNvSpPr txBox="1">
            <a:spLocks/>
          </p:cNvSpPr>
          <p:nvPr/>
        </p:nvSpPr>
        <p:spPr bwMode="auto">
          <a:xfrm>
            <a:off x="466725" y="1504513"/>
            <a:ext cx="11258550" cy="53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smtClean="0">
                <a:solidFill>
                  <a:srgbClr val="7AC143"/>
                </a:solidFill>
              </a:rPr>
              <a:t>Grants</a:t>
            </a:r>
            <a:endParaRPr lang="en-US" sz="2400" b="1">
              <a:solidFill>
                <a:srgbClr val="7AC143"/>
              </a:solidFill>
            </a:endParaRPr>
          </a:p>
        </p:txBody>
      </p:sp>
      <p:pic>
        <p:nvPicPr>
          <p:cNvPr id="6" name="Obrázek 5">
            <a:extLst>
              <a:ext uri="{FF2B5EF4-FFF2-40B4-BE49-F238E27FC236}">
                <a16:creationId xmlns:a16="http://schemas.microsoft.com/office/drawing/2014/main" id="{7E890667-8440-422F-9EDE-E3439A5E9E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71600" y="4307029"/>
            <a:ext cx="1576630" cy="1522101"/>
          </a:xfrm>
          <a:prstGeom prst="rect">
            <a:avLst/>
          </a:prstGeom>
        </p:spPr>
      </p:pic>
    </p:spTree>
    <p:extLst>
      <p:ext uri="{BB962C8B-B14F-4D97-AF65-F5344CB8AC3E}">
        <p14:creationId xmlns:p14="http://schemas.microsoft.com/office/powerpoint/2010/main" val="408681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4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5B3B2-A799-4FDD-9394-419CBCCFF330}"/>
              </a:ext>
            </a:extLst>
          </p:cNvPr>
          <p:cNvSpPr>
            <a:spLocks noGrp="1"/>
          </p:cNvSpPr>
          <p:nvPr>
            <p:ph type="title"/>
          </p:nvPr>
        </p:nvSpPr>
        <p:spPr/>
        <p:txBody>
          <a:bodyPr/>
          <a:lstStyle/>
          <a:p>
            <a:r>
              <a:rPr lang="cs-CZ"/>
              <a:t>Vibrant scientific community at CEITEC</a:t>
            </a:r>
            <a:endParaRPr lang="en-US"/>
          </a:p>
        </p:txBody>
      </p:sp>
      <p:sp>
        <p:nvSpPr>
          <p:cNvPr id="5" name="Content Placeholder 2">
            <a:extLst>
              <a:ext uri="{FF2B5EF4-FFF2-40B4-BE49-F238E27FC236}">
                <a16:creationId xmlns:a16="http://schemas.microsoft.com/office/drawing/2014/main" id="{F6D15E5F-25FC-4ABC-9E96-A98EC7D2E2A8}"/>
              </a:ext>
            </a:extLst>
          </p:cNvPr>
          <p:cNvSpPr txBox="1">
            <a:spLocks/>
          </p:cNvSpPr>
          <p:nvPr/>
        </p:nvSpPr>
        <p:spPr bwMode="auto">
          <a:xfrm>
            <a:off x="466725" y="1504513"/>
            <a:ext cx="11258550" cy="53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smtClean="0">
                <a:solidFill>
                  <a:srgbClr val="7AC143"/>
                </a:solidFill>
              </a:rPr>
              <a:t>Collaboration &amp; partnerships </a:t>
            </a:r>
            <a:endParaRPr lang="en-US" sz="2400" b="1">
              <a:solidFill>
                <a:srgbClr val="7AC143"/>
              </a:solidFill>
            </a:endParaRPr>
          </a:p>
        </p:txBody>
      </p:sp>
      <p:sp>
        <p:nvSpPr>
          <p:cNvPr id="13" name="Zástupný symbol pro zápatí 12">
            <a:extLst>
              <a:ext uri="{FF2B5EF4-FFF2-40B4-BE49-F238E27FC236}">
                <a16:creationId xmlns:a16="http://schemas.microsoft.com/office/drawing/2014/main" id="{DD1722D5-6CBE-441F-BA5C-5CA252A0B917}"/>
              </a:ext>
            </a:extLst>
          </p:cNvPr>
          <p:cNvSpPr>
            <a:spLocks noGrp="1"/>
          </p:cNvSpPr>
          <p:nvPr>
            <p:ph type="ftr" sz="quarter" idx="11"/>
          </p:nvPr>
        </p:nvSpPr>
        <p:spPr>
          <a:xfrm>
            <a:off x="3333919" y="6408258"/>
            <a:ext cx="7887356" cy="216000"/>
          </a:xfrm>
        </p:spPr>
        <p:txBody>
          <a:bodyPr/>
          <a:lstStyle/>
          <a:p>
            <a:r>
              <a:rPr lang="en-US"/>
              <a:t>CEITEC at Masaryk University</a:t>
            </a:r>
          </a:p>
        </p:txBody>
      </p:sp>
      <p:sp>
        <p:nvSpPr>
          <p:cNvPr id="14" name="Zástupný symbol pro číslo snímku 13">
            <a:extLst>
              <a:ext uri="{FF2B5EF4-FFF2-40B4-BE49-F238E27FC236}">
                <a16:creationId xmlns:a16="http://schemas.microsoft.com/office/drawing/2014/main" id="{AA499BE2-F0F8-436D-91A8-40738244B410}"/>
              </a:ext>
            </a:extLst>
          </p:cNvPr>
          <p:cNvSpPr>
            <a:spLocks noGrp="1"/>
          </p:cNvSpPr>
          <p:nvPr>
            <p:ph type="sldNum" sz="quarter" idx="12"/>
          </p:nvPr>
        </p:nvSpPr>
        <p:spPr/>
        <p:txBody>
          <a:bodyPr/>
          <a:lstStyle/>
          <a:p>
            <a:fld id="{AFE3D702-57F1-4CB0-B451-B14F76DC0414}" type="slidenum">
              <a:rPr lang="en-US" smtClean="0"/>
              <a:t>12</a:t>
            </a:fld>
            <a:endParaRPr lang="en-US"/>
          </a:p>
        </p:txBody>
      </p:sp>
      <p:pic>
        <p:nvPicPr>
          <p:cNvPr id="1026" name="Picture 2">
            <a:extLst>
              <a:ext uri="{FF2B5EF4-FFF2-40B4-BE49-F238E27FC236}">
                <a16:creationId xmlns:a16="http://schemas.microsoft.com/office/drawing/2014/main" id="{FD9C9A99-60FF-4291-8ADE-64CF1809BBC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23752" y="3025953"/>
            <a:ext cx="1689993" cy="21169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iophysics.org/portals/1/Images/Membership/2013%20Networking/Paris%20Logo%201.jpg">
            <a:extLst>
              <a:ext uri="{FF2B5EF4-FFF2-40B4-BE49-F238E27FC236}">
                <a16:creationId xmlns:a16="http://schemas.microsoft.com/office/drawing/2014/main" id="{B22BD190-1A91-48FC-8642-5F592BD6F1F4}"/>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137026" y="2390392"/>
            <a:ext cx="1355601" cy="7173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ýsledek obrázku pro nki-avl logo">
            <a:extLst>
              <a:ext uri="{FF2B5EF4-FFF2-40B4-BE49-F238E27FC236}">
                <a16:creationId xmlns:a16="http://schemas.microsoft.com/office/drawing/2014/main" id="{FCBD92A9-C792-463C-8827-C39EE706CFE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28653" b="22359"/>
          <a:stretch/>
        </p:blipFill>
        <p:spPr bwMode="auto">
          <a:xfrm>
            <a:off x="3353011" y="3504747"/>
            <a:ext cx="1484026" cy="72699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upload.wikimedia.org/wikipedia/it/1/18/IEO_logo.png">
            <a:extLst>
              <a:ext uri="{FF2B5EF4-FFF2-40B4-BE49-F238E27FC236}">
                <a16:creationId xmlns:a16="http://schemas.microsoft.com/office/drawing/2014/main" id="{3C622E74-7E7F-42C1-83E9-8316D866E96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31996" y="2608297"/>
            <a:ext cx="1558888" cy="54880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ouvisející obrázek">
            <a:extLst>
              <a:ext uri="{FF2B5EF4-FFF2-40B4-BE49-F238E27FC236}">
                <a16:creationId xmlns:a16="http://schemas.microsoft.com/office/drawing/2014/main" id="{9D5A3262-1ED1-4B5F-BAAD-0B88C97931A8}"/>
              </a:ext>
            </a:extLst>
          </p:cNvPr>
          <p:cNvPicPr>
            <a:picLocks noChangeAspect="1" noChangeArrowheads="1"/>
          </p:cNvPicPr>
          <p:nvPr/>
        </p:nvPicPr>
        <p:blipFill rotWithShape="1">
          <a:blip r:embed="rId7"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bwMode="auto">
          <a:xfrm>
            <a:off x="5313005" y="4370262"/>
            <a:ext cx="2261265" cy="49072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seeklogo.com/images/F/friedrich-miescher-institute-for-biomedical-resear-logo-5185A2B5F6-seeklogo.com.png">
            <a:extLst>
              <a:ext uri="{FF2B5EF4-FFF2-40B4-BE49-F238E27FC236}">
                <a16:creationId xmlns:a16="http://schemas.microsoft.com/office/drawing/2014/main" id="{964C8ECF-528E-408C-9DA7-E76F76C8627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051408" y="3542701"/>
            <a:ext cx="1237167" cy="5567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forever-healthy.org/files/9814/7429/5023/babraham.png">
            <a:extLst>
              <a:ext uri="{FF2B5EF4-FFF2-40B4-BE49-F238E27FC236}">
                <a16:creationId xmlns:a16="http://schemas.microsoft.com/office/drawing/2014/main" id="{546D8386-B778-40DF-854E-569324A891B0}"/>
              </a:ext>
            </a:extLst>
          </p:cNvPr>
          <p:cNvPicPr>
            <a:picLocks noChangeAspect="1" noChangeArrowheads="1"/>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r="43126"/>
          <a:stretch/>
        </p:blipFill>
        <p:spPr bwMode="auto">
          <a:xfrm>
            <a:off x="3717868" y="4486361"/>
            <a:ext cx="754314" cy="852608"/>
          </a:xfrm>
          <a:prstGeom prst="rect">
            <a:avLst/>
          </a:prstGeom>
          <a:noFill/>
          <a:extLst>
            <a:ext uri="{909E8E84-426E-40DD-AFC4-6F175D3DCCD1}">
              <a14:hiddenFill xmlns:a14="http://schemas.microsoft.com/office/drawing/2010/main">
                <a:solidFill>
                  <a:srgbClr val="FFFFFF"/>
                </a:solidFill>
              </a14:hiddenFill>
            </a:ext>
          </a:extLst>
        </p:spPr>
      </p:pic>
      <p:pic>
        <p:nvPicPr>
          <p:cNvPr id="29" name="Obrázek 28">
            <a:extLst>
              <a:ext uri="{FF2B5EF4-FFF2-40B4-BE49-F238E27FC236}">
                <a16:creationId xmlns:a16="http://schemas.microsoft.com/office/drawing/2014/main" id="{113F7173-A713-4083-817D-058E254B9256}"/>
              </a:ext>
            </a:extLst>
          </p:cNvPr>
          <p:cNvPicPr>
            <a:picLocks noChangeAspect="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85243" y="3599336"/>
            <a:ext cx="1808596" cy="357686"/>
          </a:xfrm>
          <a:prstGeom prst="rect">
            <a:avLst/>
          </a:prstGeom>
        </p:spPr>
      </p:pic>
      <p:pic>
        <p:nvPicPr>
          <p:cNvPr id="30" name="Obrázek 29">
            <a:extLst>
              <a:ext uri="{FF2B5EF4-FFF2-40B4-BE49-F238E27FC236}">
                <a16:creationId xmlns:a16="http://schemas.microsoft.com/office/drawing/2014/main" id="{C5BFD79C-C5AE-4294-9D8E-67D4247BF6CA}"/>
              </a:ext>
            </a:extLst>
          </p:cNvPr>
          <p:cNvPicPr>
            <a:picLocks noChangeAspect="1"/>
          </p:cNvPicPr>
          <p:nvPr/>
        </p:nvPicPr>
        <p:blipFill rotWithShape="1">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395325" y="2462734"/>
            <a:ext cx="1399398" cy="757467"/>
          </a:xfrm>
          <a:prstGeom prst="rect">
            <a:avLst/>
          </a:prstGeom>
        </p:spPr>
      </p:pic>
      <p:pic>
        <p:nvPicPr>
          <p:cNvPr id="31" name="Obrázek 30">
            <a:extLst>
              <a:ext uri="{FF2B5EF4-FFF2-40B4-BE49-F238E27FC236}">
                <a16:creationId xmlns:a16="http://schemas.microsoft.com/office/drawing/2014/main" id="{E79ADFBB-6ACC-4911-A58E-FB71DF1B021D}"/>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601710" y="4417103"/>
            <a:ext cx="774161" cy="893949"/>
          </a:xfrm>
          <a:prstGeom prst="rect">
            <a:avLst/>
          </a:prstGeom>
        </p:spPr>
      </p:pic>
      <p:pic>
        <p:nvPicPr>
          <p:cNvPr id="32" name="Obrázek 31">
            <a:extLst>
              <a:ext uri="{FF2B5EF4-FFF2-40B4-BE49-F238E27FC236}">
                <a16:creationId xmlns:a16="http://schemas.microsoft.com/office/drawing/2014/main" id="{BC3687E4-EC78-42C6-9FB9-BD80897CBB20}"/>
              </a:ext>
            </a:extLst>
          </p:cNvPr>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413126" y="2601729"/>
            <a:ext cx="1229354" cy="487644"/>
          </a:xfrm>
          <a:prstGeom prst="rect">
            <a:avLst/>
          </a:prstGeom>
        </p:spPr>
      </p:pic>
      <p:pic>
        <p:nvPicPr>
          <p:cNvPr id="33" name="Obrázek 32">
            <a:extLst>
              <a:ext uri="{FF2B5EF4-FFF2-40B4-BE49-F238E27FC236}">
                <a16:creationId xmlns:a16="http://schemas.microsoft.com/office/drawing/2014/main" id="{620FE91D-E3B4-4382-8B48-C80729121601}"/>
              </a:ext>
            </a:extLst>
          </p:cNvPr>
          <p:cNvPicPr>
            <a:picLocks noChangeAspect="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045411" y="3556719"/>
            <a:ext cx="1528353" cy="527704"/>
          </a:xfrm>
          <a:prstGeom prst="rect">
            <a:avLst/>
          </a:prstGeom>
        </p:spPr>
      </p:pic>
      <p:pic>
        <p:nvPicPr>
          <p:cNvPr id="34" name="Obrázek 33">
            <a:extLst>
              <a:ext uri="{FF2B5EF4-FFF2-40B4-BE49-F238E27FC236}">
                <a16:creationId xmlns:a16="http://schemas.microsoft.com/office/drawing/2014/main" id="{7F14BD00-FE77-4B18-B6AD-DCC15BE5D246}"/>
              </a:ext>
            </a:extLst>
          </p:cNvPr>
          <p:cNvPicPr>
            <a:picLocks noChangeAspect="1"/>
          </p:cNvPicPr>
          <p:nvPr/>
        </p:nvPicPr>
        <p:blipFill>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481841" y="4509518"/>
            <a:ext cx="1091923" cy="762286"/>
          </a:xfrm>
          <a:prstGeom prst="rect">
            <a:avLst/>
          </a:prstGeom>
        </p:spPr>
      </p:pic>
      <p:sp>
        <p:nvSpPr>
          <p:cNvPr id="3" name="Levá složená závorka 2">
            <a:extLst>
              <a:ext uri="{FF2B5EF4-FFF2-40B4-BE49-F238E27FC236}">
                <a16:creationId xmlns:a16="http://schemas.microsoft.com/office/drawing/2014/main" id="{3B3455EB-E206-4609-B5B7-2781496C9CE0}"/>
              </a:ext>
            </a:extLst>
          </p:cNvPr>
          <p:cNvSpPr/>
          <p:nvPr/>
        </p:nvSpPr>
        <p:spPr>
          <a:xfrm>
            <a:off x="2458052" y="2374130"/>
            <a:ext cx="301200" cy="3060063"/>
          </a:xfrm>
          <a:prstGeom prst="leftBrace">
            <a:avLst/>
          </a:prstGeom>
          <a:ln w="25400">
            <a:solidFill>
              <a:srgbClr val="21A9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pic>
        <p:nvPicPr>
          <p:cNvPr id="6" name="Obrázek 5">
            <a:extLst>
              <a:ext uri="{FF2B5EF4-FFF2-40B4-BE49-F238E27FC236}">
                <a16:creationId xmlns:a16="http://schemas.microsoft.com/office/drawing/2014/main" id="{B482BED9-ED03-467C-B3F6-685C0BD056F0}"/>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590591" y="5184123"/>
            <a:ext cx="1905150" cy="243317"/>
          </a:xfrm>
          <a:prstGeom prst="rect">
            <a:avLst/>
          </a:prstGeom>
        </p:spPr>
      </p:pic>
    </p:spTree>
    <p:extLst>
      <p:ext uri="{BB962C8B-B14F-4D97-AF65-F5344CB8AC3E}">
        <p14:creationId xmlns:p14="http://schemas.microsoft.com/office/powerpoint/2010/main" val="3352660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Obrázek 22">
            <a:extLst>
              <a:ext uri="{FF2B5EF4-FFF2-40B4-BE49-F238E27FC236}">
                <a16:creationId xmlns:a16="http://schemas.microsoft.com/office/drawing/2014/main" id="{E8512B5D-B5F9-4948-93CC-91FF442D20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94700" y="3644992"/>
            <a:ext cx="3143082" cy="2733575"/>
          </a:xfrm>
          <a:prstGeom prst="hexagon">
            <a:avLst>
              <a:gd name="adj" fmla="val 28252"/>
              <a:gd name="vf" fmla="val 115470"/>
            </a:avLst>
          </a:prstGeom>
        </p:spPr>
      </p:pic>
      <p:sp>
        <p:nvSpPr>
          <p:cNvPr id="2" name="Title 1">
            <a:extLst>
              <a:ext uri="{FF2B5EF4-FFF2-40B4-BE49-F238E27FC236}">
                <a16:creationId xmlns:a16="http://schemas.microsoft.com/office/drawing/2014/main" id="{61B5B3B2-A799-4FDD-9394-419CBCCFF330}"/>
              </a:ext>
            </a:extLst>
          </p:cNvPr>
          <p:cNvSpPr>
            <a:spLocks noGrp="1"/>
          </p:cNvSpPr>
          <p:nvPr>
            <p:ph type="title"/>
          </p:nvPr>
        </p:nvSpPr>
        <p:spPr/>
        <p:txBody>
          <a:bodyPr/>
          <a:lstStyle/>
          <a:p>
            <a:r>
              <a:rPr lang="cs-CZ" spc="-70"/>
              <a:t>Vibrant scientific community at CEITEC</a:t>
            </a:r>
            <a:endParaRPr lang="en-US" spc="-70"/>
          </a:p>
        </p:txBody>
      </p:sp>
      <p:sp>
        <p:nvSpPr>
          <p:cNvPr id="13" name="Zástupný symbol pro zápatí 12">
            <a:extLst>
              <a:ext uri="{FF2B5EF4-FFF2-40B4-BE49-F238E27FC236}">
                <a16:creationId xmlns:a16="http://schemas.microsoft.com/office/drawing/2014/main" id="{DD1722D5-6CBE-441F-BA5C-5CA252A0B917}"/>
              </a:ext>
            </a:extLst>
          </p:cNvPr>
          <p:cNvSpPr>
            <a:spLocks noGrp="1"/>
          </p:cNvSpPr>
          <p:nvPr>
            <p:ph type="ftr" sz="quarter" idx="11"/>
          </p:nvPr>
        </p:nvSpPr>
        <p:spPr/>
        <p:txBody>
          <a:bodyPr/>
          <a:lstStyle/>
          <a:p>
            <a:r>
              <a:rPr lang="en-US"/>
              <a:t>CEITEC at Masaryk University</a:t>
            </a:r>
          </a:p>
        </p:txBody>
      </p:sp>
      <p:sp>
        <p:nvSpPr>
          <p:cNvPr id="14" name="Zástupný symbol pro číslo snímku 13">
            <a:extLst>
              <a:ext uri="{FF2B5EF4-FFF2-40B4-BE49-F238E27FC236}">
                <a16:creationId xmlns:a16="http://schemas.microsoft.com/office/drawing/2014/main" id="{AA499BE2-F0F8-436D-91A8-40738244B410}"/>
              </a:ext>
            </a:extLst>
          </p:cNvPr>
          <p:cNvSpPr>
            <a:spLocks noGrp="1"/>
          </p:cNvSpPr>
          <p:nvPr>
            <p:ph type="sldNum" sz="quarter" idx="12"/>
          </p:nvPr>
        </p:nvSpPr>
        <p:spPr/>
        <p:txBody>
          <a:bodyPr/>
          <a:lstStyle/>
          <a:p>
            <a:fld id="{AFE3D702-57F1-4CB0-B451-B14F76DC0414}" type="slidenum">
              <a:rPr lang="en-US" smtClean="0"/>
              <a:t>13</a:t>
            </a:fld>
            <a:endParaRPr lang="en-US"/>
          </a:p>
        </p:txBody>
      </p:sp>
      <p:sp>
        <p:nvSpPr>
          <p:cNvPr id="16" name="Content Placeholder 2">
            <a:extLst>
              <a:ext uri="{FF2B5EF4-FFF2-40B4-BE49-F238E27FC236}">
                <a16:creationId xmlns:a16="http://schemas.microsoft.com/office/drawing/2014/main" id="{05D681A6-AD66-4208-8319-9D78004ADB47}"/>
              </a:ext>
            </a:extLst>
          </p:cNvPr>
          <p:cNvSpPr txBox="1">
            <a:spLocks/>
          </p:cNvSpPr>
          <p:nvPr/>
        </p:nvSpPr>
        <p:spPr bwMode="auto">
          <a:xfrm>
            <a:off x="466725" y="1504513"/>
            <a:ext cx="11258550" cy="53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2400" b="1">
                <a:solidFill>
                  <a:srgbClr val="7AC143"/>
                </a:solidFill>
              </a:rPr>
              <a:t>International </a:t>
            </a:r>
            <a:r>
              <a:rPr lang="en-US" sz="2400" b="1" smtClean="0">
                <a:solidFill>
                  <a:srgbClr val="7AC143"/>
                </a:solidFill>
              </a:rPr>
              <a:t>Staff</a:t>
            </a:r>
            <a:r>
              <a:rPr lang="cs-CZ" sz="2400" b="1" smtClean="0">
                <a:solidFill>
                  <a:srgbClr val="7AC143"/>
                </a:solidFill>
              </a:rPr>
              <a:t> </a:t>
            </a:r>
            <a:r>
              <a:rPr lang="cs-CZ" sz="2400" b="1">
                <a:solidFill>
                  <a:srgbClr val="7AC143"/>
                </a:solidFill>
              </a:rPr>
              <a:t>&amp; PhD Program</a:t>
            </a:r>
          </a:p>
        </p:txBody>
      </p:sp>
      <p:pic>
        <p:nvPicPr>
          <p:cNvPr id="17" name="Obrázek 16">
            <a:extLst>
              <a:ext uri="{FF2B5EF4-FFF2-40B4-BE49-F238E27FC236}">
                <a16:creationId xmlns:a16="http://schemas.microsoft.com/office/drawing/2014/main" id="{624EC383-6743-42F4-9FD9-FD1E6C18AA4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0411" y="2742193"/>
            <a:ext cx="3153508" cy="2733574"/>
          </a:xfrm>
          <a:prstGeom prst="hexagon">
            <a:avLst>
              <a:gd name="adj" fmla="val 28860"/>
              <a:gd name="vf" fmla="val 115470"/>
            </a:avLst>
          </a:prstGeom>
        </p:spPr>
      </p:pic>
      <p:pic>
        <p:nvPicPr>
          <p:cNvPr id="19" name="Obrázek 18">
            <a:extLst>
              <a:ext uri="{FF2B5EF4-FFF2-40B4-BE49-F238E27FC236}">
                <a16:creationId xmlns:a16="http://schemas.microsoft.com/office/drawing/2014/main" id="{67057121-2A00-4CF4-BB9E-B198213A59A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77597" y="-4920"/>
            <a:ext cx="6371621" cy="5523150"/>
          </a:xfrm>
          <a:prstGeom prst="hexagon">
            <a:avLst>
              <a:gd name="adj" fmla="val 28873"/>
              <a:gd name="vf" fmla="val 115470"/>
            </a:avLst>
          </a:prstGeom>
        </p:spPr>
      </p:pic>
      <p:pic>
        <p:nvPicPr>
          <p:cNvPr id="21" name="Obrázek 20">
            <a:extLst>
              <a:ext uri="{FF2B5EF4-FFF2-40B4-BE49-F238E27FC236}">
                <a16:creationId xmlns:a16="http://schemas.microsoft.com/office/drawing/2014/main" id="{8BA7C1FA-9E25-4F54-A8C8-2E9A8D550A9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586606" y="2747130"/>
            <a:ext cx="2082585" cy="1805260"/>
          </a:xfrm>
          <a:prstGeom prst="hexagon">
            <a:avLst>
              <a:gd name="adj" fmla="val 28346"/>
              <a:gd name="vf" fmla="val 115470"/>
            </a:avLst>
          </a:prstGeom>
        </p:spPr>
      </p:pic>
    </p:spTree>
    <p:extLst>
      <p:ext uri="{BB962C8B-B14F-4D97-AF65-F5344CB8AC3E}">
        <p14:creationId xmlns:p14="http://schemas.microsoft.com/office/powerpoint/2010/main" val="373637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249"/>
                                          </p:stCondLst>
                                        </p:cTn>
                                        <p:tgtEl>
                                          <p:spTgt spid="1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250"/>
                                  </p:stCondLst>
                                  <p:childTnLst>
                                    <p:set>
                                      <p:cBhvr>
                                        <p:cTn id="9" dur="1" fill="hold">
                                          <p:stCondLst>
                                            <p:cond delay="249"/>
                                          </p:stCondLst>
                                        </p:cTn>
                                        <p:tgtEl>
                                          <p:spTgt spid="2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250"/>
                                  </p:stCondLst>
                                  <p:childTnLst>
                                    <p:set>
                                      <p:cBhvr>
                                        <p:cTn id="12" dur="1" fill="hold">
                                          <p:stCondLst>
                                            <p:cond delay="249"/>
                                          </p:stCondLst>
                                        </p:cTn>
                                        <p:tgtEl>
                                          <p:spTgt spid="23"/>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250"/>
                                  </p:stCondLst>
                                  <p:childTnLst>
                                    <p:set>
                                      <p:cBhvr>
                                        <p:cTn id="15" dur="1" fill="hold">
                                          <p:stCondLst>
                                            <p:cond delay="24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D7D90-D108-4D8E-A21F-45E577FA0F22}"/>
              </a:ext>
            </a:extLst>
          </p:cNvPr>
          <p:cNvSpPr>
            <a:spLocks noGrp="1"/>
          </p:cNvSpPr>
          <p:nvPr>
            <p:ph type="title"/>
          </p:nvPr>
        </p:nvSpPr>
        <p:spPr/>
        <p:txBody>
          <a:bodyPr/>
          <a:lstStyle/>
          <a:p>
            <a:r>
              <a:rPr lang="cs-CZ"/>
              <a:t>Reasons to </a:t>
            </a:r>
            <a:r>
              <a:rPr lang="en-GB"/>
              <a:t>choose</a:t>
            </a:r>
            <a:r>
              <a:rPr lang="cs-CZ"/>
              <a:t> </a:t>
            </a:r>
            <a:r>
              <a:rPr lang="en-US"/>
              <a:t>CEITEC </a:t>
            </a:r>
          </a:p>
        </p:txBody>
      </p:sp>
      <p:sp>
        <p:nvSpPr>
          <p:cNvPr id="6" name="Zástupný symbol pro zápatí 5">
            <a:extLst>
              <a:ext uri="{FF2B5EF4-FFF2-40B4-BE49-F238E27FC236}">
                <a16:creationId xmlns:a16="http://schemas.microsoft.com/office/drawing/2014/main" id="{E385CAA9-4957-45CB-8728-09F335E312DA}"/>
              </a:ext>
            </a:extLst>
          </p:cNvPr>
          <p:cNvSpPr>
            <a:spLocks noGrp="1"/>
          </p:cNvSpPr>
          <p:nvPr>
            <p:ph type="ftr" sz="quarter" idx="11"/>
          </p:nvPr>
        </p:nvSpPr>
        <p:spPr/>
        <p:txBody>
          <a:bodyPr/>
          <a:lstStyle/>
          <a:p>
            <a:r>
              <a:rPr lang="en-US"/>
              <a:t>CEITEC at Masaryk University</a:t>
            </a:r>
          </a:p>
        </p:txBody>
      </p:sp>
      <p:sp>
        <p:nvSpPr>
          <p:cNvPr id="7" name="Zástupný symbol pro číslo snímku 6">
            <a:extLst>
              <a:ext uri="{FF2B5EF4-FFF2-40B4-BE49-F238E27FC236}">
                <a16:creationId xmlns:a16="http://schemas.microsoft.com/office/drawing/2014/main" id="{96C7DCD6-7B77-4674-BC78-FCA91CE9F19A}"/>
              </a:ext>
            </a:extLst>
          </p:cNvPr>
          <p:cNvSpPr>
            <a:spLocks noGrp="1"/>
          </p:cNvSpPr>
          <p:nvPr>
            <p:ph type="sldNum" sz="quarter" idx="12"/>
          </p:nvPr>
        </p:nvSpPr>
        <p:spPr/>
        <p:txBody>
          <a:bodyPr/>
          <a:lstStyle/>
          <a:p>
            <a:fld id="{AFE3D702-57F1-4CB0-B451-B14F76DC0414}" type="slidenum">
              <a:rPr lang="en-US" smtClean="0"/>
              <a:t>14</a:t>
            </a:fld>
            <a:endParaRPr lang="en-US"/>
          </a:p>
        </p:txBody>
      </p:sp>
      <p:grpSp>
        <p:nvGrpSpPr>
          <p:cNvPr id="19" name="Skupina 18">
            <a:extLst>
              <a:ext uri="{FF2B5EF4-FFF2-40B4-BE49-F238E27FC236}">
                <a16:creationId xmlns:a16="http://schemas.microsoft.com/office/drawing/2014/main" id="{A383DC6D-D660-4D87-ADB4-6F5069F6F33A}"/>
              </a:ext>
            </a:extLst>
          </p:cNvPr>
          <p:cNvGrpSpPr/>
          <p:nvPr/>
        </p:nvGrpSpPr>
        <p:grpSpPr>
          <a:xfrm>
            <a:off x="734580" y="1951037"/>
            <a:ext cx="4169931" cy="3544599"/>
            <a:chOff x="734580" y="1951037"/>
            <a:chExt cx="4169931" cy="3544599"/>
          </a:xfrm>
        </p:grpSpPr>
        <p:sp>
          <p:nvSpPr>
            <p:cNvPr id="12" name="Title 1">
              <a:extLst>
                <a:ext uri="{FF2B5EF4-FFF2-40B4-BE49-F238E27FC236}">
                  <a16:creationId xmlns:a16="http://schemas.microsoft.com/office/drawing/2014/main" id="{CF845639-8F63-4730-884B-E0DB3562A7EA}"/>
                </a:ext>
              </a:extLst>
            </p:cNvPr>
            <p:cNvSpPr txBox="1">
              <a:spLocks/>
            </p:cNvSpPr>
            <p:nvPr/>
          </p:nvSpPr>
          <p:spPr>
            <a:xfrm>
              <a:off x="734580" y="1951037"/>
              <a:ext cx="2219681"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sz="2400">
                  <a:solidFill>
                    <a:srgbClr val="39464A"/>
                  </a:solidFill>
                </a:rPr>
                <a:t>Breakthrough technologies</a:t>
              </a:r>
              <a:endParaRPr lang="en-US" sz="2400">
                <a:solidFill>
                  <a:srgbClr val="39464A"/>
                </a:solidFill>
              </a:endParaRPr>
            </a:p>
          </p:txBody>
        </p:sp>
        <p:pic>
          <p:nvPicPr>
            <p:cNvPr id="9" name="Obrázek 8">
              <a:extLst>
                <a:ext uri="{FF2B5EF4-FFF2-40B4-BE49-F238E27FC236}">
                  <a16:creationId xmlns:a16="http://schemas.microsoft.com/office/drawing/2014/main" id="{027B65C9-219B-4EE2-BB5C-B8D3C81BBB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17353" y="2743200"/>
              <a:ext cx="3187158" cy="2752436"/>
            </a:xfrm>
            <a:prstGeom prst="hexagon">
              <a:avLst>
                <a:gd name="adj" fmla="val 28314"/>
                <a:gd name="vf" fmla="val 115470"/>
              </a:avLst>
            </a:prstGeom>
          </p:spPr>
        </p:pic>
      </p:grpSp>
      <p:grpSp>
        <p:nvGrpSpPr>
          <p:cNvPr id="18" name="Skupina 17">
            <a:extLst>
              <a:ext uri="{FF2B5EF4-FFF2-40B4-BE49-F238E27FC236}">
                <a16:creationId xmlns:a16="http://schemas.microsoft.com/office/drawing/2014/main" id="{AB43AE52-4DDC-4D2F-8AA2-17CF05775FB4}"/>
              </a:ext>
            </a:extLst>
          </p:cNvPr>
          <p:cNvGrpSpPr/>
          <p:nvPr/>
        </p:nvGrpSpPr>
        <p:grpSpPr>
          <a:xfrm>
            <a:off x="4124038" y="1366981"/>
            <a:ext cx="5900828" cy="2752436"/>
            <a:chOff x="4124038" y="1366981"/>
            <a:chExt cx="5900828" cy="2752436"/>
          </a:xfrm>
        </p:grpSpPr>
        <p:sp>
          <p:nvSpPr>
            <p:cNvPr id="13" name="Title 1">
              <a:extLst>
                <a:ext uri="{FF2B5EF4-FFF2-40B4-BE49-F238E27FC236}">
                  <a16:creationId xmlns:a16="http://schemas.microsoft.com/office/drawing/2014/main" id="{DF94BECA-5D95-46C8-AA18-B6BEE9F40B4F}"/>
                </a:ext>
              </a:extLst>
            </p:cNvPr>
            <p:cNvSpPr txBox="1">
              <a:spLocks/>
            </p:cNvSpPr>
            <p:nvPr/>
          </p:nvSpPr>
          <p:spPr>
            <a:xfrm>
              <a:off x="7034873" y="1366981"/>
              <a:ext cx="2989993"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sz="2400">
                  <a:solidFill>
                    <a:srgbClr val="39464A"/>
                  </a:solidFill>
                </a:rPr>
                <a:t>International scientific community</a:t>
              </a:r>
              <a:endParaRPr lang="en-US" sz="2400">
                <a:solidFill>
                  <a:srgbClr val="39464A"/>
                </a:solidFill>
              </a:endParaRPr>
            </a:p>
          </p:txBody>
        </p:sp>
        <p:pic>
          <p:nvPicPr>
            <p:cNvPr id="11" name="Obrázek 10">
              <a:extLst>
                <a:ext uri="{FF2B5EF4-FFF2-40B4-BE49-F238E27FC236}">
                  <a16:creationId xmlns:a16="http://schemas.microsoft.com/office/drawing/2014/main" id="{84E8C8D8-8537-457A-9675-8639B294361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24038" y="1375076"/>
              <a:ext cx="3142079" cy="2744341"/>
            </a:xfrm>
            <a:prstGeom prst="hexagon">
              <a:avLst>
                <a:gd name="adj" fmla="val 28367"/>
                <a:gd name="vf" fmla="val 115470"/>
              </a:avLst>
            </a:prstGeom>
          </p:spPr>
        </p:pic>
      </p:grpSp>
      <p:grpSp>
        <p:nvGrpSpPr>
          <p:cNvPr id="17" name="Skupina 16">
            <a:extLst>
              <a:ext uri="{FF2B5EF4-FFF2-40B4-BE49-F238E27FC236}">
                <a16:creationId xmlns:a16="http://schemas.microsoft.com/office/drawing/2014/main" id="{3DB274A6-6CB8-45C7-B912-1EC698F6738A}"/>
              </a:ext>
            </a:extLst>
          </p:cNvPr>
          <p:cNvGrpSpPr/>
          <p:nvPr/>
        </p:nvGrpSpPr>
        <p:grpSpPr>
          <a:xfrm>
            <a:off x="6422902" y="2743200"/>
            <a:ext cx="4798373" cy="2822094"/>
            <a:chOff x="6422902" y="2743200"/>
            <a:chExt cx="4798373" cy="2822094"/>
          </a:xfrm>
        </p:grpSpPr>
        <p:sp>
          <p:nvSpPr>
            <p:cNvPr id="14" name="Title 1">
              <a:extLst>
                <a:ext uri="{FF2B5EF4-FFF2-40B4-BE49-F238E27FC236}">
                  <a16:creationId xmlns:a16="http://schemas.microsoft.com/office/drawing/2014/main" id="{C77FAA7E-5A89-4F5A-9016-81AF0DD3B6AB}"/>
                </a:ext>
              </a:extLst>
            </p:cNvPr>
            <p:cNvSpPr txBox="1">
              <a:spLocks/>
            </p:cNvSpPr>
            <p:nvPr/>
          </p:nvSpPr>
          <p:spPr>
            <a:xfrm>
              <a:off x="6422902" y="4773131"/>
              <a:ext cx="1973040" cy="7921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sz="2400">
                  <a:solidFill>
                    <a:srgbClr val="39464A"/>
                  </a:solidFill>
                </a:rPr>
                <a:t>High quality of life </a:t>
              </a:r>
              <a:endParaRPr lang="en-US" sz="2400">
                <a:solidFill>
                  <a:srgbClr val="39464A"/>
                </a:solidFill>
              </a:endParaRPr>
            </a:p>
          </p:txBody>
        </p:sp>
        <p:pic>
          <p:nvPicPr>
            <p:cNvPr id="16" name="Obrázek 15">
              <a:extLst>
                <a:ext uri="{FF2B5EF4-FFF2-40B4-BE49-F238E27FC236}">
                  <a16:creationId xmlns:a16="http://schemas.microsoft.com/office/drawing/2014/main" id="{E8D9A55C-C7A4-4036-AC56-612B3B15B23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63345" y="2743200"/>
              <a:ext cx="3157930" cy="2743200"/>
            </a:xfrm>
            <a:prstGeom prst="hexagon">
              <a:avLst>
                <a:gd name="adj" fmla="val 29714"/>
                <a:gd name="vf" fmla="val 115470"/>
              </a:avLst>
            </a:prstGeom>
          </p:spPr>
        </p:pic>
      </p:grpSp>
    </p:spTree>
    <p:extLst>
      <p:ext uri="{BB962C8B-B14F-4D97-AF65-F5344CB8AC3E}">
        <p14:creationId xmlns:p14="http://schemas.microsoft.com/office/powerpoint/2010/main" val="146175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49"/>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4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Skupina 4">
            <a:extLst>
              <a:ext uri="{FF2B5EF4-FFF2-40B4-BE49-F238E27FC236}">
                <a16:creationId xmlns:a16="http://schemas.microsoft.com/office/drawing/2014/main" id="{358B1037-10B4-4CEB-9CEB-412C582DE38D}"/>
              </a:ext>
            </a:extLst>
          </p:cNvPr>
          <p:cNvGrpSpPr/>
          <p:nvPr/>
        </p:nvGrpSpPr>
        <p:grpSpPr>
          <a:xfrm>
            <a:off x="4514479" y="2098368"/>
            <a:ext cx="3147801" cy="2746013"/>
            <a:chOff x="4514479" y="2098368"/>
            <a:chExt cx="3147801" cy="2746013"/>
          </a:xfrm>
        </p:grpSpPr>
        <p:sp>
          <p:nvSpPr>
            <p:cNvPr id="3" name="Šestiúhelník 2">
              <a:extLst>
                <a:ext uri="{FF2B5EF4-FFF2-40B4-BE49-F238E27FC236}">
                  <a16:creationId xmlns:a16="http://schemas.microsoft.com/office/drawing/2014/main" id="{33A5F25E-2A58-4F1C-9336-A1A91B7C4402}"/>
                </a:ext>
              </a:extLst>
            </p:cNvPr>
            <p:cNvSpPr/>
            <p:nvPr/>
          </p:nvSpPr>
          <p:spPr>
            <a:xfrm>
              <a:off x="4514479" y="2098368"/>
              <a:ext cx="3147801" cy="2746013"/>
            </a:xfrm>
            <a:prstGeom prst="hexagon">
              <a:avLst>
                <a:gd name="adj" fmla="val 28537"/>
                <a:gd name="vf" fmla="val 115470"/>
              </a:avLst>
            </a:prstGeom>
            <a:solidFill>
              <a:srgbClr val="21A9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TextBox 10">
              <a:extLst>
                <a:ext uri="{FF2B5EF4-FFF2-40B4-BE49-F238E27FC236}">
                  <a16:creationId xmlns:a16="http://schemas.microsoft.com/office/drawing/2014/main" id="{FF509085-DE40-42BD-B3E3-138DDA1F312E}"/>
                </a:ext>
              </a:extLst>
            </p:cNvPr>
            <p:cNvSpPr txBox="1"/>
            <p:nvPr/>
          </p:nvSpPr>
          <p:spPr>
            <a:xfrm>
              <a:off x="5391713" y="4007598"/>
              <a:ext cx="1393331" cy="584775"/>
            </a:xfrm>
            <a:prstGeom prst="rect">
              <a:avLst/>
            </a:prstGeom>
            <a:noFill/>
          </p:spPr>
          <p:txBody>
            <a:bodyPr wrap="none" rtlCol="0">
              <a:spAutoFit/>
            </a:bodyPr>
            <a:lstStyle/>
            <a:p>
              <a:pPr algn="ctr"/>
              <a:r>
                <a:rPr lang="cs-CZ" sz="3200" b="1">
                  <a:solidFill>
                    <a:schemeClr val="bg1"/>
                  </a:solidFill>
                </a:rPr>
                <a:t>BRNO</a:t>
              </a:r>
              <a:endParaRPr lang="en-US" sz="3200" b="1">
                <a:solidFill>
                  <a:schemeClr val="bg1"/>
                </a:solidFill>
              </a:endParaRPr>
            </a:p>
          </p:txBody>
        </p:sp>
      </p:grpSp>
      <p:sp>
        <p:nvSpPr>
          <p:cNvPr id="2" name="Nadpis 1">
            <a:extLst>
              <a:ext uri="{FF2B5EF4-FFF2-40B4-BE49-F238E27FC236}">
                <a16:creationId xmlns:a16="http://schemas.microsoft.com/office/drawing/2014/main" id="{6E7740DF-6E74-4080-974D-EF301BC02CB9}"/>
              </a:ext>
            </a:extLst>
          </p:cNvPr>
          <p:cNvSpPr>
            <a:spLocks noGrp="1"/>
          </p:cNvSpPr>
          <p:nvPr>
            <p:ph type="title"/>
          </p:nvPr>
        </p:nvSpPr>
        <p:spPr/>
        <p:txBody>
          <a:bodyPr/>
          <a:lstStyle/>
          <a:p>
            <a:r>
              <a:rPr lang="en-US"/>
              <a:t>Brno for living – safe, vibrant &amp; convenient</a:t>
            </a:r>
            <a:endParaRPr lang="cs-CZ"/>
          </a:p>
        </p:txBody>
      </p:sp>
      <p:sp>
        <p:nvSpPr>
          <p:cNvPr id="4" name="Zástupný symbol pro zápatí 3">
            <a:extLst>
              <a:ext uri="{FF2B5EF4-FFF2-40B4-BE49-F238E27FC236}">
                <a16:creationId xmlns:a16="http://schemas.microsoft.com/office/drawing/2014/main" id="{F1E78D03-1885-4BCF-95D5-A54D0FAC2E22}"/>
              </a:ext>
            </a:extLst>
          </p:cNvPr>
          <p:cNvSpPr>
            <a:spLocks noGrp="1"/>
          </p:cNvSpPr>
          <p:nvPr>
            <p:ph type="ftr" sz="quarter" idx="11"/>
          </p:nvPr>
        </p:nvSpPr>
        <p:spPr>
          <a:xfrm>
            <a:off x="3333919" y="6408258"/>
            <a:ext cx="7887356" cy="216000"/>
          </a:xfrm>
        </p:spPr>
        <p:txBody>
          <a:bodyPr/>
          <a:lstStyle/>
          <a:p>
            <a:r>
              <a:rPr lang="en-US"/>
              <a:t>CEITEC at Masaryk University</a:t>
            </a:r>
          </a:p>
        </p:txBody>
      </p:sp>
      <p:grpSp>
        <p:nvGrpSpPr>
          <p:cNvPr id="26" name="Skupina 25">
            <a:extLst>
              <a:ext uri="{FF2B5EF4-FFF2-40B4-BE49-F238E27FC236}">
                <a16:creationId xmlns:a16="http://schemas.microsoft.com/office/drawing/2014/main" id="{E299285A-1F5C-413A-A497-00E7E0CCDD3C}"/>
              </a:ext>
            </a:extLst>
          </p:cNvPr>
          <p:cNvGrpSpPr/>
          <p:nvPr/>
        </p:nvGrpSpPr>
        <p:grpSpPr>
          <a:xfrm>
            <a:off x="5385863" y="2098366"/>
            <a:ext cx="3464593" cy="3605278"/>
            <a:chOff x="5385863" y="2098366"/>
            <a:chExt cx="3464593" cy="3605278"/>
          </a:xfrm>
        </p:grpSpPr>
        <p:pic>
          <p:nvPicPr>
            <p:cNvPr id="6" name="Picture 4" descr="Image result for lednice">
              <a:extLst>
                <a:ext uri="{FF2B5EF4-FFF2-40B4-BE49-F238E27FC236}">
                  <a16:creationId xmlns:a16="http://schemas.microsoft.com/office/drawing/2014/main" id="{3357437B-06D7-4097-B44C-490F1E1FD81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78508" y="3975644"/>
              <a:ext cx="1971948" cy="1728000"/>
            </a:xfrm>
            <a:prstGeom prst="hexagon">
              <a:avLst>
                <a:gd name="adj" fmla="val 28824"/>
                <a:gd name="vf" fmla="val 115470"/>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ugendat">
              <a:extLst>
                <a:ext uri="{FF2B5EF4-FFF2-40B4-BE49-F238E27FC236}">
                  <a16:creationId xmlns:a16="http://schemas.microsoft.com/office/drawing/2014/main" id="{D96C9920-C917-494E-B27D-DA32E5D7FC3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385863" y="2098366"/>
              <a:ext cx="1977012" cy="1728000"/>
            </a:xfrm>
            <a:prstGeom prst="hexagon">
              <a:avLst>
                <a:gd name="adj" fmla="val 27994"/>
                <a:gd name="vf" fmla="val 115470"/>
              </a:avLst>
            </a:prstGeom>
            <a:noFill/>
            <a:extLst>
              <a:ext uri="{909E8E84-426E-40DD-AFC4-6F175D3DCCD1}">
                <a14:hiddenFill xmlns:a14="http://schemas.microsoft.com/office/drawing/2010/main">
                  <a:solidFill>
                    <a:srgbClr val="FFFFFF"/>
                  </a:solidFill>
                </a14:hiddenFill>
              </a:ext>
            </a:extLst>
          </p:spPr>
        </p:pic>
      </p:grpSp>
      <p:grpSp>
        <p:nvGrpSpPr>
          <p:cNvPr id="15" name="Skupina 14">
            <a:extLst>
              <a:ext uri="{FF2B5EF4-FFF2-40B4-BE49-F238E27FC236}">
                <a16:creationId xmlns:a16="http://schemas.microsoft.com/office/drawing/2014/main" id="{0F3C845C-8BA7-452E-98F1-74E613F07BD5}"/>
              </a:ext>
            </a:extLst>
          </p:cNvPr>
          <p:cNvGrpSpPr/>
          <p:nvPr/>
        </p:nvGrpSpPr>
        <p:grpSpPr>
          <a:xfrm>
            <a:off x="466725" y="2216361"/>
            <a:ext cx="11002676" cy="3944591"/>
            <a:chOff x="466725" y="2216361"/>
            <a:chExt cx="11002676" cy="3944591"/>
          </a:xfrm>
        </p:grpSpPr>
        <p:sp>
          <p:nvSpPr>
            <p:cNvPr id="8" name="Star: 5 Points 3">
              <a:extLst>
                <a:ext uri="{FF2B5EF4-FFF2-40B4-BE49-F238E27FC236}">
                  <a16:creationId xmlns:a16="http://schemas.microsoft.com/office/drawing/2014/main" id="{50B2BE38-2BC2-46ED-AEFB-6535F96F0C44}"/>
                </a:ext>
              </a:extLst>
            </p:cNvPr>
            <p:cNvSpPr/>
            <p:nvPr/>
          </p:nvSpPr>
          <p:spPr>
            <a:xfrm>
              <a:off x="804954" y="2216361"/>
              <a:ext cx="252000" cy="216000"/>
            </a:xfrm>
            <a:prstGeom prst="hexagon">
              <a:avLst/>
            </a:prstGeom>
            <a:solidFill>
              <a:srgbClr val="394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464A"/>
                </a:solidFill>
              </a:endParaRPr>
            </a:p>
          </p:txBody>
        </p:sp>
        <p:sp>
          <p:nvSpPr>
            <p:cNvPr id="9" name="Star: 5 Points 7">
              <a:extLst>
                <a:ext uri="{FF2B5EF4-FFF2-40B4-BE49-F238E27FC236}">
                  <a16:creationId xmlns:a16="http://schemas.microsoft.com/office/drawing/2014/main" id="{21AD59C2-5A31-46BF-8575-B3B65B5B7B52}"/>
                </a:ext>
              </a:extLst>
            </p:cNvPr>
            <p:cNvSpPr/>
            <p:nvPr/>
          </p:nvSpPr>
          <p:spPr>
            <a:xfrm>
              <a:off x="4905299" y="5578686"/>
              <a:ext cx="252000" cy="216000"/>
            </a:xfrm>
            <a:prstGeom prst="hexagon">
              <a:avLst/>
            </a:prstGeom>
            <a:solidFill>
              <a:srgbClr val="394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464A"/>
                </a:solidFill>
              </a:endParaRPr>
            </a:p>
          </p:txBody>
        </p:sp>
        <p:sp>
          <p:nvSpPr>
            <p:cNvPr id="10" name="Star: 5 Points 8">
              <a:extLst>
                <a:ext uri="{FF2B5EF4-FFF2-40B4-BE49-F238E27FC236}">
                  <a16:creationId xmlns:a16="http://schemas.microsoft.com/office/drawing/2014/main" id="{4CDC3C25-4233-494A-A893-2DC5F48929C7}"/>
                </a:ext>
              </a:extLst>
            </p:cNvPr>
            <p:cNvSpPr/>
            <p:nvPr/>
          </p:nvSpPr>
          <p:spPr>
            <a:xfrm>
              <a:off x="10744519" y="3759826"/>
              <a:ext cx="252000" cy="216000"/>
            </a:xfrm>
            <a:prstGeom prst="hexagon">
              <a:avLst/>
            </a:prstGeom>
            <a:solidFill>
              <a:srgbClr val="394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9464A"/>
                </a:solidFill>
              </a:endParaRPr>
            </a:p>
          </p:txBody>
        </p:sp>
        <p:sp>
          <p:nvSpPr>
            <p:cNvPr id="11" name="TextBox 4">
              <a:extLst>
                <a:ext uri="{FF2B5EF4-FFF2-40B4-BE49-F238E27FC236}">
                  <a16:creationId xmlns:a16="http://schemas.microsoft.com/office/drawing/2014/main" id="{EB63F8AB-3C6A-4C63-966E-EC4FC9716AE4}"/>
                </a:ext>
              </a:extLst>
            </p:cNvPr>
            <p:cNvSpPr txBox="1"/>
            <p:nvPr/>
          </p:nvSpPr>
          <p:spPr>
            <a:xfrm>
              <a:off x="466725" y="2463997"/>
              <a:ext cx="928459" cy="369332"/>
            </a:xfrm>
            <a:prstGeom prst="rect">
              <a:avLst/>
            </a:prstGeom>
            <a:noFill/>
          </p:spPr>
          <p:txBody>
            <a:bodyPr wrap="none" rtlCol="0">
              <a:spAutoFit/>
            </a:bodyPr>
            <a:lstStyle/>
            <a:p>
              <a:pPr algn="ctr"/>
              <a:r>
                <a:rPr lang="cs-CZ">
                  <a:solidFill>
                    <a:srgbClr val="39464A"/>
                  </a:solidFill>
                </a:rPr>
                <a:t>Prague</a:t>
              </a:r>
              <a:endParaRPr lang="en-US">
                <a:solidFill>
                  <a:srgbClr val="39464A"/>
                </a:solidFill>
              </a:endParaRPr>
            </a:p>
          </p:txBody>
        </p:sp>
        <p:sp>
          <p:nvSpPr>
            <p:cNvPr id="12" name="TextBox 10">
              <a:extLst>
                <a:ext uri="{FF2B5EF4-FFF2-40B4-BE49-F238E27FC236}">
                  <a16:creationId xmlns:a16="http://schemas.microsoft.com/office/drawing/2014/main" id="{DA41DF3F-B877-4DB8-98CD-2C3BBE7494C0}"/>
                </a:ext>
              </a:extLst>
            </p:cNvPr>
            <p:cNvSpPr txBox="1"/>
            <p:nvPr/>
          </p:nvSpPr>
          <p:spPr>
            <a:xfrm>
              <a:off x="4549918" y="5791620"/>
              <a:ext cx="962763" cy="369332"/>
            </a:xfrm>
            <a:prstGeom prst="rect">
              <a:avLst/>
            </a:prstGeom>
            <a:noFill/>
          </p:spPr>
          <p:txBody>
            <a:bodyPr wrap="none" rtlCol="0">
              <a:spAutoFit/>
            </a:bodyPr>
            <a:lstStyle/>
            <a:p>
              <a:pPr algn="ctr"/>
              <a:r>
                <a:rPr lang="en-US" smtClean="0">
                  <a:solidFill>
                    <a:srgbClr val="39464A"/>
                  </a:solidFill>
                </a:rPr>
                <a:t>Vienna</a:t>
              </a:r>
              <a:r>
                <a:rPr lang="cs-CZ" smtClean="0">
                  <a:solidFill>
                    <a:srgbClr val="39464A"/>
                  </a:solidFill>
                </a:rPr>
                <a:t> </a:t>
              </a:r>
              <a:endParaRPr lang="en-US">
                <a:solidFill>
                  <a:srgbClr val="39464A"/>
                </a:solidFill>
              </a:endParaRPr>
            </a:p>
          </p:txBody>
        </p:sp>
        <p:sp>
          <p:nvSpPr>
            <p:cNvPr id="13" name="TextBox 11">
              <a:extLst>
                <a:ext uri="{FF2B5EF4-FFF2-40B4-BE49-F238E27FC236}">
                  <a16:creationId xmlns:a16="http://schemas.microsoft.com/office/drawing/2014/main" id="{1EC1853B-0B8F-44B1-BC61-D3BBC1C90EDB}"/>
                </a:ext>
              </a:extLst>
            </p:cNvPr>
            <p:cNvSpPr txBox="1"/>
            <p:nvPr/>
          </p:nvSpPr>
          <p:spPr>
            <a:xfrm>
              <a:off x="10271637" y="3986722"/>
              <a:ext cx="1197764" cy="369332"/>
            </a:xfrm>
            <a:prstGeom prst="rect">
              <a:avLst/>
            </a:prstGeom>
            <a:noFill/>
          </p:spPr>
          <p:txBody>
            <a:bodyPr wrap="none" rtlCol="0">
              <a:spAutoFit/>
            </a:bodyPr>
            <a:lstStyle/>
            <a:p>
              <a:pPr algn="ctr"/>
              <a:r>
                <a:rPr lang="cs-CZ">
                  <a:solidFill>
                    <a:srgbClr val="39464A"/>
                  </a:solidFill>
                </a:rPr>
                <a:t>Bratislava</a:t>
              </a:r>
              <a:endParaRPr lang="en-US">
                <a:solidFill>
                  <a:srgbClr val="39464A"/>
                </a:solidFill>
              </a:endParaRPr>
            </a:p>
          </p:txBody>
        </p:sp>
      </p:grpSp>
      <p:grpSp>
        <p:nvGrpSpPr>
          <p:cNvPr id="24" name="Skupina 23">
            <a:extLst>
              <a:ext uri="{FF2B5EF4-FFF2-40B4-BE49-F238E27FC236}">
                <a16:creationId xmlns:a16="http://schemas.microsoft.com/office/drawing/2014/main" id="{11B96588-80E0-4DBB-BF31-3E270DF29115}"/>
              </a:ext>
            </a:extLst>
          </p:cNvPr>
          <p:cNvGrpSpPr/>
          <p:nvPr/>
        </p:nvGrpSpPr>
        <p:grpSpPr>
          <a:xfrm>
            <a:off x="1119227" y="2432361"/>
            <a:ext cx="3350021" cy="1812392"/>
            <a:chOff x="1119227" y="2432361"/>
            <a:chExt cx="3350021" cy="1812392"/>
          </a:xfrm>
        </p:grpSpPr>
        <p:sp>
          <p:nvSpPr>
            <p:cNvPr id="16" name="TextBox 18">
              <a:extLst>
                <a:ext uri="{FF2B5EF4-FFF2-40B4-BE49-F238E27FC236}">
                  <a16:creationId xmlns:a16="http://schemas.microsoft.com/office/drawing/2014/main" id="{9092CFB5-21AC-4227-B7E0-20ED2FE9201B}"/>
                </a:ext>
              </a:extLst>
            </p:cNvPr>
            <p:cNvSpPr txBox="1"/>
            <p:nvPr/>
          </p:nvSpPr>
          <p:spPr>
            <a:xfrm>
              <a:off x="2351031" y="2432361"/>
              <a:ext cx="2118217" cy="646331"/>
            </a:xfrm>
            <a:prstGeom prst="rect">
              <a:avLst/>
            </a:prstGeom>
            <a:noFill/>
          </p:spPr>
          <p:txBody>
            <a:bodyPr wrap="square" rtlCol="0">
              <a:spAutoFit/>
            </a:bodyPr>
            <a:lstStyle/>
            <a:p>
              <a:pPr algn="ctr"/>
              <a:r>
                <a:rPr lang="en-US">
                  <a:solidFill>
                    <a:srgbClr val="7AC143"/>
                  </a:solidFill>
                </a:rPr>
                <a:t>#1 best city for EXPAT support </a:t>
              </a:r>
            </a:p>
          </p:txBody>
        </p:sp>
        <p:sp>
          <p:nvSpPr>
            <p:cNvPr id="19" name="TextBox 21">
              <a:extLst>
                <a:ext uri="{FF2B5EF4-FFF2-40B4-BE49-F238E27FC236}">
                  <a16:creationId xmlns:a16="http://schemas.microsoft.com/office/drawing/2014/main" id="{3EC35031-5E2C-489F-8348-16C585DDA48E}"/>
                </a:ext>
              </a:extLst>
            </p:cNvPr>
            <p:cNvSpPr txBox="1"/>
            <p:nvPr/>
          </p:nvSpPr>
          <p:spPr>
            <a:xfrm>
              <a:off x="1119227" y="3598422"/>
              <a:ext cx="2855522" cy="646331"/>
            </a:xfrm>
            <a:prstGeom prst="rect">
              <a:avLst/>
            </a:prstGeom>
            <a:noFill/>
          </p:spPr>
          <p:txBody>
            <a:bodyPr wrap="square" rtlCol="0">
              <a:spAutoFit/>
            </a:bodyPr>
            <a:lstStyle/>
            <a:p>
              <a:pPr algn="ctr"/>
              <a:r>
                <a:rPr lang="en-US">
                  <a:solidFill>
                    <a:srgbClr val="7AC143"/>
                  </a:solidFill>
                </a:rPr>
                <a:t>3.8% of GDP for sciences and research</a:t>
              </a:r>
            </a:p>
          </p:txBody>
        </p:sp>
      </p:grpSp>
      <p:grpSp>
        <p:nvGrpSpPr>
          <p:cNvPr id="23" name="Skupina 22">
            <a:extLst>
              <a:ext uri="{FF2B5EF4-FFF2-40B4-BE49-F238E27FC236}">
                <a16:creationId xmlns:a16="http://schemas.microsoft.com/office/drawing/2014/main" id="{E1EC4605-43E0-47F5-AC9E-279461951BDA}"/>
              </a:ext>
            </a:extLst>
          </p:cNvPr>
          <p:cNvGrpSpPr/>
          <p:nvPr/>
        </p:nvGrpSpPr>
        <p:grpSpPr>
          <a:xfrm>
            <a:off x="3054204" y="1619698"/>
            <a:ext cx="6968084" cy="3443166"/>
            <a:chOff x="3054204" y="1619698"/>
            <a:chExt cx="6968084" cy="3443166"/>
          </a:xfrm>
        </p:grpSpPr>
        <p:sp>
          <p:nvSpPr>
            <p:cNvPr id="17" name="TextBox 19">
              <a:extLst>
                <a:ext uri="{FF2B5EF4-FFF2-40B4-BE49-F238E27FC236}">
                  <a16:creationId xmlns:a16="http://schemas.microsoft.com/office/drawing/2014/main" id="{AC5C992E-3DC8-4741-91F5-ADC6BDA7F906}"/>
                </a:ext>
              </a:extLst>
            </p:cNvPr>
            <p:cNvSpPr txBox="1"/>
            <p:nvPr/>
          </p:nvSpPr>
          <p:spPr>
            <a:xfrm>
              <a:off x="6547455" y="1619698"/>
              <a:ext cx="2634054" cy="369332"/>
            </a:xfrm>
            <a:prstGeom prst="rect">
              <a:avLst/>
            </a:prstGeom>
            <a:noFill/>
          </p:spPr>
          <p:txBody>
            <a:bodyPr wrap="none" rtlCol="0">
              <a:spAutoFit/>
            </a:bodyPr>
            <a:lstStyle/>
            <a:p>
              <a:pPr algn="ctr"/>
              <a:r>
                <a:rPr lang="en-US">
                  <a:solidFill>
                    <a:srgbClr val="7AC143"/>
                  </a:solidFill>
                </a:rPr>
                <a:t>#6 safest country in EU </a:t>
              </a:r>
            </a:p>
          </p:txBody>
        </p:sp>
        <p:sp>
          <p:nvSpPr>
            <p:cNvPr id="18" name="TextBox 20">
              <a:extLst>
                <a:ext uri="{FF2B5EF4-FFF2-40B4-BE49-F238E27FC236}">
                  <a16:creationId xmlns:a16="http://schemas.microsoft.com/office/drawing/2014/main" id="{110B5D53-E713-47E2-BE07-3416A5B1F566}"/>
                </a:ext>
              </a:extLst>
            </p:cNvPr>
            <p:cNvSpPr txBox="1"/>
            <p:nvPr/>
          </p:nvSpPr>
          <p:spPr>
            <a:xfrm>
              <a:off x="3054204" y="4693532"/>
              <a:ext cx="1467068" cy="369332"/>
            </a:xfrm>
            <a:prstGeom prst="rect">
              <a:avLst/>
            </a:prstGeom>
            <a:noFill/>
          </p:spPr>
          <p:txBody>
            <a:bodyPr wrap="none" rtlCol="0">
              <a:spAutoFit/>
            </a:bodyPr>
            <a:lstStyle/>
            <a:p>
              <a:pPr algn="ctr"/>
              <a:r>
                <a:rPr lang="en-US">
                  <a:solidFill>
                    <a:srgbClr val="7AC143"/>
                  </a:solidFill>
                </a:rPr>
                <a:t>Mild climate </a:t>
              </a:r>
            </a:p>
          </p:txBody>
        </p:sp>
        <p:sp>
          <p:nvSpPr>
            <p:cNvPr id="20" name="TextBox 22">
              <a:extLst>
                <a:ext uri="{FF2B5EF4-FFF2-40B4-BE49-F238E27FC236}">
                  <a16:creationId xmlns:a16="http://schemas.microsoft.com/office/drawing/2014/main" id="{FF5559EA-EF61-4AF4-BAB8-CE400F444A32}"/>
                </a:ext>
              </a:extLst>
            </p:cNvPr>
            <p:cNvSpPr txBox="1"/>
            <p:nvPr/>
          </p:nvSpPr>
          <p:spPr>
            <a:xfrm>
              <a:off x="7388234" y="2634692"/>
              <a:ext cx="2634054" cy="646331"/>
            </a:xfrm>
            <a:prstGeom prst="rect">
              <a:avLst/>
            </a:prstGeom>
            <a:noFill/>
          </p:spPr>
          <p:txBody>
            <a:bodyPr wrap="square" rtlCol="0">
              <a:spAutoFit/>
            </a:bodyPr>
            <a:lstStyle/>
            <a:p>
              <a:pPr algn="ctr"/>
              <a:r>
                <a:rPr lang="en-US">
                  <a:solidFill>
                    <a:srgbClr val="7AC143"/>
                  </a:solidFill>
                </a:rPr>
                <a:t>Excellent health-care coverage</a:t>
              </a:r>
            </a:p>
          </p:txBody>
        </p:sp>
      </p:grpSp>
      <p:sp>
        <p:nvSpPr>
          <p:cNvPr id="14" name="Zástupný symbol pro číslo snímku 13">
            <a:extLst>
              <a:ext uri="{FF2B5EF4-FFF2-40B4-BE49-F238E27FC236}">
                <a16:creationId xmlns:a16="http://schemas.microsoft.com/office/drawing/2014/main" id="{37CBD302-FD92-475D-ABED-781BAAA301DB}"/>
              </a:ext>
            </a:extLst>
          </p:cNvPr>
          <p:cNvSpPr>
            <a:spLocks noGrp="1"/>
          </p:cNvSpPr>
          <p:nvPr>
            <p:ph type="sldNum" sz="quarter" idx="12"/>
          </p:nvPr>
        </p:nvSpPr>
        <p:spPr/>
        <p:txBody>
          <a:bodyPr/>
          <a:lstStyle/>
          <a:p>
            <a:fld id="{AFE3D702-57F1-4CB0-B451-B14F76DC0414}" type="slidenum">
              <a:rPr lang="en-US" smtClean="0"/>
              <a:t>15</a:t>
            </a:fld>
            <a:endParaRPr lang="en-US"/>
          </a:p>
        </p:txBody>
      </p:sp>
    </p:spTree>
    <p:extLst>
      <p:ext uri="{BB962C8B-B14F-4D97-AF65-F5344CB8AC3E}">
        <p14:creationId xmlns:p14="http://schemas.microsoft.com/office/powerpoint/2010/main" val="19222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PR and Marketing</a:t>
            </a:r>
            <a:endParaRPr lang="cs-CZ"/>
          </a:p>
        </p:txBody>
      </p:sp>
      <p:sp>
        <p:nvSpPr>
          <p:cNvPr id="3" name="Zástupný symbol pro zápatí 2"/>
          <p:cNvSpPr>
            <a:spLocks noGrp="1"/>
          </p:cNvSpPr>
          <p:nvPr>
            <p:ph type="ftr" sz="quarter" idx="11"/>
          </p:nvPr>
        </p:nvSpPr>
        <p:spPr/>
        <p:txBody>
          <a:bodyPr/>
          <a:lstStyle/>
          <a:p>
            <a:r>
              <a:rPr lang="en-US" smtClean="0"/>
              <a:t>CEITEC at Masaryk University</a:t>
            </a:r>
            <a:endParaRPr lang="en-US"/>
          </a:p>
        </p:txBody>
      </p:sp>
      <p:sp>
        <p:nvSpPr>
          <p:cNvPr id="4" name="Zástupný symbol pro číslo snímku 3"/>
          <p:cNvSpPr>
            <a:spLocks noGrp="1"/>
          </p:cNvSpPr>
          <p:nvPr>
            <p:ph type="sldNum" sz="quarter" idx="12"/>
          </p:nvPr>
        </p:nvSpPr>
        <p:spPr/>
        <p:txBody>
          <a:bodyPr/>
          <a:lstStyle/>
          <a:p>
            <a:fld id="{AFE3D702-57F1-4CB0-B451-B14F76DC0414}" type="slidenum">
              <a:rPr lang="en-US" smtClean="0"/>
              <a:t>16</a:t>
            </a:fld>
            <a:endParaRPr lang="en-US"/>
          </a:p>
        </p:txBody>
      </p:sp>
      <p:sp>
        <p:nvSpPr>
          <p:cNvPr id="5" name="TextovéPole 4"/>
          <p:cNvSpPr txBox="1"/>
          <p:nvPr/>
        </p:nvSpPr>
        <p:spPr>
          <a:xfrm>
            <a:off x="536448" y="1291063"/>
            <a:ext cx="11188827" cy="4708981"/>
          </a:xfrm>
          <a:prstGeom prst="rect">
            <a:avLst/>
          </a:prstGeom>
          <a:noFill/>
        </p:spPr>
        <p:txBody>
          <a:bodyPr wrap="square" rtlCol="0">
            <a:spAutoFit/>
          </a:bodyPr>
          <a:lstStyle/>
          <a:p>
            <a:pPr marL="514350" indent="-514350">
              <a:buFont typeface="+mj-lt"/>
              <a:buAutoNum type="arabicPeriod"/>
            </a:pPr>
            <a:r>
              <a:rPr lang="cs-CZ" sz="3000" b="1">
                <a:solidFill>
                  <a:srgbClr val="92D050"/>
                </a:solidFill>
              </a:rPr>
              <a:t>External communication</a:t>
            </a:r>
          </a:p>
          <a:p>
            <a:pPr marL="914400" lvl="1" indent="-457200">
              <a:buFont typeface="Arial" panose="020B0604020202020204" pitchFamily="34" charset="0"/>
              <a:buChar char="•"/>
            </a:pPr>
            <a:r>
              <a:rPr lang="cs-CZ" sz="3000"/>
              <a:t>press releases</a:t>
            </a:r>
          </a:p>
          <a:p>
            <a:pPr marL="914400" lvl="1" indent="-457200">
              <a:buFont typeface="Arial" panose="020B0604020202020204" pitchFamily="34" charset="0"/>
              <a:buChar char="•"/>
            </a:pPr>
            <a:r>
              <a:rPr lang="cs-CZ" sz="3000"/>
              <a:t>articles and references in media</a:t>
            </a:r>
          </a:p>
          <a:p>
            <a:pPr marL="914400" lvl="1" indent="-457200">
              <a:buFont typeface="Arial" panose="020B0604020202020204" pitchFamily="34" charset="0"/>
              <a:buChar char="•"/>
            </a:pPr>
            <a:r>
              <a:rPr lang="cs-CZ" sz="3000"/>
              <a:t>website</a:t>
            </a:r>
          </a:p>
          <a:p>
            <a:pPr marL="914400" lvl="1" indent="-457200">
              <a:buFont typeface="Arial" panose="020B0604020202020204" pitchFamily="34" charset="0"/>
              <a:buChar char="•"/>
            </a:pPr>
            <a:r>
              <a:rPr lang="cs-CZ" sz="3000"/>
              <a:t>social media</a:t>
            </a:r>
          </a:p>
          <a:p>
            <a:pPr marL="914400" lvl="1" indent="-457200">
              <a:buFont typeface="Arial" panose="020B0604020202020204" pitchFamily="34" charset="0"/>
              <a:buChar char="•"/>
            </a:pPr>
            <a:r>
              <a:rPr lang="cs-CZ" sz="3000"/>
              <a:t>events</a:t>
            </a:r>
          </a:p>
          <a:p>
            <a:pPr marL="514350" indent="-514350">
              <a:buFont typeface="+mj-lt"/>
              <a:buAutoNum type="arabicPeriod"/>
            </a:pPr>
            <a:r>
              <a:rPr lang="cs-CZ" sz="3000" b="1">
                <a:solidFill>
                  <a:srgbClr val="92D050"/>
                </a:solidFill>
              </a:rPr>
              <a:t>Internal communication</a:t>
            </a:r>
          </a:p>
          <a:p>
            <a:pPr marL="914400" lvl="1" indent="-457200">
              <a:buFont typeface="Arial" panose="020B0604020202020204" pitchFamily="34" charset="0"/>
              <a:buChar char="•"/>
            </a:pPr>
            <a:r>
              <a:rPr lang="cs-CZ" sz="3000"/>
              <a:t>newsletter (internal, ?external)</a:t>
            </a:r>
          </a:p>
          <a:p>
            <a:pPr marL="914400" lvl="1" indent="-457200">
              <a:buFont typeface="Arial" panose="020B0604020202020204" pitchFamily="34" charset="0"/>
              <a:buChar char="•"/>
            </a:pPr>
            <a:r>
              <a:rPr lang="cs-CZ" sz="3000"/>
              <a:t>annual report</a:t>
            </a:r>
          </a:p>
          <a:p>
            <a:pPr marL="914400" lvl="1" indent="-457200">
              <a:buFont typeface="Arial" panose="020B0604020202020204" pitchFamily="34" charset="0"/>
              <a:buChar char="•"/>
            </a:pPr>
            <a:r>
              <a:rPr lang="cs-CZ" sz="3000" smtClean="0"/>
              <a:t>new visual style </a:t>
            </a:r>
            <a:endParaRPr lang="cs-CZ" sz="3000"/>
          </a:p>
        </p:txBody>
      </p:sp>
      <p:sp>
        <p:nvSpPr>
          <p:cNvPr id="8" name="TextovéPole 7"/>
          <p:cNvSpPr txBox="1"/>
          <p:nvPr/>
        </p:nvSpPr>
        <p:spPr>
          <a:xfrm>
            <a:off x="2929509" y="2727737"/>
            <a:ext cx="3560064" cy="430887"/>
          </a:xfrm>
          <a:prstGeom prst="rect">
            <a:avLst/>
          </a:prstGeom>
          <a:noFill/>
        </p:spPr>
        <p:txBody>
          <a:bodyPr wrap="square" rtlCol="0">
            <a:spAutoFit/>
          </a:bodyPr>
          <a:lstStyle/>
          <a:p>
            <a:r>
              <a:rPr lang="cs-CZ" sz="2200" b="1" smtClean="0">
                <a:solidFill>
                  <a:srgbClr val="92D050"/>
                </a:solidFill>
              </a:rPr>
              <a:t>www.ceitec.eu</a:t>
            </a:r>
            <a:endParaRPr lang="cs-CZ" sz="2200" b="1">
              <a:solidFill>
                <a:srgbClr val="92D050"/>
              </a:solidFill>
            </a:endParaRPr>
          </a:p>
        </p:txBody>
      </p:sp>
      <p:pic>
        <p:nvPicPr>
          <p:cNvPr id="9" name="Obrázek 8"/>
          <p:cNvPicPr/>
          <p:nvPr/>
        </p:nvPicPr>
        <p:blipFill>
          <a:blip r:embed="rId3">
            <a:extLst>
              <a:ext uri="{28A0092B-C50C-407E-A947-70E740481C1C}">
                <a14:useLocalDpi xmlns:a14="http://schemas.microsoft.com/office/drawing/2010/main" val="0"/>
              </a:ext>
            </a:extLst>
          </a:blip>
          <a:stretch>
            <a:fillRect/>
          </a:stretch>
        </p:blipFill>
        <p:spPr>
          <a:xfrm>
            <a:off x="3723002" y="3199765"/>
            <a:ext cx="365760" cy="354130"/>
          </a:xfrm>
          <a:prstGeom prst="rect">
            <a:avLst/>
          </a:prstGeom>
        </p:spPr>
      </p:pic>
      <p:pic>
        <p:nvPicPr>
          <p:cNvPr id="10" name="Obrázek 9"/>
          <p:cNvPicPr/>
          <p:nvPr/>
        </p:nvPicPr>
        <p:blipFill>
          <a:blip r:embed="rId4">
            <a:extLst>
              <a:ext uri="{28A0092B-C50C-407E-A947-70E740481C1C}">
                <a14:useLocalDpi xmlns:a14="http://schemas.microsoft.com/office/drawing/2010/main" val="0"/>
              </a:ext>
            </a:extLst>
          </a:blip>
          <a:stretch>
            <a:fillRect/>
          </a:stretch>
        </p:blipFill>
        <p:spPr>
          <a:xfrm>
            <a:off x="4132386" y="3211798"/>
            <a:ext cx="356997" cy="321142"/>
          </a:xfrm>
          <a:prstGeom prst="rect">
            <a:avLst/>
          </a:prstGeom>
        </p:spPr>
      </p:pic>
      <p:pic>
        <p:nvPicPr>
          <p:cNvPr id="11" name="Obrázek 10"/>
          <p:cNvPicPr/>
          <p:nvPr/>
        </p:nvPicPr>
        <p:blipFill>
          <a:blip r:embed="rId5">
            <a:extLst>
              <a:ext uri="{28A0092B-C50C-407E-A947-70E740481C1C}">
                <a14:useLocalDpi xmlns:a14="http://schemas.microsoft.com/office/drawing/2010/main" val="0"/>
              </a:ext>
            </a:extLst>
          </a:blip>
          <a:stretch>
            <a:fillRect/>
          </a:stretch>
        </p:blipFill>
        <p:spPr>
          <a:xfrm>
            <a:off x="4526661" y="3211798"/>
            <a:ext cx="365760" cy="338381"/>
          </a:xfrm>
          <a:prstGeom prst="rect">
            <a:avLst/>
          </a:prstGeom>
        </p:spPr>
      </p:pic>
      <p:pic>
        <p:nvPicPr>
          <p:cNvPr id="12" name="Obrázek 11"/>
          <p:cNvPicPr/>
          <p:nvPr/>
        </p:nvPicPr>
        <p:blipFill>
          <a:blip r:embed="rId6">
            <a:extLst>
              <a:ext uri="{28A0092B-C50C-407E-A947-70E740481C1C}">
                <a14:useLocalDpi xmlns:a14="http://schemas.microsoft.com/office/drawing/2010/main" val="0"/>
              </a:ext>
            </a:extLst>
          </a:blip>
          <a:stretch>
            <a:fillRect/>
          </a:stretch>
        </p:blipFill>
        <p:spPr>
          <a:xfrm>
            <a:off x="4945260" y="3189402"/>
            <a:ext cx="382644" cy="346119"/>
          </a:xfrm>
          <a:prstGeom prst="rect">
            <a:avLst/>
          </a:prstGeom>
        </p:spPr>
      </p:pic>
      <p:pic>
        <p:nvPicPr>
          <p:cNvPr id="13" name="Obrázek 12"/>
          <p:cNvPicPr/>
          <p:nvPr/>
        </p:nvPicPr>
        <p:blipFill>
          <a:blip r:embed="rId7">
            <a:extLst>
              <a:ext uri="{28A0092B-C50C-407E-A947-70E740481C1C}">
                <a14:useLocalDpi xmlns:a14="http://schemas.microsoft.com/office/drawing/2010/main" val="0"/>
              </a:ext>
            </a:extLst>
          </a:blip>
          <a:stretch>
            <a:fillRect/>
          </a:stretch>
        </p:blipFill>
        <p:spPr>
          <a:xfrm>
            <a:off x="5402460" y="3199765"/>
            <a:ext cx="365759" cy="347350"/>
          </a:xfrm>
          <a:prstGeom prst="rect">
            <a:avLst/>
          </a:prstGeom>
        </p:spPr>
      </p:pic>
    </p:spTree>
    <p:extLst>
      <p:ext uri="{BB962C8B-B14F-4D97-AF65-F5344CB8AC3E}">
        <p14:creationId xmlns:p14="http://schemas.microsoft.com/office/powerpoint/2010/main" val="40724945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zápatí 2"/>
          <p:cNvSpPr>
            <a:spLocks noGrp="1"/>
          </p:cNvSpPr>
          <p:nvPr>
            <p:ph type="ftr" sz="quarter" idx="11"/>
          </p:nvPr>
        </p:nvSpPr>
        <p:spPr/>
        <p:txBody>
          <a:bodyPr/>
          <a:lstStyle/>
          <a:p>
            <a:r>
              <a:rPr lang="en-US" smtClean="0"/>
              <a:t>CEITEC at Masaryk University</a:t>
            </a:r>
            <a:endParaRPr lang="en-US"/>
          </a:p>
        </p:txBody>
      </p:sp>
      <p:sp>
        <p:nvSpPr>
          <p:cNvPr id="4" name="Zástupný symbol pro číslo snímku 3"/>
          <p:cNvSpPr>
            <a:spLocks noGrp="1"/>
          </p:cNvSpPr>
          <p:nvPr>
            <p:ph type="sldNum" sz="quarter" idx="12"/>
          </p:nvPr>
        </p:nvSpPr>
        <p:spPr/>
        <p:txBody>
          <a:bodyPr/>
          <a:lstStyle/>
          <a:p>
            <a:fld id="{AFE3D702-57F1-4CB0-B451-B14F76DC0414}" type="slidenum">
              <a:rPr lang="en-US" smtClean="0"/>
              <a:t>17</a:t>
            </a:fld>
            <a:endParaRPr lang="en-US"/>
          </a:p>
        </p:txBody>
      </p:sp>
      <p:pic>
        <p:nvPicPr>
          <p:cNvPr id="5" name="Z5c2w58gj-E"/>
          <p:cNvPicPr>
            <a:picLocks noRot="1" noChangeAspect="1"/>
          </p:cNvPicPr>
          <p:nvPr>
            <a:videoFile r:link="rId1"/>
          </p:nvPr>
        </p:nvPicPr>
        <p:blipFill>
          <a:blip r:embed="rId3"/>
          <a:stretch>
            <a:fillRect/>
          </a:stretch>
        </p:blipFill>
        <p:spPr>
          <a:xfrm>
            <a:off x="768215" y="267590"/>
            <a:ext cx="10453060" cy="5879846"/>
          </a:xfrm>
          <a:prstGeom prst="rect">
            <a:avLst/>
          </a:prstGeom>
        </p:spPr>
      </p:pic>
    </p:spTree>
    <p:extLst>
      <p:ext uri="{BB962C8B-B14F-4D97-AF65-F5344CB8AC3E}">
        <p14:creationId xmlns:p14="http://schemas.microsoft.com/office/powerpoint/2010/main" val="2797396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Obrázek 18">
            <a:extLst>
              <a:ext uri="{FF2B5EF4-FFF2-40B4-BE49-F238E27FC236}">
                <a16:creationId xmlns:a16="http://schemas.microsoft.com/office/drawing/2014/main" id="{77494E88-2386-47F5-8ADD-3D929E6D80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0777" y="1555752"/>
            <a:ext cx="5260607" cy="4855944"/>
          </a:xfrm>
          <a:prstGeom prst="rect">
            <a:avLst/>
          </a:prstGeom>
        </p:spPr>
      </p:pic>
      <p:pic>
        <p:nvPicPr>
          <p:cNvPr id="21" name="Obrázek 20">
            <a:extLst>
              <a:ext uri="{FF2B5EF4-FFF2-40B4-BE49-F238E27FC236}">
                <a16:creationId xmlns:a16="http://schemas.microsoft.com/office/drawing/2014/main" id="{E75F4BDD-1A1D-45F8-AB1F-80BE9EFCC1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90473" y="1555752"/>
            <a:ext cx="5260607" cy="4855945"/>
          </a:xfrm>
          <a:prstGeom prst="rect">
            <a:avLst/>
          </a:prstGeom>
        </p:spPr>
      </p:pic>
      <p:pic>
        <p:nvPicPr>
          <p:cNvPr id="23" name="Obrázek 22">
            <a:extLst>
              <a:ext uri="{FF2B5EF4-FFF2-40B4-BE49-F238E27FC236}">
                <a16:creationId xmlns:a16="http://schemas.microsoft.com/office/drawing/2014/main" id="{5CE11308-899D-43BE-A76F-F5ED76BF49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60169" y="1555752"/>
            <a:ext cx="5260607" cy="4855945"/>
          </a:xfrm>
          <a:prstGeom prst="rect">
            <a:avLst/>
          </a:prstGeom>
        </p:spPr>
      </p:pic>
      <p:pic>
        <p:nvPicPr>
          <p:cNvPr id="17" name="Obrázek 16">
            <a:extLst>
              <a:ext uri="{FF2B5EF4-FFF2-40B4-BE49-F238E27FC236}">
                <a16:creationId xmlns:a16="http://schemas.microsoft.com/office/drawing/2014/main" id="{3C353C4C-CFAC-46C6-80EF-90DCCE15922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0135" y="1555752"/>
            <a:ext cx="5260607" cy="4855945"/>
          </a:xfrm>
          <a:prstGeom prst="rect">
            <a:avLst/>
          </a:prstGeom>
        </p:spPr>
      </p:pic>
      <p:sp>
        <p:nvSpPr>
          <p:cNvPr id="2" name="Title 1">
            <a:extLst>
              <a:ext uri="{FF2B5EF4-FFF2-40B4-BE49-F238E27FC236}">
                <a16:creationId xmlns:a16="http://schemas.microsoft.com/office/drawing/2014/main" id="{61B5B3B2-A799-4FDD-9394-419CBCCFF330}"/>
              </a:ext>
            </a:extLst>
          </p:cNvPr>
          <p:cNvSpPr>
            <a:spLocks noGrp="1"/>
          </p:cNvSpPr>
          <p:nvPr>
            <p:ph type="title"/>
          </p:nvPr>
        </p:nvSpPr>
        <p:spPr/>
        <p:txBody>
          <a:bodyPr/>
          <a:lstStyle/>
          <a:p>
            <a:r>
              <a:rPr lang="cs-CZ"/>
              <a:t>Vibrant scientific community at CEITEC</a:t>
            </a:r>
            <a:endParaRPr lang="en-US"/>
          </a:p>
        </p:txBody>
      </p:sp>
      <p:sp>
        <p:nvSpPr>
          <p:cNvPr id="13" name="Zástupný symbol pro zápatí 12">
            <a:extLst>
              <a:ext uri="{FF2B5EF4-FFF2-40B4-BE49-F238E27FC236}">
                <a16:creationId xmlns:a16="http://schemas.microsoft.com/office/drawing/2014/main" id="{DD1722D5-6CBE-441F-BA5C-5CA252A0B917}"/>
              </a:ext>
            </a:extLst>
          </p:cNvPr>
          <p:cNvSpPr>
            <a:spLocks noGrp="1"/>
          </p:cNvSpPr>
          <p:nvPr>
            <p:ph type="ftr" sz="quarter" idx="11"/>
          </p:nvPr>
        </p:nvSpPr>
        <p:spPr/>
        <p:txBody>
          <a:bodyPr/>
          <a:lstStyle/>
          <a:p>
            <a:r>
              <a:rPr lang="en-US"/>
              <a:t>CEITEC at Masaryk University</a:t>
            </a:r>
          </a:p>
        </p:txBody>
      </p:sp>
      <p:sp>
        <p:nvSpPr>
          <p:cNvPr id="14" name="Zástupný symbol pro číslo snímku 13">
            <a:extLst>
              <a:ext uri="{FF2B5EF4-FFF2-40B4-BE49-F238E27FC236}">
                <a16:creationId xmlns:a16="http://schemas.microsoft.com/office/drawing/2014/main" id="{AA499BE2-F0F8-436D-91A8-40738244B410}"/>
              </a:ext>
            </a:extLst>
          </p:cNvPr>
          <p:cNvSpPr>
            <a:spLocks noGrp="1"/>
          </p:cNvSpPr>
          <p:nvPr>
            <p:ph type="sldNum" sz="quarter" idx="12"/>
          </p:nvPr>
        </p:nvSpPr>
        <p:spPr/>
        <p:txBody>
          <a:bodyPr/>
          <a:lstStyle/>
          <a:p>
            <a:fld id="{AFE3D702-57F1-4CB0-B451-B14F76DC0414}" type="slidenum">
              <a:rPr lang="en-US" smtClean="0"/>
              <a:t>18</a:t>
            </a:fld>
            <a:endParaRPr lang="en-US"/>
          </a:p>
        </p:txBody>
      </p:sp>
      <p:sp>
        <p:nvSpPr>
          <p:cNvPr id="16" name="Content Placeholder 2">
            <a:extLst>
              <a:ext uri="{FF2B5EF4-FFF2-40B4-BE49-F238E27FC236}">
                <a16:creationId xmlns:a16="http://schemas.microsoft.com/office/drawing/2014/main" id="{C76ED00C-E87B-4371-AA0E-F408EB90923C}"/>
              </a:ext>
            </a:extLst>
          </p:cNvPr>
          <p:cNvSpPr txBox="1">
            <a:spLocks/>
          </p:cNvSpPr>
          <p:nvPr/>
        </p:nvSpPr>
        <p:spPr bwMode="auto">
          <a:xfrm>
            <a:off x="466725" y="1504513"/>
            <a:ext cx="11258550" cy="53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smtClean="0">
                <a:solidFill>
                  <a:srgbClr val="7AC143"/>
                </a:solidFill>
              </a:rPr>
              <a:t>Scientific events</a:t>
            </a:r>
            <a:endParaRPr lang="en-US" sz="2400" b="1">
              <a:solidFill>
                <a:srgbClr val="7AC143"/>
              </a:solidFill>
            </a:endParaRPr>
          </a:p>
        </p:txBody>
      </p:sp>
    </p:spTree>
    <p:extLst>
      <p:ext uri="{BB962C8B-B14F-4D97-AF65-F5344CB8AC3E}">
        <p14:creationId xmlns:p14="http://schemas.microsoft.com/office/powerpoint/2010/main" val="3698771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PR and Marketing</a:t>
            </a:r>
            <a:endParaRPr lang="cs-CZ"/>
          </a:p>
        </p:txBody>
      </p:sp>
      <p:sp>
        <p:nvSpPr>
          <p:cNvPr id="3" name="Zástupný symbol pro zápatí 2"/>
          <p:cNvSpPr>
            <a:spLocks noGrp="1"/>
          </p:cNvSpPr>
          <p:nvPr>
            <p:ph type="ftr" sz="quarter" idx="11"/>
          </p:nvPr>
        </p:nvSpPr>
        <p:spPr/>
        <p:txBody>
          <a:bodyPr/>
          <a:lstStyle/>
          <a:p>
            <a:r>
              <a:rPr lang="en-US" smtClean="0"/>
              <a:t>CEITEC at Masaryk University</a:t>
            </a:r>
            <a:endParaRPr lang="en-US"/>
          </a:p>
        </p:txBody>
      </p:sp>
      <p:sp>
        <p:nvSpPr>
          <p:cNvPr id="4" name="Zástupný symbol pro číslo snímku 3"/>
          <p:cNvSpPr>
            <a:spLocks noGrp="1"/>
          </p:cNvSpPr>
          <p:nvPr>
            <p:ph type="sldNum" sz="quarter" idx="12"/>
          </p:nvPr>
        </p:nvSpPr>
        <p:spPr/>
        <p:txBody>
          <a:bodyPr/>
          <a:lstStyle/>
          <a:p>
            <a:fld id="{AFE3D702-57F1-4CB0-B451-B14F76DC0414}" type="slidenum">
              <a:rPr lang="en-US" smtClean="0"/>
              <a:t>19</a:t>
            </a:fld>
            <a:endParaRPr lang="en-US"/>
          </a:p>
        </p:txBody>
      </p:sp>
      <p:sp>
        <p:nvSpPr>
          <p:cNvPr id="5" name="TextovéPole 4"/>
          <p:cNvSpPr txBox="1"/>
          <p:nvPr/>
        </p:nvSpPr>
        <p:spPr>
          <a:xfrm>
            <a:off x="536448" y="1291063"/>
            <a:ext cx="11188827" cy="4708981"/>
          </a:xfrm>
          <a:prstGeom prst="rect">
            <a:avLst/>
          </a:prstGeom>
          <a:noFill/>
        </p:spPr>
        <p:txBody>
          <a:bodyPr wrap="square" rtlCol="0">
            <a:spAutoFit/>
          </a:bodyPr>
          <a:lstStyle/>
          <a:p>
            <a:pPr marL="514350" indent="-514350">
              <a:buFont typeface="+mj-lt"/>
              <a:buAutoNum type="arabicPeriod"/>
            </a:pPr>
            <a:r>
              <a:rPr lang="cs-CZ" sz="3000" b="1">
                <a:solidFill>
                  <a:srgbClr val="92D050"/>
                </a:solidFill>
              </a:rPr>
              <a:t>External communication</a:t>
            </a:r>
          </a:p>
          <a:p>
            <a:pPr marL="914400" lvl="1" indent="-457200">
              <a:buFont typeface="Arial" panose="020B0604020202020204" pitchFamily="34" charset="0"/>
              <a:buChar char="•"/>
            </a:pPr>
            <a:r>
              <a:rPr lang="cs-CZ" sz="3000"/>
              <a:t>press releases</a:t>
            </a:r>
          </a:p>
          <a:p>
            <a:pPr marL="914400" lvl="1" indent="-457200">
              <a:buFont typeface="Arial" panose="020B0604020202020204" pitchFamily="34" charset="0"/>
              <a:buChar char="•"/>
            </a:pPr>
            <a:r>
              <a:rPr lang="cs-CZ" sz="3000"/>
              <a:t>articles and references in media</a:t>
            </a:r>
          </a:p>
          <a:p>
            <a:pPr marL="914400" lvl="1" indent="-457200">
              <a:buFont typeface="Arial" panose="020B0604020202020204" pitchFamily="34" charset="0"/>
              <a:buChar char="•"/>
            </a:pPr>
            <a:r>
              <a:rPr lang="cs-CZ" sz="3000"/>
              <a:t>website</a:t>
            </a:r>
          </a:p>
          <a:p>
            <a:pPr marL="914400" lvl="1" indent="-457200">
              <a:buFont typeface="Arial" panose="020B0604020202020204" pitchFamily="34" charset="0"/>
              <a:buChar char="•"/>
            </a:pPr>
            <a:r>
              <a:rPr lang="cs-CZ" sz="3000"/>
              <a:t>social media</a:t>
            </a:r>
          </a:p>
          <a:p>
            <a:pPr marL="914400" lvl="1" indent="-457200">
              <a:buFont typeface="Arial" panose="020B0604020202020204" pitchFamily="34" charset="0"/>
              <a:buChar char="•"/>
            </a:pPr>
            <a:r>
              <a:rPr lang="cs-CZ" sz="3000"/>
              <a:t>events</a:t>
            </a:r>
          </a:p>
          <a:p>
            <a:pPr marL="514350" indent="-514350">
              <a:buFont typeface="+mj-lt"/>
              <a:buAutoNum type="arabicPeriod"/>
            </a:pPr>
            <a:r>
              <a:rPr lang="cs-CZ" sz="3000" b="1">
                <a:solidFill>
                  <a:srgbClr val="92D050"/>
                </a:solidFill>
              </a:rPr>
              <a:t>Internal communication</a:t>
            </a:r>
          </a:p>
          <a:p>
            <a:pPr marL="914400" lvl="1" indent="-457200">
              <a:buFont typeface="Arial" panose="020B0604020202020204" pitchFamily="34" charset="0"/>
              <a:buChar char="•"/>
            </a:pPr>
            <a:r>
              <a:rPr lang="cs-CZ" sz="3000"/>
              <a:t>newsletter (internal, ?external)</a:t>
            </a:r>
          </a:p>
          <a:p>
            <a:pPr marL="914400" lvl="1" indent="-457200">
              <a:buFont typeface="Arial" panose="020B0604020202020204" pitchFamily="34" charset="0"/>
              <a:buChar char="•"/>
            </a:pPr>
            <a:r>
              <a:rPr lang="cs-CZ" sz="3000"/>
              <a:t>annual report</a:t>
            </a:r>
          </a:p>
          <a:p>
            <a:pPr marL="914400" lvl="1" indent="-457200">
              <a:buFont typeface="Arial" panose="020B0604020202020204" pitchFamily="34" charset="0"/>
              <a:buChar char="•"/>
            </a:pPr>
            <a:r>
              <a:rPr lang="cs-CZ" sz="3000" smtClean="0"/>
              <a:t>new visual style </a:t>
            </a:r>
            <a:endParaRPr lang="cs-CZ" sz="3000"/>
          </a:p>
        </p:txBody>
      </p:sp>
      <p:sp>
        <p:nvSpPr>
          <p:cNvPr id="8" name="TextovéPole 7"/>
          <p:cNvSpPr txBox="1"/>
          <p:nvPr/>
        </p:nvSpPr>
        <p:spPr>
          <a:xfrm>
            <a:off x="2929509" y="2727737"/>
            <a:ext cx="3560064" cy="430887"/>
          </a:xfrm>
          <a:prstGeom prst="rect">
            <a:avLst/>
          </a:prstGeom>
          <a:noFill/>
        </p:spPr>
        <p:txBody>
          <a:bodyPr wrap="square" rtlCol="0">
            <a:spAutoFit/>
          </a:bodyPr>
          <a:lstStyle/>
          <a:p>
            <a:r>
              <a:rPr lang="cs-CZ" sz="2200" b="1" smtClean="0">
                <a:solidFill>
                  <a:srgbClr val="92D050"/>
                </a:solidFill>
              </a:rPr>
              <a:t>www.ceitec.eu</a:t>
            </a:r>
            <a:endParaRPr lang="cs-CZ" sz="2200" b="1">
              <a:solidFill>
                <a:srgbClr val="92D050"/>
              </a:solidFill>
            </a:endParaRPr>
          </a:p>
        </p:txBody>
      </p:sp>
      <p:pic>
        <p:nvPicPr>
          <p:cNvPr id="9" name="Obrázek 8"/>
          <p:cNvPicPr/>
          <p:nvPr/>
        </p:nvPicPr>
        <p:blipFill>
          <a:blip r:embed="rId3">
            <a:extLst>
              <a:ext uri="{28A0092B-C50C-407E-A947-70E740481C1C}">
                <a14:useLocalDpi xmlns:a14="http://schemas.microsoft.com/office/drawing/2010/main" val="0"/>
              </a:ext>
            </a:extLst>
          </a:blip>
          <a:stretch>
            <a:fillRect/>
          </a:stretch>
        </p:blipFill>
        <p:spPr>
          <a:xfrm>
            <a:off x="3723002" y="3199765"/>
            <a:ext cx="365760" cy="354130"/>
          </a:xfrm>
          <a:prstGeom prst="rect">
            <a:avLst/>
          </a:prstGeom>
        </p:spPr>
      </p:pic>
      <p:pic>
        <p:nvPicPr>
          <p:cNvPr id="10" name="Obrázek 9"/>
          <p:cNvPicPr/>
          <p:nvPr/>
        </p:nvPicPr>
        <p:blipFill>
          <a:blip r:embed="rId4">
            <a:extLst>
              <a:ext uri="{28A0092B-C50C-407E-A947-70E740481C1C}">
                <a14:useLocalDpi xmlns:a14="http://schemas.microsoft.com/office/drawing/2010/main" val="0"/>
              </a:ext>
            </a:extLst>
          </a:blip>
          <a:stretch>
            <a:fillRect/>
          </a:stretch>
        </p:blipFill>
        <p:spPr>
          <a:xfrm>
            <a:off x="4132386" y="3211798"/>
            <a:ext cx="356997" cy="321142"/>
          </a:xfrm>
          <a:prstGeom prst="rect">
            <a:avLst/>
          </a:prstGeom>
        </p:spPr>
      </p:pic>
      <p:pic>
        <p:nvPicPr>
          <p:cNvPr id="11" name="Obrázek 10"/>
          <p:cNvPicPr/>
          <p:nvPr/>
        </p:nvPicPr>
        <p:blipFill>
          <a:blip r:embed="rId5">
            <a:extLst>
              <a:ext uri="{28A0092B-C50C-407E-A947-70E740481C1C}">
                <a14:useLocalDpi xmlns:a14="http://schemas.microsoft.com/office/drawing/2010/main" val="0"/>
              </a:ext>
            </a:extLst>
          </a:blip>
          <a:stretch>
            <a:fillRect/>
          </a:stretch>
        </p:blipFill>
        <p:spPr>
          <a:xfrm>
            <a:off x="4526661" y="3211798"/>
            <a:ext cx="365760" cy="338381"/>
          </a:xfrm>
          <a:prstGeom prst="rect">
            <a:avLst/>
          </a:prstGeom>
        </p:spPr>
      </p:pic>
      <p:pic>
        <p:nvPicPr>
          <p:cNvPr id="12" name="Obrázek 11"/>
          <p:cNvPicPr/>
          <p:nvPr/>
        </p:nvPicPr>
        <p:blipFill>
          <a:blip r:embed="rId6">
            <a:extLst>
              <a:ext uri="{28A0092B-C50C-407E-A947-70E740481C1C}">
                <a14:useLocalDpi xmlns:a14="http://schemas.microsoft.com/office/drawing/2010/main" val="0"/>
              </a:ext>
            </a:extLst>
          </a:blip>
          <a:stretch>
            <a:fillRect/>
          </a:stretch>
        </p:blipFill>
        <p:spPr>
          <a:xfrm>
            <a:off x="4945260" y="3189402"/>
            <a:ext cx="382644" cy="346119"/>
          </a:xfrm>
          <a:prstGeom prst="rect">
            <a:avLst/>
          </a:prstGeom>
        </p:spPr>
      </p:pic>
      <p:pic>
        <p:nvPicPr>
          <p:cNvPr id="13" name="Obrázek 12"/>
          <p:cNvPicPr/>
          <p:nvPr/>
        </p:nvPicPr>
        <p:blipFill>
          <a:blip r:embed="rId7">
            <a:extLst>
              <a:ext uri="{28A0092B-C50C-407E-A947-70E740481C1C}">
                <a14:useLocalDpi xmlns:a14="http://schemas.microsoft.com/office/drawing/2010/main" val="0"/>
              </a:ext>
            </a:extLst>
          </a:blip>
          <a:stretch>
            <a:fillRect/>
          </a:stretch>
        </p:blipFill>
        <p:spPr>
          <a:xfrm>
            <a:off x="5402460" y="3199765"/>
            <a:ext cx="365759" cy="347350"/>
          </a:xfrm>
          <a:prstGeom prst="rect">
            <a:avLst/>
          </a:prstGeom>
        </p:spPr>
      </p:pic>
    </p:spTree>
    <p:extLst>
      <p:ext uri="{BB962C8B-B14F-4D97-AF65-F5344CB8AC3E}">
        <p14:creationId xmlns:p14="http://schemas.microsoft.com/office/powerpoint/2010/main" val="1712354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Nadpis 4">
            <a:extLst>
              <a:ext uri="{FF2B5EF4-FFF2-40B4-BE49-F238E27FC236}">
                <a16:creationId xmlns:a16="http://schemas.microsoft.com/office/drawing/2014/main" id="{81E23F1D-B783-4C27-B9AD-4D14661C0E69}"/>
              </a:ext>
            </a:extLst>
          </p:cNvPr>
          <p:cNvSpPr>
            <a:spLocks noGrp="1" noChangeArrowheads="1"/>
          </p:cNvSpPr>
          <p:nvPr>
            <p:ph type="title"/>
          </p:nvPr>
        </p:nvSpPr>
        <p:spPr/>
        <p:txBody>
          <a:bodyPr/>
          <a:lstStyle/>
          <a:p>
            <a:r>
              <a:rPr lang="en-US" altLang="cs-CZ"/>
              <a:t>Built on a foundation of 6 core institutions </a:t>
            </a:r>
            <a:endParaRPr lang="cs-CZ" altLang="cs-CZ"/>
          </a:p>
        </p:txBody>
      </p:sp>
      <p:sp>
        <p:nvSpPr>
          <p:cNvPr id="27652" name="Obdélník 5">
            <a:extLst>
              <a:ext uri="{FF2B5EF4-FFF2-40B4-BE49-F238E27FC236}">
                <a16:creationId xmlns:a16="http://schemas.microsoft.com/office/drawing/2014/main" id="{AF1A6027-F97D-45A8-9B11-5CBA85DEEA58}"/>
              </a:ext>
            </a:extLst>
          </p:cNvPr>
          <p:cNvSpPr>
            <a:spLocks noChangeArrowheads="1"/>
          </p:cNvSpPr>
          <p:nvPr/>
        </p:nvSpPr>
        <p:spPr bwMode="auto">
          <a:xfrm>
            <a:off x="1951038" y="1095376"/>
            <a:ext cx="8585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9BE28"/>
              </a:buClr>
              <a:buSzPct val="75000"/>
              <a:buFont typeface="Wingdings" panose="05000000000000000000" pitchFamily="2" charset="2"/>
              <a:buChar char="§"/>
              <a:defRPr sz="2800">
                <a:solidFill>
                  <a:srgbClr val="808080"/>
                </a:solidFill>
                <a:latin typeface="Arial" panose="020B0604020202020204" pitchFamily="34" charset="0"/>
              </a:defRPr>
            </a:lvl1pPr>
            <a:lvl2pPr marL="742950" indent="-285750">
              <a:spcBef>
                <a:spcPct val="20000"/>
              </a:spcBef>
              <a:buClr>
                <a:srgbClr val="69BE28"/>
              </a:buClr>
              <a:buSzPct val="75000"/>
              <a:buFont typeface="Wingdings" panose="05000000000000000000" pitchFamily="2" charset="2"/>
              <a:buChar char="§"/>
              <a:defRPr sz="2400">
                <a:solidFill>
                  <a:srgbClr val="808080"/>
                </a:solidFill>
                <a:latin typeface="Arial" panose="020B0604020202020204" pitchFamily="34" charset="0"/>
              </a:defRPr>
            </a:lvl2pPr>
            <a:lvl3pPr marL="1143000" indent="-228600">
              <a:spcBef>
                <a:spcPct val="20000"/>
              </a:spcBef>
              <a:buClr>
                <a:srgbClr val="69BE28"/>
              </a:buClr>
              <a:buSzPct val="75000"/>
              <a:buFont typeface="Wingdings" panose="05000000000000000000" pitchFamily="2" charset="2"/>
              <a:buChar char="§"/>
              <a:defRPr sz="2000">
                <a:solidFill>
                  <a:srgbClr val="808080"/>
                </a:solidFill>
                <a:latin typeface="Arial" panose="020B0604020202020204" pitchFamily="34" charset="0"/>
              </a:defRPr>
            </a:lvl3pPr>
            <a:lvl4pPr marL="1600200" indent="-228600">
              <a:spcBef>
                <a:spcPct val="20000"/>
              </a:spcBef>
              <a:buClr>
                <a:srgbClr val="69BE28"/>
              </a:buClr>
              <a:buSzPct val="75000"/>
              <a:buFont typeface="Wingdings" panose="05000000000000000000" pitchFamily="2" charset="2"/>
              <a:buChar char="§"/>
              <a:defRPr>
                <a:solidFill>
                  <a:srgbClr val="808080"/>
                </a:solidFill>
                <a:latin typeface="Arial" panose="020B0604020202020204" pitchFamily="34" charset="0"/>
              </a:defRPr>
            </a:lvl4pPr>
            <a:lvl5pPr marL="2057400" indent="-228600">
              <a:spcBef>
                <a:spcPct val="20000"/>
              </a:spcBef>
              <a:buClr>
                <a:srgbClr val="69BE28"/>
              </a:buClr>
              <a:buSzPct val="75000"/>
              <a:buFont typeface="Wingdings" panose="05000000000000000000" pitchFamily="2" charset="2"/>
              <a:buChar char="§"/>
              <a:defRPr sz="1600">
                <a:solidFill>
                  <a:srgbClr val="808080"/>
                </a:solidFill>
                <a:latin typeface="Arial" panose="020B0604020202020204" pitchFamily="34" charset="0"/>
              </a:defRPr>
            </a:lvl5pPr>
            <a:lvl6pPr marL="2514600" indent="-228600" eaLnBrk="0" fontAlgn="base" hangingPunct="0">
              <a:spcBef>
                <a:spcPct val="20000"/>
              </a:spcBef>
              <a:spcAft>
                <a:spcPct val="0"/>
              </a:spcAft>
              <a:buClr>
                <a:srgbClr val="69BE28"/>
              </a:buClr>
              <a:buSzPct val="75000"/>
              <a:buFont typeface="Wingdings" panose="05000000000000000000" pitchFamily="2" charset="2"/>
              <a:buChar char="§"/>
              <a:defRPr sz="1600">
                <a:solidFill>
                  <a:srgbClr val="808080"/>
                </a:solidFill>
                <a:latin typeface="Arial" panose="020B0604020202020204" pitchFamily="34" charset="0"/>
              </a:defRPr>
            </a:lvl6pPr>
            <a:lvl7pPr marL="2971800" indent="-228600" eaLnBrk="0" fontAlgn="base" hangingPunct="0">
              <a:spcBef>
                <a:spcPct val="20000"/>
              </a:spcBef>
              <a:spcAft>
                <a:spcPct val="0"/>
              </a:spcAft>
              <a:buClr>
                <a:srgbClr val="69BE28"/>
              </a:buClr>
              <a:buSzPct val="75000"/>
              <a:buFont typeface="Wingdings" panose="05000000000000000000" pitchFamily="2" charset="2"/>
              <a:buChar char="§"/>
              <a:defRPr sz="1600">
                <a:solidFill>
                  <a:srgbClr val="808080"/>
                </a:solidFill>
                <a:latin typeface="Arial" panose="020B0604020202020204" pitchFamily="34" charset="0"/>
              </a:defRPr>
            </a:lvl7pPr>
            <a:lvl8pPr marL="3429000" indent="-228600" eaLnBrk="0" fontAlgn="base" hangingPunct="0">
              <a:spcBef>
                <a:spcPct val="20000"/>
              </a:spcBef>
              <a:spcAft>
                <a:spcPct val="0"/>
              </a:spcAft>
              <a:buClr>
                <a:srgbClr val="69BE28"/>
              </a:buClr>
              <a:buSzPct val="75000"/>
              <a:buFont typeface="Wingdings" panose="05000000000000000000" pitchFamily="2" charset="2"/>
              <a:buChar char="§"/>
              <a:defRPr sz="1600">
                <a:solidFill>
                  <a:srgbClr val="808080"/>
                </a:solidFill>
                <a:latin typeface="Arial" panose="020B0604020202020204" pitchFamily="34" charset="0"/>
              </a:defRPr>
            </a:lvl8pPr>
            <a:lvl9pPr marL="3886200" indent="-228600" eaLnBrk="0" fontAlgn="base" hangingPunct="0">
              <a:spcBef>
                <a:spcPct val="20000"/>
              </a:spcBef>
              <a:spcAft>
                <a:spcPct val="0"/>
              </a:spcAft>
              <a:buClr>
                <a:srgbClr val="69BE28"/>
              </a:buClr>
              <a:buSzPct val="75000"/>
              <a:buFont typeface="Wingdings" panose="05000000000000000000" pitchFamily="2" charset="2"/>
              <a:buChar char="§"/>
              <a:defRPr sz="1600">
                <a:solidFill>
                  <a:srgbClr val="808080"/>
                </a:solidFill>
                <a:latin typeface="Arial" panose="020B0604020202020204" pitchFamily="34" charset="0"/>
              </a:defRPr>
            </a:lvl9pPr>
          </a:lstStyle>
          <a:p>
            <a:pPr>
              <a:spcBef>
                <a:spcPct val="0"/>
              </a:spcBef>
              <a:buSzTx/>
              <a:buFont typeface="Wingdings" panose="05000000000000000000" pitchFamily="2" charset="2"/>
              <a:buNone/>
            </a:pPr>
            <a:r>
              <a:rPr lang="en-US" altLang="cs-CZ" sz="3200">
                <a:solidFill>
                  <a:srgbClr val="7F7F7F"/>
                </a:solidFill>
                <a:ea typeface="ＭＳ Ｐゴシック" panose="020B0600070205080204" pitchFamily="34" charset="-128"/>
              </a:rPr>
              <a:t/>
            </a:r>
            <a:br>
              <a:rPr lang="en-US" altLang="cs-CZ" sz="3200">
                <a:solidFill>
                  <a:srgbClr val="7F7F7F"/>
                </a:solidFill>
                <a:ea typeface="ＭＳ Ｐゴシック" panose="020B0600070205080204" pitchFamily="34" charset="-128"/>
              </a:rPr>
            </a:br>
            <a:endParaRPr lang="en-US" altLang="cs-CZ" sz="3200">
              <a:solidFill>
                <a:srgbClr val="7F7F7F"/>
              </a:solidFill>
              <a:ea typeface="ＭＳ Ｐゴシック" panose="020B0600070205080204" pitchFamily="34" charset="-128"/>
            </a:endParaRPr>
          </a:p>
        </p:txBody>
      </p:sp>
      <p:sp>
        <p:nvSpPr>
          <p:cNvPr id="3" name="Zástupný symbol pro zápatí 2">
            <a:extLst>
              <a:ext uri="{FF2B5EF4-FFF2-40B4-BE49-F238E27FC236}">
                <a16:creationId xmlns:a16="http://schemas.microsoft.com/office/drawing/2014/main" id="{7929CD16-562A-4E07-9435-3D753172E05D}"/>
              </a:ext>
            </a:extLst>
          </p:cNvPr>
          <p:cNvSpPr>
            <a:spLocks noGrp="1"/>
          </p:cNvSpPr>
          <p:nvPr>
            <p:ph type="ftr" sz="quarter" idx="11"/>
          </p:nvPr>
        </p:nvSpPr>
        <p:spPr/>
        <p:txBody>
          <a:bodyPr/>
          <a:lstStyle/>
          <a:p>
            <a:r>
              <a:rPr lang="en-US"/>
              <a:t>CEITEC at Masaryk University</a:t>
            </a:r>
          </a:p>
        </p:txBody>
      </p:sp>
      <p:sp>
        <p:nvSpPr>
          <p:cNvPr id="4" name="Zástupný symbol pro číslo snímku 3">
            <a:extLst>
              <a:ext uri="{FF2B5EF4-FFF2-40B4-BE49-F238E27FC236}">
                <a16:creationId xmlns:a16="http://schemas.microsoft.com/office/drawing/2014/main" id="{F47340A9-347B-46B6-BC81-C39E8964E42A}"/>
              </a:ext>
            </a:extLst>
          </p:cNvPr>
          <p:cNvSpPr>
            <a:spLocks noGrp="1"/>
          </p:cNvSpPr>
          <p:nvPr>
            <p:ph type="sldNum" sz="quarter" idx="12"/>
          </p:nvPr>
        </p:nvSpPr>
        <p:spPr/>
        <p:txBody>
          <a:bodyPr/>
          <a:lstStyle/>
          <a:p>
            <a:fld id="{AFE3D702-57F1-4CB0-B451-B14F76DC0414}" type="slidenum">
              <a:rPr lang="en-US" smtClean="0"/>
              <a:t>2</a:t>
            </a:fld>
            <a:endParaRPr lang="en-US"/>
          </a:p>
        </p:txBody>
      </p:sp>
      <p:pic>
        <p:nvPicPr>
          <p:cNvPr id="5" name="Obrázek 4">
            <a:extLst>
              <a:ext uri="{FF2B5EF4-FFF2-40B4-BE49-F238E27FC236}">
                <a16:creationId xmlns:a16="http://schemas.microsoft.com/office/drawing/2014/main" id="{77C60C70-D9ED-45EF-A466-FDE698AAFE3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52488" y="1370412"/>
            <a:ext cx="8239355" cy="5487587"/>
          </a:xfrm>
          <a:prstGeom prst="rect">
            <a:avLst/>
          </a:prstGeom>
        </p:spPr>
      </p:pic>
    </p:spTree>
    <p:extLst>
      <p:ext uri="{BB962C8B-B14F-4D97-AF65-F5344CB8AC3E}">
        <p14:creationId xmlns:p14="http://schemas.microsoft.com/office/powerpoint/2010/main" val="222291682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Follow us! </a:t>
            </a:r>
            <a:endParaRPr lang="cs-CZ"/>
          </a:p>
        </p:txBody>
      </p:sp>
      <p:sp>
        <p:nvSpPr>
          <p:cNvPr id="3" name="Zástupný symbol pro zápatí 2"/>
          <p:cNvSpPr>
            <a:spLocks noGrp="1"/>
          </p:cNvSpPr>
          <p:nvPr>
            <p:ph type="ftr" sz="quarter" idx="11"/>
          </p:nvPr>
        </p:nvSpPr>
        <p:spPr/>
        <p:txBody>
          <a:bodyPr/>
          <a:lstStyle/>
          <a:p>
            <a:r>
              <a:rPr lang="en-US" smtClean="0"/>
              <a:t>CEITEC at Masaryk University</a:t>
            </a:r>
            <a:endParaRPr lang="en-US"/>
          </a:p>
        </p:txBody>
      </p:sp>
      <p:sp>
        <p:nvSpPr>
          <p:cNvPr id="4" name="Zástupný symbol pro číslo snímku 3"/>
          <p:cNvSpPr>
            <a:spLocks noGrp="1"/>
          </p:cNvSpPr>
          <p:nvPr>
            <p:ph type="sldNum" sz="quarter" idx="12"/>
          </p:nvPr>
        </p:nvSpPr>
        <p:spPr/>
        <p:txBody>
          <a:bodyPr/>
          <a:lstStyle/>
          <a:p>
            <a:fld id="{AFE3D702-57F1-4CB0-B451-B14F76DC0414}" type="slidenum">
              <a:rPr lang="en-US" smtClean="0"/>
              <a:t>20</a:t>
            </a:fld>
            <a:endParaRPr lang="en-US"/>
          </a:p>
        </p:txBody>
      </p:sp>
      <p:sp>
        <p:nvSpPr>
          <p:cNvPr id="5" name="TextovéPole 4"/>
          <p:cNvSpPr txBox="1"/>
          <p:nvPr/>
        </p:nvSpPr>
        <p:spPr>
          <a:xfrm>
            <a:off x="1125093" y="1414272"/>
            <a:ext cx="11258550" cy="4242187"/>
          </a:xfrm>
          <a:prstGeom prst="rect">
            <a:avLst/>
          </a:prstGeom>
          <a:noFill/>
        </p:spPr>
        <p:txBody>
          <a:bodyPr wrap="square" rtlCol="0">
            <a:spAutoFit/>
          </a:bodyPr>
          <a:lstStyle/>
          <a:p>
            <a:pPr>
              <a:spcAft>
                <a:spcPts val="1000"/>
              </a:spcAft>
            </a:pPr>
            <a:r>
              <a:rPr lang="cs-CZ" sz="3500" b="1">
                <a:solidFill>
                  <a:srgbClr val="92D050"/>
                </a:solidFill>
              </a:rPr>
              <a:t>CEITEC </a:t>
            </a:r>
            <a:r>
              <a:rPr lang="cs-CZ" sz="3500"/>
              <a:t>(2875 fans) </a:t>
            </a:r>
          </a:p>
          <a:p>
            <a:pPr>
              <a:spcAft>
                <a:spcPts val="1000"/>
              </a:spcAft>
            </a:pPr>
            <a:r>
              <a:rPr lang="cs-CZ" sz="3500" b="1">
                <a:solidFill>
                  <a:srgbClr val="92D050"/>
                </a:solidFill>
              </a:rPr>
              <a:t>CEITEC_Brno </a:t>
            </a:r>
            <a:r>
              <a:rPr lang="cs-CZ" sz="3500"/>
              <a:t>(621 followers)</a:t>
            </a:r>
          </a:p>
          <a:p>
            <a:pPr>
              <a:spcAft>
                <a:spcPts val="1000"/>
              </a:spcAft>
            </a:pPr>
            <a:r>
              <a:rPr lang="cs-CZ" sz="3500" b="1">
                <a:solidFill>
                  <a:srgbClr val="92D050"/>
                </a:solidFill>
              </a:rPr>
              <a:t>CEITEC - Central European Institute of Technology </a:t>
            </a:r>
            <a:r>
              <a:rPr lang="cs-CZ" sz="3500"/>
              <a:t>(2 502 followers)</a:t>
            </a:r>
          </a:p>
          <a:p>
            <a:pPr>
              <a:spcAft>
                <a:spcPts val="1000"/>
              </a:spcAft>
            </a:pPr>
            <a:r>
              <a:rPr lang="cs-CZ" sz="3500" b="1">
                <a:solidFill>
                  <a:srgbClr val="92D050"/>
                </a:solidFill>
              </a:rPr>
              <a:t>ceitec_brno </a:t>
            </a:r>
            <a:r>
              <a:rPr lang="cs-CZ" sz="3500"/>
              <a:t>(306 followers)</a:t>
            </a:r>
          </a:p>
          <a:p>
            <a:pPr>
              <a:spcAft>
                <a:spcPts val="1000"/>
              </a:spcAft>
            </a:pPr>
            <a:r>
              <a:rPr lang="cs-CZ" sz="3500" b="1">
                <a:solidFill>
                  <a:srgbClr val="92D050"/>
                </a:solidFill>
              </a:rPr>
              <a:t>CEITECcz </a:t>
            </a:r>
            <a:r>
              <a:rPr lang="cs-CZ" sz="3500"/>
              <a:t>(46 subscribers)</a:t>
            </a:r>
          </a:p>
          <a:p>
            <a:endParaRPr lang="cs-CZ"/>
          </a:p>
        </p:txBody>
      </p:sp>
      <p:pic>
        <p:nvPicPr>
          <p:cNvPr id="6" name="Obrázek 5"/>
          <p:cNvPicPr/>
          <p:nvPr/>
        </p:nvPicPr>
        <p:blipFill>
          <a:blip r:embed="rId2">
            <a:extLst>
              <a:ext uri="{28A0092B-C50C-407E-A947-70E740481C1C}">
                <a14:useLocalDpi xmlns:a14="http://schemas.microsoft.com/office/drawing/2010/main" val="0"/>
              </a:ext>
            </a:extLst>
          </a:blip>
          <a:stretch>
            <a:fillRect/>
          </a:stretch>
        </p:blipFill>
        <p:spPr>
          <a:xfrm>
            <a:off x="759333" y="1548384"/>
            <a:ext cx="365760" cy="354130"/>
          </a:xfrm>
          <a:prstGeom prst="rect">
            <a:avLst/>
          </a:prstGeom>
        </p:spPr>
      </p:pic>
      <p:pic>
        <p:nvPicPr>
          <p:cNvPr id="7" name="Obrázek 6"/>
          <p:cNvPicPr/>
          <p:nvPr/>
        </p:nvPicPr>
        <p:blipFill>
          <a:blip r:embed="rId3">
            <a:extLst>
              <a:ext uri="{28A0092B-C50C-407E-A947-70E740481C1C}">
                <a14:useLocalDpi xmlns:a14="http://schemas.microsoft.com/office/drawing/2010/main" val="0"/>
              </a:ext>
            </a:extLst>
          </a:blip>
          <a:stretch>
            <a:fillRect/>
          </a:stretch>
        </p:blipFill>
        <p:spPr>
          <a:xfrm>
            <a:off x="768095" y="2243328"/>
            <a:ext cx="356997" cy="321142"/>
          </a:xfrm>
          <a:prstGeom prst="rect">
            <a:avLst/>
          </a:prstGeom>
        </p:spPr>
      </p:pic>
      <p:pic>
        <p:nvPicPr>
          <p:cNvPr id="8" name="Obrázek 7"/>
          <p:cNvPicPr/>
          <p:nvPr/>
        </p:nvPicPr>
        <p:blipFill>
          <a:blip r:embed="rId4">
            <a:extLst>
              <a:ext uri="{28A0092B-C50C-407E-A947-70E740481C1C}">
                <a14:useLocalDpi xmlns:a14="http://schemas.microsoft.com/office/drawing/2010/main" val="0"/>
              </a:ext>
            </a:extLst>
          </a:blip>
          <a:stretch>
            <a:fillRect/>
          </a:stretch>
        </p:blipFill>
        <p:spPr>
          <a:xfrm>
            <a:off x="759333" y="2860910"/>
            <a:ext cx="365760" cy="338381"/>
          </a:xfrm>
          <a:prstGeom prst="rect">
            <a:avLst/>
          </a:prstGeom>
        </p:spPr>
      </p:pic>
      <p:pic>
        <p:nvPicPr>
          <p:cNvPr id="9" name="Obrázek 8"/>
          <p:cNvPicPr/>
          <p:nvPr/>
        </p:nvPicPr>
        <p:blipFill>
          <a:blip r:embed="rId5">
            <a:extLst>
              <a:ext uri="{28A0092B-C50C-407E-A947-70E740481C1C}">
                <a14:useLocalDpi xmlns:a14="http://schemas.microsoft.com/office/drawing/2010/main" val="0"/>
              </a:ext>
            </a:extLst>
          </a:blip>
          <a:stretch>
            <a:fillRect/>
          </a:stretch>
        </p:blipFill>
        <p:spPr>
          <a:xfrm>
            <a:off x="759333" y="4085625"/>
            <a:ext cx="382644" cy="346119"/>
          </a:xfrm>
          <a:prstGeom prst="rect">
            <a:avLst/>
          </a:prstGeom>
        </p:spPr>
      </p:pic>
      <p:pic>
        <p:nvPicPr>
          <p:cNvPr id="10" name="Obrázek 9"/>
          <p:cNvPicPr/>
          <p:nvPr/>
        </p:nvPicPr>
        <p:blipFill>
          <a:blip r:embed="rId6">
            <a:extLst>
              <a:ext uri="{28A0092B-C50C-407E-A947-70E740481C1C}">
                <a14:useLocalDpi xmlns:a14="http://schemas.microsoft.com/office/drawing/2010/main" val="0"/>
              </a:ext>
            </a:extLst>
          </a:blip>
          <a:stretch>
            <a:fillRect/>
          </a:stretch>
        </p:blipFill>
        <p:spPr>
          <a:xfrm>
            <a:off x="759333" y="4747581"/>
            <a:ext cx="365759" cy="347350"/>
          </a:xfrm>
          <a:prstGeom prst="rect">
            <a:avLst/>
          </a:prstGeom>
        </p:spPr>
      </p:pic>
    </p:spTree>
    <p:extLst>
      <p:ext uri="{BB962C8B-B14F-4D97-AF65-F5344CB8AC3E}">
        <p14:creationId xmlns:p14="http://schemas.microsoft.com/office/powerpoint/2010/main" val="472694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a:extLst>
              <a:ext uri="{FF2B5EF4-FFF2-40B4-BE49-F238E27FC236}">
                <a16:creationId xmlns:a16="http://schemas.microsoft.com/office/drawing/2014/main" id="{4DC185CA-C02A-4691-81DE-BB1014274843}"/>
              </a:ext>
            </a:extLst>
          </p:cNvPr>
          <p:cNvSpPr>
            <a:spLocks noGrp="1"/>
          </p:cNvSpPr>
          <p:nvPr>
            <p:ph type="body" sz="quarter" idx="12"/>
          </p:nvPr>
        </p:nvSpPr>
        <p:spPr>
          <a:xfrm>
            <a:off x="256754" y="4450117"/>
            <a:ext cx="5055108" cy="2685875"/>
          </a:xfrm>
        </p:spPr>
        <p:txBody>
          <a:bodyPr/>
          <a:lstStyle/>
          <a:p>
            <a:r>
              <a:rPr lang="cs-CZ" smtClean="0"/>
              <a:t>Jana Otoupalíková</a:t>
            </a:r>
          </a:p>
          <a:p>
            <a:r>
              <a:rPr lang="cs-CZ" smtClean="0"/>
              <a:t>jana.otoupalikova@ceitec.muni.cz</a:t>
            </a:r>
            <a:endParaRPr lang="en-US"/>
          </a:p>
        </p:txBody>
      </p:sp>
      <p:sp>
        <p:nvSpPr>
          <p:cNvPr id="4" name="Zástupný symbol pro zápatí 3">
            <a:extLst>
              <a:ext uri="{FF2B5EF4-FFF2-40B4-BE49-F238E27FC236}">
                <a16:creationId xmlns:a16="http://schemas.microsoft.com/office/drawing/2014/main" id="{1428B46F-7F6E-4C21-B74B-64A60A83622F}"/>
              </a:ext>
            </a:extLst>
          </p:cNvPr>
          <p:cNvSpPr txBox="1">
            <a:spLocks/>
          </p:cNvSpPr>
          <p:nvPr/>
        </p:nvSpPr>
        <p:spPr>
          <a:xfrm>
            <a:off x="3330341" y="6408258"/>
            <a:ext cx="2263592" cy="216000"/>
          </a:xfrm>
          <a:prstGeom prst="rect">
            <a:avLst/>
          </a:prstGeom>
        </p:spPr>
        <p:txBody>
          <a:bodyPr vert="horz" lIns="0" tIns="0" rIns="0" bIns="0" rtlCol="0" anchor="b" anchorCtr="0"/>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800" b="0">
                <a:solidFill>
                  <a:srgbClr val="21A9C0"/>
                </a:solidFill>
              </a:rPr>
              <a:t>www.ceitec.eu</a:t>
            </a:r>
            <a:endParaRPr lang="en-US" sz="1800" b="0">
              <a:solidFill>
                <a:srgbClr val="21A9C0"/>
              </a:solidFill>
            </a:endParaRPr>
          </a:p>
        </p:txBody>
      </p:sp>
      <p:sp>
        <p:nvSpPr>
          <p:cNvPr id="6" name="Zástupný symbol pro zápatí 3">
            <a:extLst>
              <a:ext uri="{FF2B5EF4-FFF2-40B4-BE49-F238E27FC236}">
                <a16:creationId xmlns:a16="http://schemas.microsoft.com/office/drawing/2014/main" id="{59272BD0-F31C-4CF7-A676-AF6BA06B3EB8}"/>
              </a:ext>
            </a:extLst>
          </p:cNvPr>
          <p:cNvSpPr txBox="1">
            <a:spLocks/>
          </p:cNvSpPr>
          <p:nvPr/>
        </p:nvSpPr>
        <p:spPr>
          <a:xfrm>
            <a:off x="2363404" y="1836406"/>
            <a:ext cx="841809" cy="281300"/>
          </a:xfrm>
          <a:prstGeom prst="rect">
            <a:avLst/>
          </a:prstGeom>
        </p:spPr>
        <p:txBody>
          <a:bodyPr vert="horz" lIns="0" tIns="0" rIns="0" bIns="0" rtlCol="0" anchor="ctr" anchorCtr="0"/>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1600" b="0">
                <a:solidFill>
                  <a:srgbClr val="21A9C0"/>
                </a:solidFill>
              </a:rPr>
              <a:t>CEITEC</a:t>
            </a:r>
            <a:endParaRPr lang="en-US" sz="1600" b="0">
              <a:solidFill>
                <a:srgbClr val="21A9C0"/>
              </a:solidFill>
            </a:endParaRPr>
          </a:p>
        </p:txBody>
      </p:sp>
      <p:sp>
        <p:nvSpPr>
          <p:cNvPr id="7" name="Zástupný symbol pro zápatí 3">
            <a:extLst>
              <a:ext uri="{FF2B5EF4-FFF2-40B4-BE49-F238E27FC236}">
                <a16:creationId xmlns:a16="http://schemas.microsoft.com/office/drawing/2014/main" id="{DB4DD508-438B-4D63-AB02-F23D41EB365C}"/>
              </a:ext>
            </a:extLst>
          </p:cNvPr>
          <p:cNvSpPr txBox="1">
            <a:spLocks/>
          </p:cNvSpPr>
          <p:nvPr/>
        </p:nvSpPr>
        <p:spPr>
          <a:xfrm>
            <a:off x="2026520" y="2419317"/>
            <a:ext cx="1554079" cy="281300"/>
          </a:xfrm>
          <a:prstGeom prst="rect">
            <a:avLst/>
          </a:prstGeom>
        </p:spPr>
        <p:txBody>
          <a:bodyPr vert="horz" lIns="0" tIns="0" rIns="0" bIns="0" rtlCol="0" anchor="ctr" anchorCtr="0"/>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1600" b="0">
                <a:solidFill>
                  <a:srgbClr val="21A9C0"/>
                </a:solidFill>
              </a:rPr>
              <a:t>@CEITEC_Brno</a:t>
            </a:r>
            <a:endParaRPr lang="en-US" sz="1600" b="0">
              <a:solidFill>
                <a:srgbClr val="21A9C0"/>
              </a:solidFill>
            </a:endParaRPr>
          </a:p>
        </p:txBody>
      </p:sp>
      <p:sp>
        <p:nvSpPr>
          <p:cNvPr id="12" name="Freeform 5">
            <a:extLst>
              <a:ext uri="{FF2B5EF4-FFF2-40B4-BE49-F238E27FC236}">
                <a16:creationId xmlns:a16="http://schemas.microsoft.com/office/drawing/2014/main" id="{3F2ADFCC-6F70-4DEF-B896-1B8EEAA24F8D}"/>
              </a:ext>
            </a:extLst>
          </p:cNvPr>
          <p:cNvSpPr>
            <a:spLocks noChangeAspect="1" noEditPoints="1"/>
          </p:cNvSpPr>
          <p:nvPr/>
        </p:nvSpPr>
        <p:spPr bwMode="auto">
          <a:xfrm>
            <a:off x="1489711" y="2383237"/>
            <a:ext cx="414501" cy="360000"/>
          </a:xfrm>
          <a:custGeom>
            <a:avLst/>
            <a:gdLst>
              <a:gd name="T0" fmla="*/ 1375 w 1833"/>
              <a:gd name="T1" fmla="*/ 0 h 1587"/>
              <a:gd name="T2" fmla="*/ 1833 w 1833"/>
              <a:gd name="T3" fmla="*/ 793 h 1587"/>
              <a:gd name="T4" fmla="*/ 1375 w 1833"/>
              <a:gd name="T5" fmla="*/ 1587 h 1587"/>
              <a:gd name="T6" fmla="*/ 459 w 1833"/>
              <a:gd name="T7" fmla="*/ 1587 h 1587"/>
              <a:gd name="T8" fmla="*/ 0 w 1833"/>
              <a:gd name="T9" fmla="*/ 793 h 1587"/>
              <a:gd name="T10" fmla="*/ 459 w 1833"/>
              <a:gd name="T11" fmla="*/ 0 h 1587"/>
              <a:gd name="T12" fmla="*/ 1375 w 1833"/>
              <a:gd name="T13" fmla="*/ 0 h 1587"/>
              <a:gd name="T14" fmla="*/ 1271 w 1833"/>
              <a:gd name="T15" fmla="*/ 612 h 1587"/>
              <a:gd name="T16" fmla="*/ 1362 w 1833"/>
              <a:gd name="T17" fmla="*/ 517 h 1587"/>
              <a:gd name="T18" fmla="*/ 1257 w 1833"/>
              <a:gd name="T19" fmla="*/ 546 h 1587"/>
              <a:gd name="T20" fmla="*/ 1338 w 1833"/>
              <a:gd name="T21" fmla="*/ 445 h 1587"/>
              <a:gd name="T22" fmla="*/ 1222 w 1833"/>
              <a:gd name="T23" fmla="*/ 489 h 1587"/>
              <a:gd name="T24" fmla="*/ 1088 w 1833"/>
              <a:gd name="T25" fmla="*/ 431 h 1587"/>
              <a:gd name="T26" fmla="*/ 905 w 1833"/>
              <a:gd name="T27" fmla="*/ 614 h 1587"/>
              <a:gd name="T28" fmla="*/ 910 w 1833"/>
              <a:gd name="T29" fmla="*/ 656 h 1587"/>
              <a:gd name="T30" fmla="*/ 533 w 1833"/>
              <a:gd name="T31" fmla="*/ 465 h 1587"/>
              <a:gd name="T32" fmla="*/ 509 w 1833"/>
              <a:gd name="T33" fmla="*/ 557 h 1587"/>
              <a:gd name="T34" fmla="*/ 590 w 1833"/>
              <a:gd name="T35" fmla="*/ 709 h 1587"/>
              <a:gd name="T36" fmla="*/ 507 w 1833"/>
              <a:gd name="T37" fmla="*/ 686 h 1587"/>
              <a:gd name="T38" fmla="*/ 507 w 1833"/>
              <a:gd name="T39" fmla="*/ 688 h 1587"/>
              <a:gd name="T40" fmla="*/ 654 w 1833"/>
              <a:gd name="T41" fmla="*/ 868 h 1587"/>
              <a:gd name="T42" fmla="*/ 606 w 1833"/>
              <a:gd name="T43" fmla="*/ 874 h 1587"/>
              <a:gd name="T44" fmla="*/ 571 w 1833"/>
              <a:gd name="T45" fmla="*/ 871 h 1587"/>
              <a:gd name="T46" fmla="*/ 742 w 1833"/>
              <a:gd name="T47" fmla="*/ 998 h 1587"/>
              <a:gd name="T48" fmla="*/ 515 w 1833"/>
              <a:gd name="T49" fmla="*/ 1076 h 1587"/>
              <a:gd name="T50" fmla="*/ 471 w 1833"/>
              <a:gd name="T51" fmla="*/ 1073 h 1587"/>
              <a:gd name="T52" fmla="*/ 752 w 1833"/>
              <a:gd name="T53" fmla="*/ 1156 h 1587"/>
              <a:gd name="T54" fmla="*/ 1272 w 1833"/>
              <a:gd name="T55" fmla="*/ 635 h 1587"/>
              <a:gd name="T56" fmla="*/ 1271 w 1833"/>
              <a:gd name="T57" fmla="*/ 612 h 1587"/>
              <a:gd name="T58" fmla="*/ 1271 w 1833"/>
              <a:gd name="T59" fmla="*/ 612 h 1587"/>
              <a:gd name="T60" fmla="*/ 1271 w 1833"/>
              <a:gd name="T61" fmla="*/ 612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33" h="1587">
                <a:moveTo>
                  <a:pt x="1375" y="0"/>
                </a:moveTo>
                <a:cubicBezTo>
                  <a:pt x="1833" y="793"/>
                  <a:pt x="1833" y="793"/>
                  <a:pt x="1833" y="793"/>
                </a:cubicBezTo>
                <a:cubicBezTo>
                  <a:pt x="1375" y="1587"/>
                  <a:pt x="1375" y="1587"/>
                  <a:pt x="1375" y="1587"/>
                </a:cubicBezTo>
                <a:cubicBezTo>
                  <a:pt x="459" y="1587"/>
                  <a:pt x="459" y="1587"/>
                  <a:pt x="459" y="1587"/>
                </a:cubicBezTo>
                <a:cubicBezTo>
                  <a:pt x="0" y="793"/>
                  <a:pt x="0" y="793"/>
                  <a:pt x="0" y="793"/>
                </a:cubicBezTo>
                <a:cubicBezTo>
                  <a:pt x="459" y="0"/>
                  <a:pt x="459" y="0"/>
                  <a:pt x="459" y="0"/>
                </a:cubicBezTo>
                <a:lnTo>
                  <a:pt x="1375" y="0"/>
                </a:lnTo>
                <a:close/>
                <a:moveTo>
                  <a:pt x="1271" y="612"/>
                </a:moveTo>
                <a:cubicBezTo>
                  <a:pt x="1307" y="586"/>
                  <a:pt x="1338" y="554"/>
                  <a:pt x="1362" y="517"/>
                </a:cubicBezTo>
                <a:cubicBezTo>
                  <a:pt x="1330" y="532"/>
                  <a:pt x="1295" y="542"/>
                  <a:pt x="1257" y="546"/>
                </a:cubicBezTo>
                <a:cubicBezTo>
                  <a:pt x="1295" y="523"/>
                  <a:pt x="1324" y="487"/>
                  <a:pt x="1338" y="445"/>
                </a:cubicBezTo>
                <a:cubicBezTo>
                  <a:pt x="1303" y="466"/>
                  <a:pt x="1263" y="481"/>
                  <a:pt x="1222" y="489"/>
                </a:cubicBezTo>
                <a:cubicBezTo>
                  <a:pt x="1188" y="454"/>
                  <a:pt x="1141" y="431"/>
                  <a:pt x="1088" y="431"/>
                </a:cubicBezTo>
                <a:cubicBezTo>
                  <a:pt x="987" y="431"/>
                  <a:pt x="905" y="513"/>
                  <a:pt x="905" y="614"/>
                </a:cubicBezTo>
                <a:cubicBezTo>
                  <a:pt x="905" y="629"/>
                  <a:pt x="907" y="642"/>
                  <a:pt x="910" y="656"/>
                </a:cubicBezTo>
                <a:cubicBezTo>
                  <a:pt x="758" y="648"/>
                  <a:pt x="623" y="575"/>
                  <a:pt x="533" y="465"/>
                </a:cubicBezTo>
                <a:cubicBezTo>
                  <a:pt x="518" y="492"/>
                  <a:pt x="509" y="523"/>
                  <a:pt x="509" y="557"/>
                </a:cubicBezTo>
                <a:cubicBezTo>
                  <a:pt x="509" y="620"/>
                  <a:pt x="541" y="676"/>
                  <a:pt x="590" y="709"/>
                </a:cubicBezTo>
                <a:cubicBezTo>
                  <a:pt x="560" y="708"/>
                  <a:pt x="532" y="700"/>
                  <a:pt x="507" y="686"/>
                </a:cubicBezTo>
                <a:cubicBezTo>
                  <a:pt x="507" y="687"/>
                  <a:pt x="507" y="688"/>
                  <a:pt x="507" y="688"/>
                </a:cubicBezTo>
                <a:cubicBezTo>
                  <a:pt x="507" y="777"/>
                  <a:pt x="570" y="851"/>
                  <a:pt x="654" y="868"/>
                </a:cubicBezTo>
                <a:cubicBezTo>
                  <a:pt x="638" y="872"/>
                  <a:pt x="622" y="874"/>
                  <a:pt x="606" y="874"/>
                </a:cubicBezTo>
                <a:cubicBezTo>
                  <a:pt x="594" y="874"/>
                  <a:pt x="582" y="873"/>
                  <a:pt x="571" y="871"/>
                </a:cubicBezTo>
                <a:cubicBezTo>
                  <a:pt x="595" y="943"/>
                  <a:pt x="662" y="996"/>
                  <a:pt x="742" y="998"/>
                </a:cubicBezTo>
                <a:cubicBezTo>
                  <a:pt x="679" y="1047"/>
                  <a:pt x="601" y="1076"/>
                  <a:pt x="515" y="1076"/>
                </a:cubicBezTo>
                <a:cubicBezTo>
                  <a:pt x="500" y="1076"/>
                  <a:pt x="486" y="1075"/>
                  <a:pt x="471" y="1073"/>
                </a:cubicBezTo>
                <a:cubicBezTo>
                  <a:pt x="552" y="1125"/>
                  <a:pt x="648" y="1156"/>
                  <a:pt x="752" y="1156"/>
                </a:cubicBezTo>
                <a:cubicBezTo>
                  <a:pt x="1088" y="1156"/>
                  <a:pt x="1272" y="877"/>
                  <a:pt x="1272" y="635"/>
                </a:cubicBezTo>
                <a:cubicBezTo>
                  <a:pt x="1272" y="627"/>
                  <a:pt x="1272" y="619"/>
                  <a:pt x="1271" y="612"/>
                </a:cubicBezTo>
                <a:close/>
                <a:moveTo>
                  <a:pt x="1271" y="612"/>
                </a:moveTo>
                <a:cubicBezTo>
                  <a:pt x="1271" y="612"/>
                  <a:pt x="1271" y="612"/>
                  <a:pt x="1271" y="612"/>
                </a:cubicBezTo>
              </a:path>
            </a:pathLst>
          </a:custGeom>
          <a:solidFill>
            <a:srgbClr val="21A9C0"/>
          </a:solidFill>
          <a:ln>
            <a:noFill/>
          </a:ln>
        </p:spPr>
        <p:txBody>
          <a:bodyPr vert="horz" wrap="square" lIns="91440" tIns="45720" rIns="91440" bIns="45720" numCol="1" anchor="t" anchorCtr="0" compatLnSpc="1">
            <a:prstTxWarp prst="textNoShape">
              <a:avLst/>
            </a:prstTxWarp>
          </a:bodyPr>
          <a:lstStyle/>
          <a:p>
            <a:endParaRPr lang="cs-CZ"/>
          </a:p>
        </p:txBody>
      </p:sp>
      <p:sp>
        <p:nvSpPr>
          <p:cNvPr id="13" name="Freeform 6">
            <a:extLst>
              <a:ext uri="{FF2B5EF4-FFF2-40B4-BE49-F238E27FC236}">
                <a16:creationId xmlns:a16="http://schemas.microsoft.com/office/drawing/2014/main" id="{426B80F9-AC32-4565-8588-CF614BDC8C73}"/>
              </a:ext>
            </a:extLst>
          </p:cNvPr>
          <p:cNvSpPr>
            <a:spLocks noChangeAspect="1" noEditPoints="1"/>
          </p:cNvSpPr>
          <p:nvPr/>
        </p:nvSpPr>
        <p:spPr bwMode="auto">
          <a:xfrm>
            <a:off x="1826595" y="1797075"/>
            <a:ext cx="417079" cy="360000"/>
          </a:xfrm>
          <a:custGeom>
            <a:avLst/>
            <a:gdLst>
              <a:gd name="T0" fmla="*/ 1375 w 1833"/>
              <a:gd name="T1" fmla="*/ 0 h 1587"/>
              <a:gd name="T2" fmla="*/ 1833 w 1833"/>
              <a:gd name="T3" fmla="*/ 793 h 1587"/>
              <a:gd name="T4" fmla="*/ 1375 w 1833"/>
              <a:gd name="T5" fmla="*/ 1587 h 1587"/>
              <a:gd name="T6" fmla="*/ 459 w 1833"/>
              <a:gd name="T7" fmla="*/ 1587 h 1587"/>
              <a:gd name="T8" fmla="*/ 0 w 1833"/>
              <a:gd name="T9" fmla="*/ 793 h 1587"/>
              <a:gd name="T10" fmla="*/ 459 w 1833"/>
              <a:gd name="T11" fmla="*/ 0 h 1587"/>
              <a:gd name="T12" fmla="*/ 1375 w 1833"/>
              <a:gd name="T13" fmla="*/ 0 h 1587"/>
              <a:gd name="T14" fmla="*/ 1131 w 1833"/>
              <a:gd name="T15" fmla="*/ 659 h 1587"/>
              <a:gd name="T16" fmla="*/ 985 w 1833"/>
              <a:gd name="T17" fmla="*/ 659 h 1587"/>
              <a:gd name="T18" fmla="*/ 985 w 1833"/>
              <a:gd name="T19" fmla="*/ 563 h 1587"/>
              <a:gd name="T20" fmla="*/ 1026 w 1833"/>
              <a:gd name="T21" fmla="*/ 519 h 1587"/>
              <a:gd name="T22" fmla="*/ 1129 w 1833"/>
              <a:gd name="T23" fmla="*/ 519 h 1587"/>
              <a:gd name="T24" fmla="*/ 1129 w 1833"/>
              <a:gd name="T25" fmla="*/ 361 h 1587"/>
              <a:gd name="T26" fmla="*/ 987 w 1833"/>
              <a:gd name="T27" fmla="*/ 360 h 1587"/>
              <a:gd name="T28" fmla="*/ 794 w 1833"/>
              <a:gd name="T29" fmla="*/ 553 h 1587"/>
              <a:gd name="T30" fmla="*/ 794 w 1833"/>
              <a:gd name="T31" fmla="*/ 659 h 1587"/>
              <a:gd name="T32" fmla="*/ 703 w 1833"/>
              <a:gd name="T33" fmla="*/ 659 h 1587"/>
              <a:gd name="T34" fmla="*/ 703 w 1833"/>
              <a:gd name="T35" fmla="*/ 821 h 1587"/>
              <a:gd name="T36" fmla="*/ 794 w 1833"/>
              <a:gd name="T37" fmla="*/ 821 h 1587"/>
              <a:gd name="T38" fmla="*/ 794 w 1833"/>
              <a:gd name="T39" fmla="*/ 1282 h 1587"/>
              <a:gd name="T40" fmla="*/ 985 w 1833"/>
              <a:gd name="T41" fmla="*/ 1282 h 1587"/>
              <a:gd name="T42" fmla="*/ 985 w 1833"/>
              <a:gd name="T43" fmla="*/ 821 h 1587"/>
              <a:gd name="T44" fmla="*/ 1115 w 1833"/>
              <a:gd name="T45" fmla="*/ 821 h 1587"/>
              <a:gd name="T46" fmla="*/ 1131 w 1833"/>
              <a:gd name="T47" fmla="*/ 659 h 1587"/>
              <a:gd name="T48" fmla="*/ 1115 w 1833"/>
              <a:gd name="T49" fmla="*/ 821 h 1587"/>
              <a:gd name="T50" fmla="*/ 1115 w 1833"/>
              <a:gd name="T51" fmla="*/ 821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33" h="1587">
                <a:moveTo>
                  <a:pt x="1375" y="0"/>
                </a:moveTo>
                <a:cubicBezTo>
                  <a:pt x="1833" y="793"/>
                  <a:pt x="1833" y="793"/>
                  <a:pt x="1833" y="793"/>
                </a:cubicBezTo>
                <a:cubicBezTo>
                  <a:pt x="1375" y="1587"/>
                  <a:pt x="1375" y="1587"/>
                  <a:pt x="1375" y="1587"/>
                </a:cubicBezTo>
                <a:cubicBezTo>
                  <a:pt x="459" y="1587"/>
                  <a:pt x="459" y="1587"/>
                  <a:pt x="459" y="1587"/>
                </a:cubicBezTo>
                <a:cubicBezTo>
                  <a:pt x="0" y="793"/>
                  <a:pt x="0" y="793"/>
                  <a:pt x="0" y="793"/>
                </a:cubicBezTo>
                <a:cubicBezTo>
                  <a:pt x="459" y="0"/>
                  <a:pt x="459" y="0"/>
                  <a:pt x="459" y="0"/>
                </a:cubicBezTo>
                <a:lnTo>
                  <a:pt x="1375" y="0"/>
                </a:lnTo>
                <a:close/>
                <a:moveTo>
                  <a:pt x="1131" y="659"/>
                </a:moveTo>
                <a:cubicBezTo>
                  <a:pt x="985" y="659"/>
                  <a:pt x="985" y="659"/>
                  <a:pt x="985" y="659"/>
                </a:cubicBezTo>
                <a:cubicBezTo>
                  <a:pt x="985" y="563"/>
                  <a:pt x="985" y="563"/>
                  <a:pt x="985" y="563"/>
                </a:cubicBezTo>
                <a:cubicBezTo>
                  <a:pt x="985" y="527"/>
                  <a:pt x="1009" y="519"/>
                  <a:pt x="1026" y="519"/>
                </a:cubicBezTo>
                <a:cubicBezTo>
                  <a:pt x="1129" y="519"/>
                  <a:pt x="1129" y="519"/>
                  <a:pt x="1129" y="519"/>
                </a:cubicBezTo>
                <a:cubicBezTo>
                  <a:pt x="1129" y="361"/>
                  <a:pt x="1129" y="361"/>
                  <a:pt x="1129" y="361"/>
                </a:cubicBezTo>
                <a:cubicBezTo>
                  <a:pt x="987" y="360"/>
                  <a:pt x="987" y="360"/>
                  <a:pt x="987" y="360"/>
                </a:cubicBezTo>
                <a:cubicBezTo>
                  <a:pt x="830" y="360"/>
                  <a:pt x="794" y="478"/>
                  <a:pt x="794" y="553"/>
                </a:cubicBezTo>
                <a:cubicBezTo>
                  <a:pt x="794" y="659"/>
                  <a:pt x="794" y="659"/>
                  <a:pt x="794" y="659"/>
                </a:cubicBezTo>
                <a:cubicBezTo>
                  <a:pt x="703" y="659"/>
                  <a:pt x="703" y="659"/>
                  <a:pt x="703" y="659"/>
                </a:cubicBezTo>
                <a:cubicBezTo>
                  <a:pt x="703" y="821"/>
                  <a:pt x="703" y="821"/>
                  <a:pt x="703" y="821"/>
                </a:cubicBezTo>
                <a:cubicBezTo>
                  <a:pt x="794" y="821"/>
                  <a:pt x="794" y="821"/>
                  <a:pt x="794" y="821"/>
                </a:cubicBezTo>
                <a:cubicBezTo>
                  <a:pt x="794" y="1282"/>
                  <a:pt x="794" y="1282"/>
                  <a:pt x="794" y="1282"/>
                </a:cubicBezTo>
                <a:cubicBezTo>
                  <a:pt x="985" y="1282"/>
                  <a:pt x="985" y="1282"/>
                  <a:pt x="985" y="1282"/>
                </a:cubicBezTo>
                <a:cubicBezTo>
                  <a:pt x="985" y="821"/>
                  <a:pt x="985" y="821"/>
                  <a:pt x="985" y="821"/>
                </a:cubicBezTo>
                <a:cubicBezTo>
                  <a:pt x="1115" y="821"/>
                  <a:pt x="1115" y="821"/>
                  <a:pt x="1115" y="821"/>
                </a:cubicBezTo>
                <a:lnTo>
                  <a:pt x="1131" y="659"/>
                </a:lnTo>
                <a:close/>
                <a:moveTo>
                  <a:pt x="1115" y="821"/>
                </a:moveTo>
                <a:cubicBezTo>
                  <a:pt x="1115" y="821"/>
                  <a:pt x="1115" y="821"/>
                  <a:pt x="1115" y="821"/>
                </a:cubicBezTo>
              </a:path>
            </a:pathLst>
          </a:custGeom>
          <a:solidFill>
            <a:srgbClr val="21A9C0"/>
          </a:solidFill>
          <a:ln>
            <a:noFill/>
          </a:ln>
        </p:spPr>
        <p:txBody>
          <a:bodyPr vert="horz" wrap="square" lIns="91440" tIns="45720" rIns="91440" bIns="45720" numCol="1" anchor="t" anchorCtr="0" compatLnSpc="1">
            <a:prstTxWarp prst="textNoShape">
              <a:avLst/>
            </a:prstTxWarp>
          </a:bodyPr>
          <a:lstStyle/>
          <a:p>
            <a:endParaRPr lang="cs-CZ"/>
          </a:p>
        </p:txBody>
      </p:sp>
      <p:sp>
        <p:nvSpPr>
          <p:cNvPr id="2" name="TextovéPole 1"/>
          <p:cNvSpPr txBox="1"/>
          <p:nvPr/>
        </p:nvSpPr>
        <p:spPr>
          <a:xfrm>
            <a:off x="256754" y="3281953"/>
            <a:ext cx="2948459" cy="1754326"/>
          </a:xfrm>
          <a:prstGeom prst="rect">
            <a:avLst/>
          </a:prstGeom>
          <a:noFill/>
        </p:spPr>
        <p:txBody>
          <a:bodyPr wrap="square" rtlCol="0">
            <a:spAutoFit/>
          </a:bodyPr>
          <a:lstStyle/>
          <a:p>
            <a:r>
              <a:rPr lang="cs-CZ" sz="3600" b="1" smtClean="0">
                <a:solidFill>
                  <a:srgbClr val="92D050"/>
                </a:solidFill>
              </a:rPr>
              <a:t>Thanks for your attention! </a:t>
            </a:r>
            <a:endParaRPr lang="cs-CZ" sz="3600" b="1">
              <a:solidFill>
                <a:srgbClr val="92D050"/>
              </a:solidFill>
            </a:endParaRPr>
          </a:p>
        </p:txBody>
      </p:sp>
    </p:spTree>
    <p:extLst>
      <p:ext uri="{BB962C8B-B14F-4D97-AF65-F5344CB8AC3E}">
        <p14:creationId xmlns:p14="http://schemas.microsoft.com/office/powerpoint/2010/main" val="184825564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B991-5251-4A58-91D0-FDD2D923AC40}"/>
              </a:ext>
            </a:extLst>
          </p:cNvPr>
          <p:cNvSpPr>
            <a:spLocks noGrp="1"/>
          </p:cNvSpPr>
          <p:nvPr>
            <p:ph type="title"/>
          </p:nvPr>
        </p:nvSpPr>
        <p:spPr/>
        <p:txBody>
          <a:bodyPr>
            <a:normAutofit/>
          </a:bodyPr>
          <a:lstStyle/>
          <a:p>
            <a:r>
              <a:rPr lang="en-US" sz="3900"/>
              <a:t>Improving quality of life through scientific research</a:t>
            </a:r>
          </a:p>
        </p:txBody>
      </p:sp>
      <p:grpSp>
        <p:nvGrpSpPr>
          <p:cNvPr id="17" name="Skupina 16">
            <a:extLst>
              <a:ext uri="{FF2B5EF4-FFF2-40B4-BE49-F238E27FC236}">
                <a16:creationId xmlns:a16="http://schemas.microsoft.com/office/drawing/2014/main" id="{9DB49BB8-26CE-4829-8A23-2F3E485BEF33}"/>
              </a:ext>
            </a:extLst>
          </p:cNvPr>
          <p:cNvGrpSpPr/>
          <p:nvPr/>
        </p:nvGrpSpPr>
        <p:grpSpPr>
          <a:xfrm>
            <a:off x="1005016" y="1368210"/>
            <a:ext cx="5194231" cy="2737350"/>
            <a:chOff x="1005016" y="1368210"/>
            <a:chExt cx="5194231" cy="2737350"/>
          </a:xfrm>
        </p:grpSpPr>
        <p:sp>
          <p:nvSpPr>
            <p:cNvPr id="6" name="Content Placeholder 2">
              <a:extLst>
                <a:ext uri="{FF2B5EF4-FFF2-40B4-BE49-F238E27FC236}">
                  <a16:creationId xmlns:a16="http://schemas.microsoft.com/office/drawing/2014/main" id="{F2751BCF-9874-49E5-813C-438D617D5769}"/>
                </a:ext>
              </a:extLst>
            </p:cNvPr>
            <p:cNvSpPr txBox="1">
              <a:spLocks/>
            </p:cNvSpPr>
            <p:nvPr/>
          </p:nvSpPr>
          <p:spPr>
            <a:xfrm>
              <a:off x="3830320" y="1576921"/>
              <a:ext cx="2368927" cy="8111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a:solidFill>
                    <a:srgbClr val="39464A"/>
                  </a:solidFill>
                </a:rPr>
                <a:t>State of the art </a:t>
              </a:r>
              <a:r>
                <a:rPr lang="en-US" sz="2400" b="1">
                  <a:solidFill>
                    <a:srgbClr val="39464A"/>
                  </a:solidFill>
                </a:rPr>
                <a:t>infrastructure </a:t>
              </a:r>
            </a:p>
          </p:txBody>
        </p:sp>
        <p:pic>
          <p:nvPicPr>
            <p:cNvPr id="12" name="Obrázek 11">
              <a:extLst>
                <a:ext uri="{FF2B5EF4-FFF2-40B4-BE49-F238E27FC236}">
                  <a16:creationId xmlns:a16="http://schemas.microsoft.com/office/drawing/2014/main" id="{3F879A80-98AC-4F80-8A9D-D71DA53636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5016" y="1368210"/>
              <a:ext cx="3077885" cy="2737350"/>
            </a:xfrm>
            <a:prstGeom prst="hexagon">
              <a:avLst>
                <a:gd name="adj" fmla="val 27533"/>
                <a:gd name="vf" fmla="val 115470"/>
              </a:avLst>
            </a:prstGeom>
          </p:spPr>
        </p:pic>
      </p:grpSp>
      <p:grpSp>
        <p:nvGrpSpPr>
          <p:cNvPr id="18" name="Skupina 17">
            <a:extLst>
              <a:ext uri="{FF2B5EF4-FFF2-40B4-BE49-F238E27FC236}">
                <a16:creationId xmlns:a16="http://schemas.microsoft.com/office/drawing/2014/main" id="{697D4262-5B71-4EF9-90D2-481AD86CE55D}"/>
              </a:ext>
            </a:extLst>
          </p:cNvPr>
          <p:cNvGrpSpPr/>
          <p:nvPr/>
        </p:nvGrpSpPr>
        <p:grpSpPr>
          <a:xfrm>
            <a:off x="3666959" y="4105560"/>
            <a:ext cx="3770162" cy="2280983"/>
            <a:chOff x="3666959" y="4105560"/>
            <a:chExt cx="3770162" cy="2280983"/>
          </a:xfrm>
        </p:grpSpPr>
        <p:sp>
          <p:nvSpPr>
            <p:cNvPr id="7" name="Content Placeholder 2">
              <a:extLst>
                <a:ext uri="{FF2B5EF4-FFF2-40B4-BE49-F238E27FC236}">
                  <a16:creationId xmlns:a16="http://schemas.microsoft.com/office/drawing/2014/main" id="{83B10FFA-0744-419C-88FD-C61E76DD45B9}"/>
                </a:ext>
              </a:extLst>
            </p:cNvPr>
            <p:cNvSpPr txBox="1">
              <a:spLocks/>
            </p:cNvSpPr>
            <p:nvPr/>
          </p:nvSpPr>
          <p:spPr bwMode="auto">
            <a:xfrm>
              <a:off x="6096001" y="5689980"/>
              <a:ext cx="1341120" cy="53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a:solidFill>
                    <a:srgbClr val="39464A"/>
                  </a:solidFill>
                </a:rPr>
                <a:t>People </a:t>
              </a:r>
            </a:p>
          </p:txBody>
        </p:sp>
        <p:pic>
          <p:nvPicPr>
            <p:cNvPr id="13" name="Obrázek 12">
              <a:extLst>
                <a:ext uri="{FF2B5EF4-FFF2-40B4-BE49-F238E27FC236}">
                  <a16:creationId xmlns:a16="http://schemas.microsoft.com/office/drawing/2014/main" id="{497EFD7A-4CD9-432B-8EAB-906DF65F752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66959" y="4105560"/>
              <a:ext cx="2630323" cy="2280983"/>
            </a:xfrm>
            <a:prstGeom prst="hexagon">
              <a:avLst>
                <a:gd name="adj" fmla="val 28310"/>
                <a:gd name="vf" fmla="val 115470"/>
              </a:avLst>
            </a:prstGeom>
          </p:spPr>
        </p:pic>
      </p:grpSp>
      <p:grpSp>
        <p:nvGrpSpPr>
          <p:cNvPr id="19" name="Skupina 18">
            <a:extLst>
              <a:ext uri="{FF2B5EF4-FFF2-40B4-BE49-F238E27FC236}">
                <a16:creationId xmlns:a16="http://schemas.microsoft.com/office/drawing/2014/main" id="{05222BB7-9006-4099-88C7-A2376CA4ABD0}"/>
              </a:ext>
            </a:extLst>
          </p:cNvPr>
          <p:cNvGrpSpPr/>
          <p:nvPr/>
        </p:nvGrpSpPr>
        <p:grpSpPr>
          <a:xfrm>
            <a:off x="5750560" y="2738417"/>
            <a:ext cx="5436424" cy="2737350"/>
            <a:chOff x="5750560" y="2738417"/>
            <a:chExt cx="5436424" cy="2737350"/>
          </a:xfrm>
        </p:grpSpPr>
        <p:sp>
          <p:nvSpPr>
            <p:cNvPr id="8" name="Content Placeholder 2">
              <a:extLst>
                <a:ext uri="{FF2B5EF4-FFF2-40B4-BE49-F238E27FC236}">
                  <a16:creationId xmlns:a16="http://schemas.microsoft.com/office/drawing/2014/main" id="{9EEE1659-A8A3-4655-A3DB-5DDEF73EF6C6}"/>
                </a:ext>
              </a:extLst>
            </p:cNvPr>
            <p:cNvSpPr txBox="1">
              <a:spLocks/>
            </p:cNvSpPr>
            <p:nvPr/>
          </p:nvSpPr>
          <p:spPr bwMode="auto">
            <a:xfrm>
              <a:off x="5750560" y="3138463"/>
              <a:ext cx="2622052" cy="84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a:solidFill>
                    <a:srgbClr val="39464A"/>
                  </a:solidFill>
                </a:rPr>
                <a:t>Vibrant </a:t>
              </a:r>
              <a:r>
                <a:rPr lang="en-US" sz="2400" b="1">
                  <a:solidFill>
                    <a:srgbClr val="39464A"/>
                  </a:solidFill>
                </a:rPr>
                <a:t>scientific community</a:t>
              </a:r>
            </a:p>
          </p:txBody>
        </p:sp>
        <p:pic>
          <p:nvPicPr>
            <p:cNvPr id="14" name="Obrázek 13">
              <a:extLst>
                <a:ext uri="{FF2B5EF4-FFF2-40B4-BE49-F238E27FC236}">
                  <a16:creationId xmlns:a16="http://schemas.microsoft.com/office/drawing/2014/main" id="{FDA891CB-9578-4075-8A81-5EA35514025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89558" y="2738417"/>
              <a:ext cx="3097426" cy="2737350"/>
            </a:xfrm>
            <a:prstGeom prst="hexagon">
              <a:avLst>
                <a:gd name="adj" fmla="val 28698"/>
                <a:gd name="vf" fmla="val 115470"/>
              </a:avLst>
            </a:prstGeom>
          </p:spPr>
        </p:pic>
      </p:grpSp>
      <p:sp>
        <p:nvSpPr>
          <p:cNvPr id="15" name="Zástupný symbol pro zápatí 14">
            <a:extLst>
              <a:ext uri="{FF2B5EF4-FFF2-40B4-BE49-F238E27FC236}">
                <a16:creationId xmlns:a16="http://schemas.microsoft.com/office/drawing/2014/main" id="{AAA023EC-979A-4C0B-AC5D-2DE184BA9596}"/>
              </a:ext>
            </a:extLst>
          </p:cNvPr>
          <p:cNvSpPr>
            <a:spLocks noGrp="1"/>
          </p:cNvSpPr>
          <p:nvPr>
            <p:ph type="ftr" sz="quarter" idx="11"/>
          </p:nvPr>
        </p:nvSpPr>
        <p:spPr/>
        <p:txBody>
          <a:bodyPr/>
          <a:lstStyle/>
          <a:p>
            <a:r>
              <a:rPr lang="en-US"/>
              <a:t>CEITEC at Masaryk University</a:t>
            </a:r>
          </a:p>
        </p:txBody>
      </p:sp>
      <p:sp>
        <p:nvSpPr>
          <p:cNvPr id="16" name="Zástupný symbol pro číslo snímku 15">
            <a:extLst>
              <a:ext uri="{FF2B5EF4-FFF2-40B4-BE49-F238E27FC236}">
                <a16:creationId xmlns:a16="http://schemas.microsoft.com/office/drawing/2014/main" id="{62308C4B-68BB-40D9-94A0-81BD235DFAFF}"/>
              </a:ext>
            </a:extLst>
          </p:cNvPr>
          <p:cNvSpPr>
            <a:spLocks noGrp="1"/>
          </p:cNvSpPr>
          <p:nvPr>
            <p:ph type="sldNum" sz="quarter" idx="12"/>
          </p:nvPr>
        </p:nvSpPr>
        <p:spPr/>
        <p:txBody>
          <a:bodyPr/>
          <a:lstStyle/>
          <a:p>
            <a:fld id="{AFE3D702-57F1-4CB0-B451-B14F76DC0414}" type="slidenum">
              <a:rPr lang="en-US" smtClean="0"/>
              <a:t>3</a:t>
            </a:fld>
            <a:endParaRPr lang="en-US"/>
          </a:p>
        </p:txBody>
      </p:sp>
    </p:spTree>
    <p:extLst>
      <p:ext uri="{BB962C8B-B14F-4D97-AF65-F5344CB8AC3E}">
        <p14:creationId xmlns:p14="http://schemas.microsoft.com/office/powerpoint/2010/main" val="290028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49"/>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4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F7965-FECB-4431-BEB0-69475825168C}"/>
              </a:ext>
            </a:extLst>
          </p:cNvPr>
          <p:cNvSpPr>
            <a:spLocks noGrp="1"/>
          </p:cNvSpPr>
          <p:nvPr>
            <p:ph type="title"/>
          </p:nvPr>
        </p:nvSpPr>
        <p:spPr/>
        <p:txBody>
          <a:bodyPr/>
          <a:lstStyle/>
          <a:p>
            <a:r>
              <a:rPr lang="en-US"/>
              <a:t>CEITEC </a:t>
            </a:r>
            <a:r>
              <a:rPr lang="cs-CZ"/>
              <a:t>MU </a:t>
            </a:r>
            <a:r>
              <a:rPr lang="en-US"/>
              <a:t>highlights </a:t>
            </a:r>
            <a:r>
              <a:rPr lang="cs-CZ"/>
              <a:t>(</a:t>
            </a:r>
            <a:r>
              <a:rPr lang="cs-CZ" smtClean="0"/>
              <a:t>2017)</a:t>
            </a:r>
            <a:endParaRPr lang="en-US"/>
          </a:p>
        </p:txBody>
      </p:sp>
      <p:sp>
        <p:nvSpPr>
          <p:cNvPr id="7" name="Zástupný symbol pro zápatí 6">
            <a:extLst>
              <a:ext uri="{FF2B5EF4-FFF2-40B4-BE49-F238E27FC236}">
                <a16:creationId xmlns:a16="http://schemas.microsoft.com/office/drawing/2014/main" id="{CA2CA51E-EEE6-48E9-AA7F-F2E3013C611A}"/>
              </a:ext>
            </a:extLst>
          </p:cNvPr>
          <p:cNvSpPr>
            <a:spLocks noGrp="1"/>
          </p:cNvSpPr>
          <p:nvPr>
            <p:ph type="ftr" sz="quarter" idx="11"/>
          </p:nvPr>
        </p:nvSpPr>
        <p:spPr/>
        <p:txBody>
          <a:bodyPr/>
          <a:lstStyle/>
          <a:p>
            <a:r>
              <a:rPr lang="en-US"/>
              <a:t>CEITEC at Masaryk University</a:t>
            </a:r>
          </a:p>
        </p:txBody>
      </p:sp>
      <p:sp>
        <p:nvSpPr>
          <p:cNvPr id="8" name="Zástupný symbol pro číslo snímku 7">
            <a:extLst>
              <a:ext uri="{FF2B5EF4-FFF2-40B4-BE49-F238E27FC236}">
                <a16:creationId xmlns:a16="http://schemas.microsoft.com/office/drawing/2014/main" id="{61E72B88-A28B-4FD8-A1F1-819BBB37DA88}"/>
              </a:ext>
            </a:extLst>
          </p:cNvPr>
          <p:cNvSpPr>
            <a:spLocks noGrp="1"/>
          </p:cNvSpPr>
          <p:nvPr>
            <p:ph type="sldNum" sz="quarter" idx="12"/>
          </p:nvPr>
        </p:nvSpPr>
        <p:spPr/>
        <p:txBody>
          <a:bodyPr/>
          <a:lstStyle/>
          <a:p>
            <a:fld id="{AFE3D702-57F1-4CB0-B451-B14F76DC0414}" type="slidenum">
              <a:rPr lang="en-US" smtClean="0"/>
              <a:t>4</a:t>
            </a:fld>
            <a:endParaRPr lang="en-US"/>
          </a:p>
        </p:txBody>
      </p:sp>
      <p:grpSp>
        <p:nvGrpSpPr>
          <p:cNvPr id="44" name="Skupina 43">
            <a:extLst>
              <a:ext uri="{FF2B5EF4-FFF2-40B4-BE49-F238E27FC236}">
                <a16:creationId xmlns:a16="http://schemas.microsoft.com/office/drawing/2014/main" id="{ADDAF7FC-7E2E-41F3-AF59-13EED2600857}"/>
              </a:ext>
            </a:extLst>
          </p:cNvPr>
          <p:cNvGrpSpPr/>
          <p:nvPr/>
        </p:nvGrpSpPr>
        <p:grpSpPr>
          <a:xfrm>
            <a:off x="9139238" y="2001838"/>
            <a:ext cx="1706563" cy="3663845"/>
            <a:chOff x="9139238" y="2001838"/>
            <a:chExt cx="1706563" cy="3663845"/>
          </a:xfrm>
        </p:grpSpPr>
        <p:sp>
          <p:nvSpPr>
            <p:cNvPr id="13" name="TextBox 3">
              <a:extLst>
                <a:ext uri="{FF2B5EF4-FFF2-40B4-BE49-F238E27FC236}">
                  <a16:creationId xmlns:a16="http://schemas.microsoft.com/office/drawing/2014/main" id="{6C382E18-E3E1-478C-8B61-B64F07FA2B2D}"/>
                </a:ext>
              </a:extLst>
            </p:cNvPr>
            <p:cNvSpPr txBox="1"/>
            <p:nvPr/>
          </p:nvSpPr>
          <p:spPr>
            <a:xfrm>
              <a:off x="9312597" y="3603580"/>
              <a:ext cx="1383712" cy="2062103"/>
            </a:xfrm>
            <a:prstGeom prst="rect">
              <a:avLst/>
            </a:prstGeom>
            <a:noFill/>
          </p:spPr>
          <p:txBody>
            <a:bodyPr wrap="none" rtlCol="0">
              <a:spAutoFit/>
            </a:bodyPr>
            <a:lstStyle/>
            <a:p>
              <a:pPr algn="ctr"/>
              <a:r>
                <a:rPr lang="cs-CZ" sz="8000" b="1" smtClean="0">
                  <a:solidFill>
                    <a:srgbClr val="21A9C0"/>
                  </a:solidFill>
                </a:rPr>
                <a:t>36</a:t>
              </a:r>
              <a:endParaRPr lang="cs-CZ" sz="8000" b="1">
                <a:solidFill>
                  <a:srgbClr val="21A9C0"/>
                </a:solidFill>
              </a:endParaRPr>
            </a:p>
            <a:p>
              <a:pPr algn="ctr"/>
              <a:r>
                <a:rPr lang="en-US" sz="2400" smtClean="0">
                  <a:solidFill>
                    <a:srgbClr val="21A9C0"/>
                  </a:solidFill>
                </a:rPr>
                <a:t>research</a:t>
              </a:r>
              <a:br>
                <a:rPr lang="en-US" sz="2400" smtClean="0">
                  <a:solidFill>
                    <a:srgbClr val="21A9C0"/>
                  </a:solidFill>
                </a:rPr>
              </a:br>
              <a:r>
                <a:rPr lang="en-US" sz="2400" smtClean="0">
                  <a:solidFill>
                    <a:srgbClr val="21A9C0"/>
                  </a:solidFill>
                </a:rPr>
                <a:t>groups</a:t>
              </a:r>
              <a:endParaRPr lang="en-US" sz="2400">
                <a:solidFill>
                  <a:srgbClr val="21A9C0"/>
                </a:solidFill>
              </a:endParaRPr>
            </a:p>
          </p:txBody>
        </p:sp>
        <p:grpSp>
          <p:nvGrpSpPr>
            <p:cNvPr id="41" name="Skupina 40">
              <a:extLst>
                <a:ext uri="{FF2B5EF4-FFF2-40B4-BE49-F238E27FC236}">
                  <a16:creationId xmlns:a16="http://schemas.microsoft.com/office/drawing/2014/main" id="{0F834518-B277-44A1-A788-F6F4B336BE71}"/>
                </a:ext>
              </a:extLst>
            </p:cNvPr>
            <p:cNvGrpSpPr/>
            <p:nvPr/>
          </p:nvGrpSpPr>
          <p:grpSpPr>
            <a:xfrm>
              <a:off x="9139238" y="2001838"/>
              <a:ext cx="1706563" cy="1479550"/>
              <a:chOff x="9139238" y="2001838"/>
              <a:chExt cx="1706563" cy="1479550"/>
            </a:xfrm>
          </p:grpSpPr>
          <p:sp>
            <p:nvSpPr>
              <p:cNvPr id="18" name="Freeform 7">
                <a:extLst>
                  <a:ext uri="{FF2B5EF4-FFF2-40B4-BE49-F238E27FC236}">
                    <a16:creationId xmlns:a16="http://schemas.microsoft.com/office/drawing/2014/main" id="{B72009EF-82B3-4485-899B-483FD3859BFC}"/>
                  </a:ext>
                </a:extLst>
              </p:cNvPr>
              <p:cNvSpPr>
                <a:spLocks/>
              </p:cNvSpPr>
              <p:nvPr/>
            </p:nvSpPr>
            <p:spPr bwMode="auto">
              <a:xfrm>
                <a:off x="9139238" y="2001838"/>
                <a:ext cx="1706563" cy="1479550"/>
              </a:xfrm>
              <a:custGeom>
                <a:avLst/>
                <a:gdLst>
                  <a:gd name="T0" fmla="*/ 806 w 1075"/>
                  <a:gd name="T1" fmla="*/ 932 h 932"/>
                  <a:gd name="T2" fmla="*/ 269 w 1075"/>
                  <a:gd name="T3" fmla="*/ 932 h 932"/>
                  <a:gd name="T4" fmla="*/ 0 w 1075"/>
                  <a:gd name="T5" fmla="*/ 466 h 932"/>
                  <a:gd name="T6" fmla="*/ 269 w 1075"/>
                  <a:gd name="T7" fmla="*/ 0 h 932"/>
                  <a:gd name="T8" fmla="*/ 806 w 1075"/>
                  <a:gd name="T9" fmla="*/ 0 h 932"/>
                  <a:gd name="T10" fmla="*/ 1075 w 1075"/>
                  <a:gd name="T11" fmla="*/ 466 h 932"/>
                  <a:gd name="T12" fmla="*/ 806 w 1075"/>
                  <a:gd name="T13" fmla="*/ 932 h 932"/>
                </a:gdLst>
                <a:ahLst/>
                <a:cxnLst>
                  <a:cxn ang="0">
                    <a:pos x="T0" y="T1"/>
                  </a:cxn>
                  <a:cxn ang="0">
                    <a:pos x="T2" y="T3"/>
                  </a:cxn>
                  <a:cxn ang="0">
                    <a:pos x="T4" y="T5"/>
                  </a:cxn>
                  <a:cxn ang="0">
                    <a:pos x="T6" y="T7"/>
                  </a:cxn>
                  <a:cxn ang="0">
                    <a:pos x="T8" y="T9"/>
                  </a:cxn>
                  <a:cxn ang="0">
                    <a:pos x="T10" y="T11"/>
                  </a:cxn>
                  <a:cxn ang="0">
                    <a:pos x="T12" y="T13"/>
                  </a:cxn>
                </a:cxnLst>
                <a:rect l="0" t="0" r="r" b="b"/>
                <a:pathLst>
                  <a:path w="1075" h="932">
                    <a:moveTo>
                      <a:pt x="806" y="932"/>
                    </a:moveTo>
                    <a:lnTo>
                      <a:pt x="269" y="932"/>
                    </a:lnTo>
                    <a:lnTo>
                      <a:pt x="0" y="466"/>
                    </a:lnTo>
                    <a:lnTo>
                      <a:pt x="269" y="0"/>
                    </a:lnTo>
                    <a:lnTo>
                      <a:pt x="806" y="0"/>
                    </a:lnTo>
                    <a:lnTo>
                      <a:pt x="1075" y="466"/>
                    </a:lnTo>
                    <a:lnTo>
                      <a:pt x="806" y="932"/>
                    </a:lnTo>
                    <a:close/>
                  </a:path>
                </a:pathLst>
              </a:custGeom>
              <a:solidFill>
                <a:srgbClr val="21A9C0"/>
              </a:solidFill>
              <a:ln>
                <a:noFill/>
              </a:ln>
            </p:spPr>
            <p:txBody>
              <a:bodyPr vert="horz" wrap="square" lIns="91440" tIns="45720" rIns="91440" bIns="45720" numCol="1" anchor="t" anchorCtr="0" compatLnSpc="1">
                <a:prstTxWarp prst="textNoShape">
                  <a:avLst/>
                </a:prstTxWarp>
              </a:bodyPr>
              <a:lstStyle/>
              <a:p>
                <a:endParaRPr lang="cs-CZ"/>
              </a:p>
            </p:txBody>
          </p:sp>
          <p:sp>
            <p:nvSpPr>
              <p:cNvPr id="19" name="Rectangle 8">
                <a:extLst>
                  <a:ext uri="{FF2B5EF4-FFF2-40B4-BE49-F238E27FC236}">
                    <a16:creationId xmlns:a16="http://schemas.microsoft.com/office/drawing/2014/main" id="{88173B12-967C-4E55-B1D9-7025D9123FEA}"/>
                  </a:ext>
                </a:extLst>
              </p:cNvPr>
              <p:cNvSpPr>
                <a:spLocks noChangeArrowheads="1"/>
              </p:cNvSpPr>
              <p:nvPr/>
            </p:nvSpPr>
            <p:spPr bwMode="auto">
              <a:xfrm>
                <a:off x="9845675" y="2419351"/>
                <a:ext cx="193675" cy="314325"/>
              </a:xfrm>
              <a:prstGeom prst="rect">
                <a:avLst/>
              </a:pr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Rectangle 9">
                <a:extLst>
                  <a:ext uri="{FF2B5EF4-FFF2-40B4-BE49-F238E27FC236}">
                    <a16:creationId xmlns:a16="http://schemas.microsoft.com/office/drawing/2014/main" id="{6CAB80A5-514E-44E9-9963-8D4D7C0F0DFF}"/>
                  </a:ext>
                </a:extLst>
              </p:cNvPr>
              <p:cNvSpPr>
                <a:spLocks noChangeArrowheads="1"/>
              </p:cNvSpPr>
              <p:nvPr/>
            </p:nvSpPr>
            <p:spPr bwMode="auto">
              <a:xfrm>
                <a:off x="9883775" y="2293938"/>
                <a:ext cx="115888" cy="125413"/>
              </a:xfrm>
              <a:prstGeom prst="rect">
                <a:avLst/>
              </a:pr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1" name="Rectangle 10">
                <a:extLst>
                  <a:ext uri="{FF2B5EF4-FFF2-40B4-BE49-F238E27FC236}">
                    <a16:creationId xmlns:a16="http://schemas.microsoft.com/office/drawing/2014/main" id="{0C96D985-17DB-431A-95D3-9CCD43A41159}"/>
                  </a:ext>
                </a:extLst>
              </p:cNvPr>
              <p:cNvSpPr>
                <a:spLocks noChangeArrowheads="1"/>
              </p:cNvSpPr>
              <p:nvPr/>
            </p:nvSpPr>
            <p:spPr bwMode="auto">
              <a:xfrm>
                <a:off x="9864725" y="2733676"/>
                <a:ext cx="55563" cy="73025"/>
              </a:xfrm>
              <a:prstGeom prst="rect">
                <a:avLst/>
              </a:pr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2" name="Rectangle 11">
                <a:extLst>
                  <a:ext uri="{FF2B5EF4-FFF2-40B4-BE49-F238E27FC236}">
                    <a16:creationId xmlns:a16="http://schemas.microsoft.com/office/drawing/2014/main" id="{E58DE13E-436A-4564-97A1-BEBDEB2C0954}"/>
                  </a:ext>
                </a:extLst>
              </p:cNvPr>
              <p:cNvSpPr>
                <a:spLocks noChangeArrowheads="1"/>
              </p:cNvSpPr>
              <p:nvPr/>
            </p:nvSpPr>
            <p:spPr bwMode="auto">
              <a:xfrm>
                <a:off x="9966325" y="2733676"/>
                <a:ext cx="55563" cy="73025"/>
              </a:xfrm>
              <a:prstGeom prst="rect">
                <a:avLst/>
              </a:pr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3" name="Freeform 12">
                <a:extLst>
                  <a:ext uri="{FF2B5EF4-FFF2-40B4-BE49-F238E27FC236}">
                    <a16:creationId xmlns:a16="http://schemas.microsoft.com/office/drawing/2014/main" id="{FFC9D64A-30E3-4E63-9714-6E4168073A83}"/>
                  </a:ext>
                </a:extLst>
              </p:cNvPr>
              <p:cNvSpPr>
                <a:spLocks/>
              </p:cNvSpPr>
              <p:nvPr/>
            </p:nvSpPr>
            <p:spPr bwMode="auto">
              <a:xfrm>
                <a:off x="10093325" y="2624138"/>
                <a:ext cx="80963" cy="371475"/>
              </a:xfrm>
              <a:custGeom>
                <a:avLst/>
                <a:gdLst>
                  <a:gd name="T0" fmla="*/ 0 w 51"/>
                  <a:gd name="T1" fmla="*/ 0 h 234"/>
                  <a:gd name="T2" fmla="*/ 51 w 51"/>
                  <a:gd name="T3" fmla="*/ 51 h 234"/>
                  <a:gd name="T4" fmla="*/ 51 w 51"/>
                  <a:gd name="T5" fmla="*/ 234 h 234"/>
                </a:gdLst>
                <a:ahLst/>
                <a:cxnLst>
                  <a:cxn ang="0">
                    <a:pos x="T0" y="T1"/>
                  </a:cxn>
                  <a:cxn ang="0">
                    <a:pos x="T2" y="T3"/>
                  </a:cxn>
                  <a:cxn ang="0">
                    <a:pos x="T4" y="T5"/>
                  </a:cxn>
                </a:cxnLst>
                <a:rect l="0" t="0" r="r" b="b"/>
                <a:pathLst>
                  <a:path w="51" h="234">
                    <a:moveTo>
                      <a:pt x="0" y="0"/>
                    </a:moveTo>
                    <a:lnTo>
                      <a:pt x="51" y="51"/>
                    </a:lnTo>
                    <a:lnTo>
                      <a:pt x="51" y="234"/>
                    </a:lnTo>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4" name="Freeform 13">
                <a:extLst>
                  <a:ext uri="{FF2B5EF4-FFF2-40B4-BE49-F238E27FC236}">
                    <a16:creationId xmlns:a16="http://schemas.microsoft.com/office/drawing/2014/main" id="{F1D29A12-EDEE-429C-B547-AE8C6C491D6E}"/>
                  </a:ext>
                </a:extLst>
              </p:cNvPr>
              <p:cNvSpPr>
                <a:spLocks/>
              </p:cNvSpPr>
              <p:nvPr/>
            </p:nvSpPr>
            <p:spPr bwMode="auto">
              <a:xfrm>
                <a:off x="9707563" y="2911476"/>
                <a:ext cx="568325" cy="192088"/>
              </a:xfrm>
              <a:custGeom>
                <a:avLst/>
                <a:gdLst>
                  <a:gd name="T0" fmla="*/ 320 w 358"/>
                  <a:gd name="T1" fmla="*/ 53 h 121"/>
                  <a:gd name="T2" fmla="*/ 53 w 358"/>
                  <a:gd name="T3" fmla="*/ 53 h 121"/>
                  <a:gd name="T4" fmla="*/ 0 w 358"/>
                  <a:gd name="T5" fmla="*/ 106 h 121"/>
                  <a:gd name="T6" fmla="*/ 11 w 358"/>
                  <a:gd name="T7" fmla="*/ 121 h 121"/>
                  <a:gd name="T8" fmla="*/ 358 w 358"/>
                  <a:gd name="T9" fmla="*/ 121 h 121"/>
                  <a:gd name="T10" fmla="*/ 358 w 358"/>
                  <a:gd name="T11" fmla="*/ 0 h 121"/>
                </a:gdLst>
                <a:ahLst/>
                <a:cxnLst>
                  <a:cxn ang="0">
                    <a:pos x="T0" y="T1"/>
                  </a:cxn>
                  <a:cxn ang="0">
                    <a:pos x="T2" y="T3"/>
                  </a:cxn>
                  <a:cxn ang="0">
                    <a:pos x="T4" y="T5"/>
                  </a:cxn>
                  <a:cxn ang="0">
                    <a:pos x="T6" y="T7"/>
                  </a:cxn>
                  <a:cxn ang="0">
                    <a:pos x="T8" y="T9"/>
                  </a:cxn>
                  <a:cxn ang="0">
                    <a:pos x="T10" y="T11"/>
                  </a:cxn>
                </a:cxnLst>
                <a:rect l="0" t="0" r="r" b="b"/>
                <a:pathLst>
                  <a:path w="358" h="121">
                    <a:moveTo>
                      <a:pt x="320" y="53"/>
                    </a:moveTo>
                    <a:lnTo>
                      <a:pt x="53" y="53"/>
                    </a:lnTo>
                    <a:lnTo>
                      <a:pt x="0" y="106"/>
                    </a:lnTo>
                    <a:lnTo>
                      <a:pt x="11" y="121"/>
                    </a:lnTo>
                    <a:lnTo>
                      <a:pt x="358" y="121"/>
                    </a:lnTo>
                    <a:lnTo>
                      <a:pt x="358" y="0"/>
                    </a:lnTo>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5" name="Freeform 14">
                <a:extLst>
                  <a:ext uri="{FF2B5EF4-FFF2-40B4-BE49-F238E27FC236}">
                    <a16:creationId xmlns:a16="http://schemas.microsoft.com/office/drawing/2014/main" id="{03748513-68EB-49CF-95A9-921D0EC96094}"/>
                  </a:ext>
                </a:extLst>
              </p:cNvPr>
              <p:cNvSpPr>
                <a:spLocks/>
              </p:cNvSpPr>
              <p:nvPr/>
            </p:nvSpPr>
            <p:spPr bwMode="auto">
              <a:xfrm>
                <a:off x="10039350" y="2470151"/>
                <a:ext cx="236538" cy="280988"/>
              </a:xfrm>
              <a:custGeom>
                <a:avLst/>
                <a:gdLst>
                  <a:gd name="T0" fmla="*/ 149 w 149"/>
                  <a:gd name="T1" fmla="*/ 177 h 177"/>
                  <a:gd name="T2" fmla="*/ 149 w 149"/>
                  <a:gd name="T3" fmla="*/ 119 h 177"/>
                  <a:gd name="T4" fmla="*/ 31 w 149"/>
                  <a:gd name="T5" fmla="*/ 0 h 177"/>
                  <a:gd name="T6" fmla="*/ 0 w 149"/>
                  <a:gd name="T7" fmla="*/ 0 h 177"/>
                </a:gdLst>
                <a:ahLst/>
                <a:cxnLst>
                  <a:cxn ang="0">
                    <a:pos x="T0" y="T1"/>
                  </a:cxn>
                  <a:cxn ang="0">
                    <a:pos x="T2" y="T3"/>
                  </a:cxn>
                  <a:cxn ang="0">
                    <a:pos x="T4" y="T5"/>
                  </a:cxn>
                  <a:cxn ang="0">
                    <a:pos x="T6" y="T7"/>
                  </a:cxn>
                </a:cxnLst>
                <a:rect l="0" t="0" r="r" b="b"/>
                <a:pathLst>
                  <a:path w="149" h="177">
                    <a:moveTo>
                      <a:pt x="149" y="177"/>
                    </a:moveTo>
                    <a:lnTo>
                      <a:pt x="149" y="119"/>
                    </a:lnTo>
                    <a:lnTo>
                      <a:pt x="31" y="0"/>
                    </a:lnTo>
                    <a:lnTo>
                      <a:pt x="0" y="0"/>
                    </a:lnTo>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6" name="Oval 15">
                <a:extLst>
                  <a:ext uri="{FF2B5EF4-FFF2-40B4-BE49-F238E27FC236}">
                    <a16:creationId xmlns:a16="http://schemas.microsoft.com/office/drawing/2014/main" id="{7FF1505D-6992-4616-AEA8-EE4233F55FA8}"/>
                  </a:ext>
                </a:extLst>
              </p:cNvPr>
              <p:cNvSpPr>
                <a:spLocks noChangeArrowheads="1"/>
              </p:cNvSpPr>
              <p:nvPr/>
            </p:nvSpPr>
            <p:spPr bwMode="auto">
              <a:xfrm>
                <a:off x="10221913" y="2803526"/>
                <a:ext cx="107950" cy="107950"/>
              </a:xfrm>
              <a:prstGeom prst="ellipse">
                <a:avLst/>
              </a:pr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7" name="Freeform 16">
                <a:extLst>
                  <a:ext uri="{FF2B5EF4-FFF2-40B4-BE49-F238E27FC236}">
                    <a16:creationId xmlns:a16="http://schemas.microsoft.com/office/drawing/2014/main" id="{BFAC35C5-5C88-4554-A09D-EFFCD60384D2}"/>
                  </a:ext>
                </a:extLst>
              </p:cNvPr>
              <p:cNvSpPr>
                <a:spLocks/>
              </p:cNvSpPr>
              <p:nvPr/>
            </p:nvSpPr>
            <p:spPr bwMode="auto">
              <a:xfrm>
                <a:off x="9828213" y="2874963"/>
                <a:ext cx="346075" cy="55563"/>
              </a:xfrm>
              <a:custGeom>
                <a:avLst/>
                <a:gdLst>
                  <a:gd name="T0" fmla="*/ 218 w 218"/>
                  <a:gd name="T1" fmla="*/ 0 h 35"/>
                  <a:gd name="T2" fmla="*/ 0 w 218"/>
                  <a:gd name="T3" fmla="*/ 0 h 35"/>
                  <a:gd name="T4" fmla="*/ 0 w 218"/>
                  <a:gd name="T5" fmla="*/ 35 h 35"/>
                  <a:gd name="T6" fmla="*/ 179 w 218"/>
                  <a:gd name="T7" fmla="*/ 35 h 35"/>
                </a:gdLst>
                <a:ahLst/>
                <a:cxnLst>
                  <a:cxn ang="0">
                    <a:pos x="T0" y="T1"/>
                  </a:cxn>
                  <a:cxn ang="0">
                    <a:pos x="T2" y="T3"/>
                  </a:cxn>
                  <a:cxn ang="0">
                    <a:pos x="T4" y="T5"/>
                  </a:cxn>
                  <a:cxn ang="0">
                    <a:pos x="T6" y="T7"/>
                  </a:cxn>
                </a:cxnLst>
                <a:rect l="0" t="0" r="r" b="b"/>
                <a:pathLst>
                  <a:path w="218" h="35">
                    <a:moveTo>
                      <a:pt x="218" y="0"/>
                    </a:moveTo>
                    <a:lnTo>
                      <a:pt x="0" y="0"/>
                    </a:lnTo>
                    <a:lnTo>
                      <a:pt x="0" y="35"/>
                    </a:lnTo>
                    <a:lnTo>
                      <a:pt x="179" y="35"/>
                    </a:lnTo>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8" name="Line 17">
                <a:extLst>
                  <a:ext uri="{FF2B5EF4-FFF2-40B4-BE49-F238E27FC236}">
                    <a16:creationId xmlns:a16="http://schemas.microsoft.com/office/drawing/2014/main" id="{9F22AE38-3D34-4E9A-B2D4-D9470C81902E}"/>
                  </a:ext>
                </a:extLst>
              </p:cNvPr>
              <p:cNvSpPr>
                <a:spLocks noChangeShapeType="1"/>
              </p:cNvSpPr>
              <p:nvPr/>
            </p:nvSpPr>
            <p:spPr bwMode="auto">
              <a:xfrm>
                <a:off x="9813925" y="2733676"/>
                <a:ext cx="258763" cy="0"/>
              </a:xfrm>
              <a:prstGeom prst="line">
                <a:avLst/>
              </a:prstGeom>
              <a:noFill/>
              <a:ln w="2063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grpSp>
      </p:grpSp>
      <p:grpSp>
        <p:nvGrpSpPr>
          <p:cNvPr id="43" name="Skupina 42">
            <a:extLst>
              <a:ext uri="{FF2B5EF4-FFF2-40B4-BE49-F238E27FC236}">
                <a16:creationId xmlns:a16="http://schemas.microsoft.com/office/drawing/2014/main" id="{D3D3FF08-7976-4A58-8A82-BB23E40883F4}"/>
              </a:ext>
            </a:extLst>
          </p:cNvPr>
          <p:cNvGrpSpPr/>
          <p:nvPr/>
        </p:nvGrpSpPr>
        <p:grpSpPr>
          <a:xfrm>
            <a:off x="5147663" y="2001838"/>
            <a:ext cx="1896673" cy="3294513"/>
            <a:chOff x="5147663" y="2001838"/>
            <a:chExt cx="1896673" cy="3294513"/>
          </a:xfrm>
        </p:grpSpPr>
        <p:sp>
          <p:nvSpPr>
            <p:cNvPr id="12" name="TextBox 3">
              <a:extLst>
                <a:ext uri="{FF2B5EF4-FFF2-40B4-BE49-F238E27FC236}">
                  <a16:creationId xmlns:a16="http://schemas.microsoft.com/office/drawing/2014/main" id="{3F72E1C0-1EBB-42F7-8505-B9313212D20B}"/>
                </a:ext>
              </a:extLst>
            </p:cNvPr>
            <p:cNvSpPr txBox="1"/>
            <p:nvPr/>
          </p:nvSpPr>
          <p:spPr>
            <a:xfrm>
              <a:off x="5147663" y="3603580"/>
              <a:ext cx="1896673" cy="1692771"/>
            </a:xfrm>
            <a:prstGeom prst="rect">
              <a:avLst/>
            </a:prstGeom>
            <a:noFill/>
          </p:spPr>
          <p:txBody>
            <a:bodyPr wrap="none" rtlCol="0">
              <a:spAutoFit/>
            </a:bodyPr>
            <a:lstStyle/>
            <a:p>
              <a:pPr algn="ctr"/>
              <a:r>
                <a:rPr lang="cs-CZ" sz="8000" b="1" smtClean="0">
                  <a:solidFill>
                    <a:srgbClr val="21A9C0"/>
                  </a:solidFill>
                </a:rPr>
                <a:t>316</a:t>
              </a:r>
              <a:endParaRPr lang="cs-CZ" sz="8000" b="1">
                <a:solidFill>
                  <a:srgbClr val="21A9C0"/>
                </a:solidFill>
              </a:endParaRPr>
            </a:p>
            <a:p>
              <a:pPr algn="ctr"/>
              <a:r>
                <a:rPr lang="en-US" sz="2400" smtClean="0">
                  <a:solidFill>
                    <a:srgbClr val="21A9C0"/>
                  </a:solidFill>
                </a:rPr>
                <a:t>s</a:t>
              </a:r>
              <a:r>
                <a:rPr lang="cs-CZ" sz="2400" smtClean="0">
                  <a:solidFill>
                    <a:srgbClr val="21A9C0"/>
                  </a:solidFill>
                </a:rPr>
                <a:t>cientists</a:t>
              </a:r>
              <a:endParaRPr lang="en-US" sz="2400">
                <a:solidFill>
                  <a:srgbClr val="21A9C0"/>
                </a:solidFill>
              </a:endParaRPr>
            </a:p>
          </p:txBody>
        </p:sp>
        <p:grpSp>
          <p:nvGrpSpPr>
            <p:cNvPr id="40" name="Skupina 39">
              <a:extLst>
                <a:ext uri="{FF2B5EF4-FFF2-40B4-BE49-F238E27FC236}">
                  <a16:creationId xmlns:a16="http://schemas.microsoft.com/office/drawing/2014/main" id="{5CBCBA3A-93C3-43F2-8768-781B88C376DB}"/>
                </a:ext>
              </a:extLst>
            </p:cNvPr>
            <p:cNvGrpSpPr/>
            <p:nvPr/>
          </p:nvGrpSpPr>
          <p:grpSpPr>
            <a:xfrm>
              <a:off x="5176838" y="2001838"/>
              <a:ext cx="1708150" cy="1479550"/>
              <a:chOff x="5176838" y="2001838"/>
              <a:chExt cx="1708150" cy="1479550"/>
            </a:xfrm>
          </p:grpSpPr>
          <p:sp>
            <p:nvSpPr>
              <p:cNvPr id="17" name="Freeform 6">
                <a:extLst>
                  <a:ext uri="{FF2B5EF4-FFF2-40B4-BE49-F238E27FC236}">
                    <a16:creationId xmlns:a16="http://schemas.microsoft.com/office/drawing/2014/main" id="{19B318D0-60D3-4FED-9296-8434029DB7AB}"/>
                  </a:ext>
                </a:extLst>
              </p:cNvPr>
              <p:cNvSpPr>
                <a:spLocks/>
              </p:cNvSpPr>
              <p:nvPr/>
            </p:nvSpPr>
            <p:spPr bwMode="auto">
              <a:xfrm>
                <a:off x="5176838" y="2001838"/>
                <a:ext cx="1708150" cy="1479550"/>
              </a:xfrm>
              <a:custGeom>
                <a:avLst/>
                <a:gdLst>
                  <a:gd name="T0" fmla="*/ 807 w 1076"/>
                  <a:gd name="T1" fmla="*/ 932 h 932"/>
                  <a:gd name="T2" fmla="*/ 269 w 1076"/>
                  <a:gd name="T3" fmla="*/ 932 h 932"/>
                  <a:gd name="T4" fmla="*/ 0 w 1076"/>
                  <a:gd name="T5" fmla="*/ 466 h 932"/>
                  <a:gd name="T6" fmla="*/ 269 w 1076"/>
                  <a:gd name="T7" fmla="*/ 0 h 932"/>
                  <a:gd name="T8" fmla="*/ 807 w 1076"/>
                  <a:gd name="T9" fmla="*/ 0 h 932"/>
                  <a:gd name="T10" fmla="*/ 1076 w 1076"/>
                  <a:gd name="T11" fmla="*/ 466 h 932"/>
                  <a:gd name="T12" fmla="*/ 807 w 1076"/>
                  <a:gd name="T13" fmla="*/ 932 h 932"/>
                </a:gdLst>
                <a:ahLst/>
                <a:cxnLst>
                  <a:cxn ang="0">
                    <a:pos x="T0" y="T1"/>
                  </a:cxn>
                  <a:cxn ang="0">
                    <a:pos x="T2" y="T3"/>
                  </a:cxn>
                  <a:cxn ang="0">
                    <a:pos x="T4" y="T5"/>
                  </a:cxn>
                  <a:cxn ang="0">
                    <a:pos x="T6" y="T7"/>
                  </a:cxn>
                  <a:cxn ang="0">
                    <a:pos x="T8" y="T9"/>
                  </a:cxn>
                  <a:cxn ang="0">
                    <a:pos x="T10" y="T11"/>
                  </a:cxn>
                  <a:cxn ang="0">
                    <a:pos x="T12" y="T13"/>
                  </a:cxn>
                </a:cxnLst>
                <a:rect l="0" t="0" r="r" b="b"/>
                <a:pathLst>
                  <a:path w="1076" h="932">
                    <a:moveTo>
                      <a:pt x="807" y="932"/>
                    </a:moveTo>
                    <a:lnTo>
                      <a:pt x="269" y="932"/>
                    </a:lnTo>
                    <a:lnTo>
                      <a:pt x="0" y="466"/>
                    </a:lnTo>
                    <a:lnTo>
                      <a:pt x="269" y="0"/>
                    </a:lnTo>
                    <a:lnTo>
                      <a:pt x="807" y="0"/>
                    </a:lnTo>
                    <a:lnTo>
                      <a:pt x="1076" y="466"/>
                    </a:lnTo>
                    <a:lnTo>
                      <a:pt x="807" y="932"/>
                    </a:lnTo>
                    <a:close/>
                  </a:path>
                </a:pathLst>
              </a:custGeom>
              <a:solidFill>
                <a:srgbClr val="21A9C0"/>
              </a:solidFill>
              <a:ln>
                <a:noFill/>
              </a:ln>
            </p:spPr>
            <p:txBody>
              <a:bodyPr vert="horz" wrap="square" lIns="91440" tIns="45720" rIns="91440" bIns="45720" numCol="1" anchor="t" anchorCtr="0" compatLnSpc="1">
                <a:prstTxWarp prst="textNoShape">
                  <a:avLst/>
                </a:prstTxWarp>
              </a:bodyPr>
              <a:lstStyle/>
              <a:p>
                <a:endParaRPr lang="cs-CZ"/>
              </a:p>
            </p:txBody>
          </p:sp>
          <p:sp>
            <p:nvSpPr>
              <p:cNvPr id="29" name="Freeform 18">
                <a:extLst>
                  <a:ext uri="{FF2B5EF4-FFF2-40B4-BE49-F238E27FC236}">
                    <a16:creationId xmlns:a16="http://schemas.microsoft.com/office/drawing/2014/main" id="{3B1FB78C-75DD-44DC-9F9C-F41DB7EA5D75}"/>
                  </a:ext>
                </a:extLst>
              </p:cNvPr>
              <p:cNvSpPr>
                <a:spLocks/>
              </p:cNvSpPr>
              <p:nvPr/>
            </p:nvSpPr>
            <p:spPr bwMode="auto">
              <a:xfrm>
                <a:off x="5735638" y="2849563"/>
                <a:ext cx="590550" cy="265113"/>
              </a:xfrm>
              <a:custGeom>
                <a:avLst/>
                <a:gdLst>
                  <a:gd name="T0" fmla="*/ 48 w 372"/>
                  <a:gd name="T1" fmla="*/ 167 h 167"/>
                  <a:gd name="T2" fmla="*/ 0 w 372"/>
                  <a:gd name="T3" fmla="*/ 167 h 167"/>
                  <a:gd name="T4" fmla="*/ 0 w 372"/>
                  <a:gd name="T5" fmla="*/ 50 h 167"/>
                  <a:gd name="T6" fmla="*/ 130 w 372"/>
                  <a:gd name="T7" fmla="*/ 0 h 167"/>
                  <a:gd name="T8" fmla="*/ 186 w 372"/>
                  <a:gd name="T9" fmla="*/ 52 h 167"/>
                  <a:gd name="T10" fmla="*/ 242 w 372"/>
                  <a:gd name="T11" fmla="*/ 0 h 167"/>
                  <a:gd name="T12" fmla="*/ 372 w 372"/>
                  <a:gd name="T13" fmla="*/ 50 h 167"/>
                  <a:gd name="T14" fmla="*/ 372 w 372"/>
                  <a:gd name="T15" fmla="*/ 167 h 167"/>
                  <a:gd name="T16" fmla="*/ 101 w 372"/>
                  <a:gd name="T17"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67">
                    <a:moveTo>
                      <a:pt x="48" y="167"/>
                    </a:moveTo>
                    <a:lnTo>
                      <a:pt x="0" y="167"/>
                    </a:lnTo>
                    <a:lnTo>
                      <a:pt x="0" y="50"/>
                    </a:lnTo>
                    <a:lnTo>
                      <a:pt x="130" y="0"/>
                    </a:lnTo>
                    <a:lnTo>
                      <a:pt x="186" y="52"/>
                    </a:lnTo>
                    <a:lnTo>
                      <a:pt x="242" y="0"/>
                    </a:lnTo>
                    <a:lnTo>
                      <a:pt x="372" y="50"/>
                    </a:lnTo>
                    <a:lnTo>
                      <a:pt x="372" y="167"/>
                    </a:lnTo>
                    <a:lnTo>
                      <a:pt x="101" y="167"/>
                    </a:lnTo>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0" name="Line 19">
                <a:extLst>
                  <a:ext uri="{FF2B5EF4-FFF2-40B4-BE49-F238E27FC236}">
                    <a16:creationId xmlns:a16="http://schemas.microsoft.com/office/drawing/2014/main" id="{D196AC97-F00E-4251-B430-0B3715C9F44D}"/>
                  </a:ext>
                </a:extLst>
              </p:cNvPr>
              <p:cNvSpPr>
                <a:spLocks noChangeShapeType="1"/>
              </p:cNvSpPr>
              <p:nvPr/>
            </p:nvSpPr>
            <p:spPr bwMode="auto">
              <a:xfrm flipV="1">
                <a:off x="6119813" y="2757488"/>
                <a:ext cx="0" cy="100013"/>
              </a:xfrm>
              <a:prstGeom prst="line">
                <a:avLst/>
              </a:prstGeom>
              <a:noFill/>
              <a:ln w="2063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1" name="Line 20">
                <a:extLst>
                  <a:ext uri="{FF2B5EF4-FFF2-40B4-BE49-F238E27FC236}">
                    <a16:creationId xmlns:a16="http://schemas.microsoft.com/office/drawing/2014/main" id="{6DD7AF6D-0D87-417A-9FD7-7FFC4E3EB520}"/>
                  </a:ext>
                </a:extLst>
              </p:cNvPr>
              <p:cNvSpPr>
                <a:spLocks noChangeShapeType="1"/>
              </p:cNvSpPr>
              <p:nvPr/>
            </p:nvSpPr>
            <p:spPr bwMode="auto">
              <a:xfrm flipV="1">
                <a:off x="5942013" y="2757488"/>
                <a:ext cx="0" cy="100013"/>
              </a:xfrm>
              <a:prstGeom prst="line">
                <a:avLst/>
              </a:prstGeom>
              <a:noFill/>
              <a:ln w="2063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2" name="Freeform 21">
                <a:extLst>
                  <a:ext uri="{FF2B5EF4-FFF2-40B4-BE49-F238E27FC236}">
                    <a16:creationId xmlns:a16="http://schemas.microsoft.com/office/drawing/2014/main" id="{41D95A6F-825A-47B5-B8A7-3198796C2DA9}"/>
                  </a:ext>
                </a:extLst>
              </p:cNvPr>
              <p:cNvSpPr>
                <a:spLocks/>
              </p:cNvSpPr>
              <p:nvPr/>
            </p:nvSpPr>
            <p:spPr bwMode="auto">
              <a:xfrm>
                <a:off x="5870575" y="2300288"/>
                <a:ext cx="320675" cy="225425"/>
              </a:xfrm>
              <a:custGeom>
                <a:avLst/>
                <a:gdLst>
                  <a:gd name="T0" fmla="*/ 173 w 202"/>
                  <a:gd name="T1" fmla="*/ 142 h 142"/>
                  <a:gd name="T2" fmla="*/ 202 w 202"/>
                  <a:gd name="T3" fmla="*/ 142 h 142"/>
                  <a:gd name="T4" fmla="*/ 202 w 202"/>
                  <a:gd name="T5" fmla="*/ 78 h 142"/>
                  <a:gd name="T6" fmla="*/ 124 w 202"/>
                  <a:gd name="T7" fmla="*/ 0 h 142"/>
                  <a:gd name="T8" fmla="*/ 78 w 202"/>
                  <a:gd name="T9" fmla="*/ 0 h 142"/>
                  <a:gd name="T10" fmla="*/ 0 w 202"/>
                  <a:gd name="T11" fmla="*/ 78 h 142"/>
                  <a:gd name="T12" fmla="*/ 0 w 202"/>
                  <a:gd name="T13" fmla="*/ 142 h 142"/>
                  <a:gd name="T14" fmla="*/ 74 w 202"/>
                  <a:gd name="T15" fmla="*/ 142 h 142"/>
                  <a:gd name="T16" fmla="*/ 124 w 202"/>
                  <a:gd name="T17" fmla="*/ 92 h 142"/>
                  <a:gd name="T18" fmla="*/ 173 w 202"/>
                  <a:gd name="T1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142">
                    <a:moveTo>
                      <a:pt x="173" y="142"/>
                    </a:moveTo>
                    <a:lnTo>
                      <a:pt x="202" y="142"/>
                    </a:lnTo>
                    <a:lnTo>
                      <a:pt x="202" y="78"/>
                    </a:lnTo>
                    <a:lnTo>
                      <a:pt x="124" y="0"/>
                    </a:lnTo>
                    <a:lnTo>
                      <a:pt x="78" y="0"/>
                    </a:lnTo>
                    <a:lnTo>
                      <a:pt x="0" y="78"/>
                    </a:lnTo>
                    <a:lnTo>
                      <a:pt x="0" y="142"/>
                    </a:lnTo>
                    <a:lnTo>
                      <a:pt x="74" y="142"/>
                    </a:lnTo>
                    <a:lnTo>
                      <a:pt x="124" y="92"/>
                    </a:lnTo>
                    <a:lnTo>
                      <a:pt x="173" y="142"/>
                    </a:lnTo>
                    <a:close/>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3" name="Freeform 22">
                <a:extLst>
                  <a:ext uri="{FF2B5EF4-FFF2-40B4-BE49-F238E27FC236}">
                    <a16:creationId xmlns:a16="http://schemas.microsoft.com/office/drawing/2014/main" id="{0B3FACAB-C79D-4AA4-8EDB-872C383BBEF2}"/>
                  </a:ext>
                </a:extLst>
              </p:cNvPr>
              <p:cNvSpPr>
                <a:spLocks/>
              </p:cNvSpPr>
              <p:nvPr/>
            </p:nvSpPr>
            <p:spPr bwMode="auto">
              <a:xfrm>
                <a:off x="5918200" y="2524126"/>
                <a:ext cx="225425" cy="280988"/>
              </a:xfrm>
              <a:custGeom>
                <a:avLst/>
                <a:gdLst>
                  <a:gd name="T0" fmla="*/ 142 w 142"/>
                  <a:gd name="T1" fmla="*/ 0 h 177"/>
                  <a:gd name="T2" fmla="*/ 142 w 142"/>
                  <a:gd name="T3" fmla="*/ 137 h 177"/>
                  <a:gd name="T4" fmla="*/ 71 w 142"/>
                  <a:gd name="T5" fmla="*/ 177 h 177"/>
                  <a:gd name="T6" fmla="*/ 0 w 142"/>
                  <a:gd name="T7" fmla="*/ 137 h 177"/>
                  <a:gd name="T8" fmla="*/ 0 w 142"/>
                  <a:gd name="T9" fmla="*/ 0 h 177"/>
                </a:gdLst>
                <a:ahLst/>
                <a:cxnLst>
                  <a:cxn ang="0">
                    <a:pos x="T0" y="T1"/>
                  </a:cxn>
                  <a:cxn ang="0">
                    <a:pos x="T2" y="T3"/>
                  </a:cxn>
                  <a:cxn ang="0">
                    <a:pos x="T4" y="T5"/>
                  </a:cxn>
                  <a:cxn ang="0">
                    <a:pos x="T6" y="T7"/>
                  </a:cxn>
                  <a:cxn ang="0">
                    <a:pos x="T8" y="T9"/>
                  </a:cxn>
                </a:cxnLst>
                <a:rect l="0" t="0" r="r" b="b"/>
                <a:pathLst>
                  <a:path w="142" h="177">
                    <a:moveTo>
                      <a:pt x="142" y="0"/>
                    </a:moveTo>
                    <a:lnTo>
                      <a:pt x="142" y="137"/>
                    </a:lnTo>
                    <a:lnTo>
                      <a:pt x="71" y="177"/>
                    </a:lnTo>
                    <a:lnTo>
                      <a:pt x="0" y="137"/>
                    </a:lnTo>
                    <a:lnTo>
                      <a:pt x="0" y="0"/>
                    </a:lnTo>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grpSp>
      </p:grpSp>
      <p:grpSp>
        <p:nvGrpSpPr>
          <p:cNvPr id="42" name="Skupina 41">
            <a:extLst>
              <a:ext uri="{FF2B5EF4-FFF2-40B4-BE49-F238E27FC236}">
                <a16:creationId xmlns:a16="http://schemas.microsoft.com/office/drawing/2014/main" id="{3B2FF950-BDE6-479E-A119-EB736FB7B480}"/>
              </a:ext>
            </a:extLst>
          </p:cNvPr>
          <p:cNvGrpSpPr/>
          <p:nvPr/>
        </p:nvGrpSpPr>
        <p:grpSpPr>
          <a:xfrm>
            <a:off x="1111450" y="2001838"/>
            <a:ext cx="2182009" cy="3663845"/>
            <a:chOff x="1111450" y="2001838"/>
            <a:chExt cx="2182009" cy="3663845"/>
          </a:xfrm>
        </p:grpSpPr>
        <p:sp>
          <p:nvSpPr>
            <p:cNvPr id="4" name="TextBox 3">
              <a:extLst>
                <a:ext uri="{FF2B5EF4-FFF2-40B4-BE49-F238E27FC236}">
                  <a16:creationId xmlns:a16="http://schemas.microsoft.com/office/drawing/2014/main" id="{5ECA24F9-2308-46E0-A27B-A9C7CCF40239}"/>
                </a:ext>
              </a:extLst>
            </p:cNvPr>
            <p:cNvSpPr txBox="1"/>
            <p:nvPr/>
          </p:nvSpPr>
          <p:spPr>
            <a:xfrm>
              <a:off x="1111450" y="3603580"/>
              <a:ext cx="2182009" cy="2062103"/>
            </a:xfrm>
            <a:prstGeom prst="rect">
              <a:avLst/>
            </a:prstGeom>
            <a:noFill/>
          </p:spPr>
          <p:txBody>
            <a:bodyPr wrap="none" rtlCol="0">
              <a:spAutoFit/>
            </a:bodyPr>
            <a:lstStyle/>
            <a:p>
              <a:pPr algn="ctr"/>
              <a:r>
                <a:rPr lang="cs-CZ" sz="8000" b="1" smtClean="0">
                  <a:solidFill>
                    <a:srgbClr val="21A9C0"/>
                  </a:solidFill>
                </a:rPr>
                <a:t>32.5</a:t>
              </a:r>
              <a:endParaRPr lang="cs-CZ" sz="8000" b="1">
                <a:solidFill>
                  <a:srgbClr val="21A9C0"/>
                </a:solidFill>
              </a:endParaRPr>
            </a:p>
            <a:p>
              <a:pPr algn="ctr"/>
              <a:r>
                <a:rPr lang="en-US" sz="2400">
                  <a:solidFill>
                    <a:srgbClr val="21A9C0"/>
                  </a:solidFill>
                </a:rPr>
                <a:t>mil. EUR</a:t>
              </a:r>
              <a:r>
                <a:rPr lang="cs-CZ" sz="2400">
                  <a:solidFill>
                    <a:srgbClr val="21A9C0"/>
                  </a:solidFill>
                </a:rPr>
                <a:t/>
              </a:r>
              <a:br>
                <a:rPr lang="cs-CZ" sz="2400">
                  <a:solidFill>
                    <a:srgbClr val="21A9C0"/>
                  </a:solidFill>
                </a:rPr>
              </a:br>
              <a:r>
                <a:rPr lang="en-US" sz="2400">
                  <a:solidFill>
                    <a:srgbClr val="21A9C0"/>
                  </a:solidFill>
                </a:rPr>
                <a:t>total budget </a:t>
              </a:r>
            </a:p>
          </p:txBody>
        </p:sp>
        <p:grpSp>
          <p:nvGrpSpPr>
            <p:cNvPr id="39" name="Skupina 38">
              <a:extLst>
                <a:ext uri="{FF2B5EF4-FFF2-40B4-BE49-F238E27FC236}">
                  <a16:creationId xmlns:a16="http://schemas.microsoft.com/office/drawing/2014/main" id="{BDFC0F96-A22B-4B45-9198-BF04C54C931B}"/>
                </a:ext>
              </a:extLst>
            </p:cNvPr>
            <p:cNvGrpSpPr/>
            <p:nvPr/>
          </p:nvGrpSpPr>
          <p:grpSpPr>
            <a:xfrm>
              <a:off x="1346200" y="2001838"/>
              <a:ext cx="1708150" cy="1479550"/>
              <a:chOff x="1346200" y="2001838"/>
              <a:chExt cx="1708150" cy="1479550"/>
            </a:xfrm>
          </p:grpSpPr>
          <p:sp>
            <p:nvSpPr>
              <p:cNvPr id="16" name="Freeform 5">
                <a:extLst>
                  <a:ext uri="{FF2B5EF4-FFF2-40B4-BE49-F238E27FC236}">
                    <a16:creationId xmlns:a16="http://schemas.microsoft.com/office/drawing/2014/main" id="{C43FCEDC-FD70-4F01-A8FB-2C7AD28F53B6}"/>
                  </a:ext>
                </a:extLst>
              </p:cNvPr>
              <p:cNvSpPr>
                <a:spLocks/>
              </p:cNvSpPr>
              <p:nvPr/>
            </p:nvSpPr>
            <p:spPr bwMode="auto">
              <a:xfrm>
                <a:off x="1346200" y="2001838"/>
                <a:ext cx="1708150" cy="1479550"/>
              </a:xfrm>
              <a:custGeom>
                <a:avLst/>
                <a:gdLst>
                  <a:gd name="T0" fmla="*/ 807 w 1076"/>
                  <a:gd name="T1" fmla="*/ 932 h 932"/>
                  <a:gd name="T2" fmla="*/ 269 w 1076"/>
                  <a:gd name="T3" fmla="*/ 932 h 932"/>
                  <a:gd name="T4" fmla="*/ 0 w 1076"/>
                  <a:gd name="T5" fmla="*/ 466 h 932"/>
                  <a:gd name="T6" fmla="*/ 269 w 1076"/>
                  <a:gd name="T7" fmla="*/ 0 h 932"/>
                  <a:gd name="T8" fmla="*/ 807 w 1076"/>
                  <a:gd name="T9" fmla="*/ 0 h 932"/>
                  <a:gd name="T10" fmla="*/ 1076 w 1076"/>
                  <a:gd name="T11" fmla="*/ 466 h 932"/>
                  <a:gd name="T12" fmla="*/ 807 w 1076"/>
                  <a:gd name="T13" fmla="*/ 932 h 932"/>
                </a:gdLst>
                <a:ahLst/>
                <a:cxnLst>
                  <a:cxn ang="0">
                    <a:pos x="T0" y="T1"/>
                  </a:cxn>
                  <a:cxn ang="0">
                    <a:pos x="T2" y="T3"/>
                  </a:cxn>
                  <a:cxn ang="0">
                    <a:pos x="T4" y="T5"/>
                  </a:cxn>
                  <a:cxn ang="0">
                    <a:pos x="T6" y="T7"/>
                  </a:cxn>
                  <a:cxn ang="0">
                    <a:pos x="T8" y="T9"/>
                  </a:cxn>
                  <a:cxn ang="0">
                    <a:pos x="T10" y="T11"/>
                  </a:cxn>
                  <a:cxn ang="0">
                    <a:pos x="T12" y="T13"/>
                  </a:cxn>
                </a:cxnLst>
                <a:rect l="0" t="0" r="r" b="b"/>
                <a:pathLst>
                  <a:path w="1076" h="932">
                    <a:moveTo>
                      <a:pt x="807" y="932"/>
                    </a:moveTo>
                    <a:lnTo>
                      <a:pt x="269" y="932"/>
                    </a:lnTo>
                    <a:lnTo>
                      <a:pt x="0" y="466"/>
                    </a:lnTo>
                    <a:lnTo>
                      <a:pt x="269" y="0"/>
                    </a:lnTo>
                    <a:lnTo>
                      <a:pt x="807" y="0"/>
                    </a:lnTo>
                    <a:lnTo>
                      <a:pt x="1076" y="466"/>
                    </a:lnTo>
                    <a:lnTo>
                      <a:pt x="807" y="932"/>
                    </a:lnTo>
                    <a:close/>
                  </a:path>
                </a:pathLst>
              </a:custGeom>
              <a:solidFill>
                <a:srgbClr val="21A9C0"/>
              </a:solidFill>
              <a:ln>
                <a:noFill/>
              </a:ln>
            </p:spPr>
            <p:txBody>
              <a:bodyPr vert="horz" wrap="square" lIns="91440" tIns="45720" rIns="91440" bIns="45720" numCol="1" anchor="t" anchorCtr="0" compatLnSpc="1">
                <a:prstTxWarp prst="textNoShape">
                  <a:avLst/>
                </a:prstTxWarp>
              </a:bodyPr>
              <a:lstStyle/>
              <a:p>
                <a:endParaRPr lang="cs-CZ"/>
              </a:p>
            </p:txBody>
          </p:sp>
          <p:sp>
            <p:nvSpPr>
              <p:cNvPr id="34" name="Line 23">
                <a:extLst>
                  <a:ext uri="{FF2B5EF4-FFF2-40B4-BE49-F238E27FC236}">
                    <a16:creationId xmlns:a16="http://schemas.microsoft.com/office/drawing/2014/main" id="{9616B994-AECB-46F2-A53A-A622496219C6}"/>
                  </a:ext>
                </a:extLst>
              </p:cNvPr>
              <p:cNvSpPr>
                <a:spLocks noChangeShapeType="1"/>
              </p:cNvSpPr>
              <p:nvPr/>
            </p:nvSpPr>
            <p:spPr bwMode="auto">
              <a:xfrm flipH="1">
                <a:off x="1908175" y="3114676"/>
                <a:ext cx="585788" cy="0"/>
              </a:xfrm>
              <a:prstGeom prst="line">
                <a:avLst/>
              </a:prstGeom>
              <a:noFill/>
              <a:ln w="2063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5" name="Freeform 24">
                <a:extLst>
                  <a:ext uri="{FF2B5EF4-FFF2-40B4-BE49-F238E27FC236}">
                    <a16:creationId xmlns:a16="http://schemas.microsoft.com/office/drawing/2014/main" id="{7E730CB4-8584-4FBD-82A1-1E1FD8C44095}"/>
                  </a:ext>
                </a:extLst>
              </p:cNvPr>
              <p:cNvSpPr>
                <a:spLocks/>
              </p:cNvSpPr>
              <p:nvPr/>
            </p:nvSpPr>
            <p:spPr bwMode="auto">
              <a:xfrm>
                <a:off x="1971675" y="2681288"/>
                <a:ext cx="79375" cy="433388"/>
              </a:xfrm>
              <a:custGeom>
                <a:avLst/>
                <a:gdLst>
                  <a:gd name="T0" fmla="*/ 50 w 50"/>
                  <a:gd name="T1" fmla="*/ 242 h 273"/>
                  <a:gd name="T2" fmla="*/ 50 w 50"/>
                  <a:gd name="T3" fmla="*/ 0 h 273"/>
                  <a:gd name="T4" fmla="*/ 0 w 50"/>
                  <a:gd name="T5" fmla="*/ 0 h 273"/>
                  <a:gd name="T6" fmla="*/ 0 w 50"/>
                  <a:gd name="T7" fmla="*/ 273 h 273"/>
                  <a:gd name="T8" fmla="*/ 50 w 50"/>
                  <a:gd name="T9" fmla="*/ 273 h 273"/>
                </a:gdLst>
                <a:ahLst/>
                <a:cxnLst>
                  <a:cxn ang="0">
                    <a:pos x="T0" y="T1"/>
                  </a:cxn>
                  <a:cxn ang="0">
                    <a:pos x="T2" y="T3"/>
                  </a:cxn>
                  <a:cxn ang="0">
                    <a:pos x="T4" y="T5"/>
                  </a:cxn>
                  <a:cxn ang="0">
                    <a:pos x="T6" y="T7"/>
                  </a:cxn>
                  <a:cxn ang="0">
                    <a:pos x="T8" y="T9"/>
                  </a:cxn>
                </a:cxnLst>
                <a:rect l="0" t="0" r="r" b="b"/>
                <a:pathLst>
                  <a:path w="50" h="273">
                    <a:moveTo>
                      <a:pt x="50" y="242"/>
                    </a:moveTo>
                    <a:lnTo>
                      <a:pt x="50" y="0"/>
                    </a:lnTo>
                    <a:lnTo>
                      <a:pt x="0" y="0"/>
                    </a:lnTo>
                    <a:lnTo>
                      <a:pt x="0" y="273"/>
                    </a:lnTo>
                    <a:lnTo>
                      <a:pt x="50" y="273"/>
                    </a:lnTo>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6" name="Freeform 25">
                <a:extLst>
                  <a:ext uri="{FF2B5EF4-FFF2-40B4-BE49-F238E27FC236}">
                    <a16:creationId xmlns:a16="http://schemas.microsoft.com/office/drawing/2014/main" id="{1FF72D15-EB0D-414F-B4CD-C71A6360F4A9}"/>
                  </a:ext>
                </a:extLst>
              </p:cNvPr>
              <p:cNvSpPr>
                <a:spLocks/>
              </p:cNvSpPr>
              <p:nvPr/>
            </p:nvSpPr>
            <p:spPr bwMode="auto">
              <a:xfrm>
                <a:off x="2160588" y="2590801"/>
                <a:ext cx="79375" cy="523875"/>
              </a:xfrm>
              <a:custGeom>
                <a:avLst/>
                <a:gdLst>
                  <a:gd name="T0" fmla="*/ 50 w 50"/>
                  <a:gd name="T1" fmla="*/ 299 h 330"/>
                  <a:gd name="T2" fmla="*/ 50 w 50"/>
                  <a:gd name="T3" fmla="*/ 0 h 330"/>
                  <a:gd name="T4" fmla="*/ 0 w 50"/>
                  <a:gd name="T5" fmla="*/ 0 h 330"/>
                  <a:gd name="T6" fmla="*/ 0 w 50"/>
                  <a:gd name="T7" fmla="*/ 330 h 330"/>
                  <a:gd name="T8" fmla="*/ 50 w 50"/>
                  <a:gd name="T9" fmla="*/ 330 h 330"/>
                </a:gdLst>
                <a:ahLst/>
                <a:cxnLst>
                  <a:cxn ang="0">
                    <a:pos x="T0" y="T1"/>
                  </a:cxn>
                  <a:cxn ang="0">
                    <a:pos x="T2" y="T3"/>
                  </a:cxn>
                  <a:cxn ang="0">
                    <a:pos x="T4" y="T5"/>
                  </a:cxn>
                  <a:cxn ang="0">
                    <a:pos x="T6" y="T7"/>
                  </a:cxn>
                  <a:cxn ang="0">
                    <a:pos x="T8" y="T9"/>
                  </a:cxn>
                </a:cxnLst>
                <a:rect l="0" t="0" r="r" b="b"/>
                <a:pathLst>
                  <a:path w="50" h="330">
                    <a:moveTo>
                      <a:pt x="50" y="299"/>
                    </a:moveTo>
                    <a:lnTo>
                      <a:pt x="50" y="0"/>
                    </a:lnTo>
                    <a:lnTo>
                      <a:pt x="0" y="0"/>
                    </a:lnTo>
                    <a:lnTo>
                      <a:pt x="0" y="330"/>
                    </a:lnTo>
                    <a:lnTo>
                      <a:pt x="50" y="330"/>
                    </a:lnTo>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7" name="Freeform 26">
                <a:extLst>
                  <a:ext uri="{FF2B5EF4-FFF2-40B4-BE49-F238E27FC236}">
                    <a16:creationId xmlns:a16="http://schemas.microsoft.com/office/drawing/2014/main" id="{18C38751-1DBF-4BDA-B816-AB675A0ACCB3}"/>
                  </a:ext>
                </a:extLst>
              </p:cNvPr>
              <p:cNvSpPr>
                <a:spLocks/>
              </p:cNvSpPr>
              <p:nvPr/>
            </p:nvSpPr>
            <p:spPr bwMode="auto">
              <a:xfrm>
                <a:off x="2349500" y="2463801"/>
                <a:ext cx="79375" cy="650875"/>
              </a:xfrm>
              <a:custGeom>
                <a:avLst/>
                <a:gdLst>
                  <a:gd name="T0" fmla="*/ 50 w 50"/>
                  <a:gd name="T1" fmla="*/ 379 h 410"/>
                  <a:gd name="T2" fmla="*/ 50 w 50"/>
                  <a:gd name="T3" fmla="*/ 0 h 410"/>
                  <a:gd name="T4" fmla="*/ 0 w 50"/>
                  <a:gd name="T5" fmla="*/ 0 h 410"/>
                  <a:gd name="T6" fmla="*/ 0 w 50"/>
                  <a:gd name="T7" fmla="*/ 410 h 410"/>
                  <a:gd name="T8" fmla="*/ 50 w 50"/>
                  <a:gd name="T9" fmla="*/ 410 h 410"/>
                </a:gdLst>
                <a:ahLst/>
                <a:cxnLst>
                  <a:cxn ang="0">
                    <a:pos x="T0" y="T1"/>
                  </a:cxn>
                  <a:cxn ang="0">
                    <a:pos x="T2" y="T3"/>
                  </a:cxn>
                  <a:cxn ang="0">
                    <a:pos x="T4" y="T5"/>
                  </a:cxn>
                  <a:cxn ang="0">
                    <a:pos x="T6" y="T7"/>
                  </a:cxn>
                  <a:cxn ang="0">
                    <a:pos x="T8" y="T9"/>
                  </a:cxn>
                </a:cxnLst>
                <a:rect l="0" t="0" r="r" b="b"/>
                <a:pathLst>
                  <a:path w="50" h="410">
                    <a:moveTo>
                      <a:pt x="50" y="379"/>
                    </a:moveTo>
                    <a:lnTo>
                      <a:pt x="50" y="0"/>
                    </a:lnTo>
                    <a:lnTo>
                      <a:pt x="0" y="0"/>
                    </a:lnTo>
                    <a:lnTo>
                      <a:pt x="0" y="410"/>
                    </a:lnTo>
                    <a:lnTo>
                      <a:pt x="50" y="410"/>
                    </a:lnTo>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8" name="Freeform 27">
                <a:extLst>
                  <a:ext uri="{FF2B5EF4-FFF2-40B4-BE49-F238E27FC236}">
                    <a16:creationId xmlns:a16="http://schemas.microsoft.com/office/drawing/2014/main" id="{FCB48BD5-A59A-4F17-8A22-0E9BFDA65C3A}"/>
                  </a:ext>
                </a:extLst>
              </p:cNvPr>
              <p:cNvSpPr>
                <a:spLocks/>
              </p:cNvSpPr>
              <p:nvPr/>
            </p:nvSpPr>
            <p:spPr bwMode="auto">
              <a:xfrm>
                <a:off x="1908175" y="2322513"/>
                <a:ext cx="555625" cy="280988"/>
              </a:xfrm>
              <a:custGeom>
                <a:avLst/>
                <a:gdLst>
                  <a:gd name="T0" fmla="*/ 0 w 350"/>
                  <a:gd name="T1" fmla="*/ 177 h 177"/>
                  <a:gd name="T2" fmla="*/ 74 w 350"/>
                  <a:gd name="T3" fmla="*/ 124 h 177"/>
                  <a:gd name="T4" fmla="*/ 141 w 350"/>
                  <a:gd name="T5" fmla="*/ 124 h 177"/>
                  <a:gd name="T6" fmla="*/ 350 w 350"/>
                  <a:gd name="T7" fmla="*/ 0 h 177"/>
                </a:gdLst>
                <a:ahLst/>
                <a:cxnLst>
                  <a:cxn ang="0">
                    <a:pos x="T0" y="T1"/>
                  </a:cxn>
                  <a:cxn ang="0">
                    <a:pos x="T2" y="T3"/>
                  </a:cxn>
                  <a:cxn ang="0">
                    <a:pos x="T4" y="T5"/>
                  </a:cxn>
                  <a:cxn ang="0">
                    <a:pos x="T6" y="T7"/>
                  </a:cxn>
                </a:cxnLst>
                <a:rect l="0" t="0" r="r" b="b"/>
                <a:pathLst>
                  <a:path w="350" h="177">
                    <a:moveTo>
                      <a:pt x="0" y="177"/>
                    </a:moveTo>
                    <a:lnTo>
                      <a:pt x="74" y="124"/>
                    </a:lnTo>
                    <a:lnTo>
                      <a:pt x="141" y="124"/>
                    </a:lnTo>
                    <a:lnTo>
                      <a:pt x="350" y="0"/>
                    </a:lnTo>
                  </a:path>
                </a:pathLst>
              </a:custGeom>
              <a:noFill/>
              <a:ln w="206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grpSp>
      </p:grpSp>
    </p:spTree>
    <p:extLst>
      <p:ext uri="{BB962C8B-B14F-4D97-AF65-F5344CB8AC3E}">
        <p14:creationId xmlns:p14="http://schemas.microsoft.com/office/powerpoint/2010/main" val="70357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49"/>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49"/>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A555-A456-4494-8CD7-2C52BF9B2882}"/>
              </a:ext>
            </a:extLst>
          </p:cNvPr>
          <p:cNvSpPr>
            <a:spLocks noGrp="1"/>
          </p:cNvSpPr>
          <p:nvPr>
            <p:ph type="title"/>
          </p:nvPr>
        </p:nvSpPr>
        <p:spPr/>
        <p:txBody>
          <a:bodyPr>
            <a:noAutofit/>
          </a:bodyPr>
          <a:lstStyle/>
          <a:p>
            <a:r>
              <a:rPr lang="en-US"/>
              <a:t>Addressing global challenges </a:t>
            </a:r>
          </a:p>
        </p:txBody>
      </p:sp>
      <p:sp>
        <p:nvSpPr>
          <p:cNvPr id="6" name="AutoShape 2" descr="Farming field">
            <a:extLst>
              <a:ext uri="{FF2B5EF4-FFF2-40B4-BE49-F238E27FC236}">
                <a16:creationId xmlns:a16="http://schemas.microsoft.com/office/drawing/2014/main" id="{7AA53BC0-3709-4D06-A0BF-EA5248BAB5B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Farming field">
            <a:extLst>
              <a:ext uri="{FF2B5EF4-FFF2-40B4-BE49-F238E27FC236}">
                <a16:creationId xmlns:a16="http://schemas.microsoft.com/office/drawing/2014/main" id="{1B31565E-E8A9-42EA-89B9-D85450DDB18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Farming field">
            <a:extLst>
              <a:ext uri="{FF2B5EF4-FFF2-40B4-BE49-F238E27FC236}">
                <a16:creationId xmlns:a16="http://schemas.microsoft.com/office/drawing/2014/main" id="{716F55B8-BB7A-40EC-944A-DCE9D45DE877}"/>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Farming field">
            <a:extLst>
              <a:ext uri="{FF2B5EF4-FFF2-40B4-BE49-F238E27FC236}">
                <a16:creationId xmlns:a16="http://schemas.microsoft.com/office/drawing/2014/main" id="{B953A3F9-1067-4025-A891-284985AC8FF7}"/>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Farming field">
            <a:extLst>
              <a:ext uri="{FF2B5EF4-FFF2-40B4-BE49-F238E27FC236}">
                <a16:creationId xmlns:a16="http://schemas.microsoft.com/office/drawing/2014/main" id="{3846AD9D-00E4-4D45-8386-2E3C8C048CBC}"/>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4" descr="Image result for sustainability">
            <a:extLst>
              <a:ext uri="{FF2B5EF4-FFF2-40B4-BE49-F238E27FC236}">
                <a16:creationId xmlns:a16="http://schemas.microsoft.com/office/drawing/2014/main" id="{68D58F6F-850C-4594-A447-4F4E30145386}"/>
              </a:ext>
            </a:extLst>
          </p:cNvPr>
          <p:cNvSpPr>
            <a:spLocks noChangeAspect="1" noChangeArrowheads="1"/>
          </p:cNvSpPr>
          <p:nvPr/>
        </p:nvSpPr>
        <p:spPr bwMode="auto">
          <a:xfrm>
            <a:off x="6705600" y="4038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Zástupný symbol pro zápatí 3">
            <a:extLst>
              <a:ext uri="{FF2B5EF4-FFF2-40B4-BE49-F238E27FC236}">
                <a16:creationId xmlns:a16="http://schemas.microsoft.com/office/drawing/2014/main" id="{2E6FE17D-28C4-4DE7-996A-1319E9810214}"/>
              </a:ext>
            </a:extLst>
          </p:cNvPr>
          <p:cNvSpPr>
            <a:spLocks noGrp="1"/>
          </p:cNvSpPr>
          <p:nvPr>
            <p:ph type="ftr" sz="quarter" idx="11"/>
          </p:nvPr>
        </p:nvSpPr>
        <p:spPr/>
        <p:txBody>
          <a:bodyPr/>
          <a:lstStyle/>
          <a:p>
            <a:r>
              <a:rPr lang="en-US"/>
              <a:t>CEITEC at Masaryk University</a:t>
            </a:r>
          </a:p>
        </p:txBody>
      </p:sp>
      <p:sp>
        <p:nvSpPr>
          <p:cNvPr id="5" name="Zástupný symbol pro číslo snímku 4">
            <a:extLst>
              <a:ext uri="{FF2B5EF4-FFF2-40B4-BE49-F238E27FC236}">
                <a16:creationId xmlns:a16="http://schemas.microsoft.com/office/drawing/2014/main" id="{8E5665E8-FCDF-407A-B363-46BDF182E348}"/>
              </a:ext>
            </a:extLst>
          </p:cNvPr>
          <p:cNvSpPr>
            <a:spLocks noGrp="1"/>
          </p:cNvSpPr>
          <p:nvPr>
            <p:ph type="sldNum" sz="quarter" idx="12"/>
          </p:nvPr>
        </p:nvSpPr>
        <p:spPr/>
        <p:txBody>
          <a:bodyPr/>
          <a:lstStyle/>
          <a:p>
            <a:fld id="{AFE3D702-57F1-4CB0-B451-B14F76DC0414}" type="slidenum">
              <a:rPr lang="en-US" smtClean="0"/>
              <a:t>5</a:t>
            </a:fld>
            <a:endParaRPr lang="en-US"/>
          </a:p>
        </p:txBody>
      </p:sp>
      <p:grpSp>
        <p:nvGrpSpPr>
          <p:cNvPr id="13" name="Skupina 12">
            <a:extLst>
              <a:ext uri="{FF2B5EF4-FFF2-40B4-BE49-F238E27FC236}">
                <a16:creationId xmlns:a16="http://schemas.microsoft.com/office/drawing/2014/main" id="{29572B81-419B-4798-B93A-F77E93F172AA}"/>
              </a:ext>
            </a:extLst>
          </p:cNvPr>
          <p:cNvGrpSpPr/>
          <p:nvPr/>
        </p:nvGrpSpPr>
        <p:grpSpPr>
          <a:xfrm>
            <a:off x="1209234" y="1196256"/>
            <a:ext cx="3057966" cy="4750588"/>
            <a:chOff x="1209234" y="1196256"/>
            <a:chExt cx="3057966" cy="4750588"/>
          </a:xfrm>
        </p:grpSpPr>
        <p:pic>
          <p:nvPicPr>
            <p:cNvPr id="16" name="Obrázek 15">
              <a:extLst>
                <a:ext uri="{FF2B5EF4-FFF2-40B4-BE49-F238E27FC236}">
                  <a16:creationId xmlns:a16="http://schemas.microsoft.com/office/drawing/2014/main" id="{CE616FF1-EE97-47D2-953E-3004BB3839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66967"/>
            <a:stretch/>
          </p:blipFill>
          <p:spPr>
            <a:xfrm>
              <a:off x="1330976" y="1196256"/>
              <a:ext cx="2936224" cy="4289175"/>
            </a:xfrm>
            <a:prstGeom prst="rect">
              <a:avLst/>
            </a:prstGeom>
          </p:spPr>
        </p:pic>
        <p:sp>
          <p:nvSpPr>
            <p:cNvPr id="17" name="TextBox 3">
              <a:extLst>
                <a:ext uri="{FF2B5EF4-FFF2-40B4-BE49-F238E27FC236}">
                  <a16:creationId xmlns:a16="http://schemas.microsoft.com/office/drawing/2014/main" id="{A946EE69-E67E-4EB1-9DE4-AE9E452E901E}"/>
                </a:ext>
              </a:extLst>
            </p:cNvPr>
            <p:cNvSpPr txBox="1"/>
            <p:nvPr/>
          </p:nvSpPr>
          <p:spPr>
            <a:xfrm>
              <a:off x="1209234" y="3884741"/>
              <a:ext cx="1986441" cy="2062103"/>
            </a:xfrm>
            <a:prstGeom prst="rect">
              <a:avLst/>
            </a:prstGeom>
            <a:noFill/>
          </p:spPr>
          <p:txBody>
            <a:bodyPr wrap="none" rtlCol="0">
              <a:spAutoFit/>
            </a:bodyPr>
            <a:lstStyle/>
            <a:p>
              <a:pPr algn="ctr"/>
              <a:r>
                <a:rPr lang="cs-CZ" sz="8000" b="1">
                  <a:solidFill>
                    <a:srgbClr val="21A9C0"/>
                  </a:solidFill>
                </a:rPr>
                <a:t>9</a:t>
              </a:r>
            </a:p>
            <a:p>
              <a:pPr algn="ctr"/>
              <a:r>
                <a:rPr lang="en-US" sz="2400">
                  <a:solidFill>
                    <a:srgbClr val="21A9C0"/>
                  </a:solidFill>
                </a:rPr>
                <a:t>billion people</a:t>
              </a:r>
              <a:r>
                <a:rPr lang="cs-CZ" sz="2400">
                  <a:solidFill>
                    <a:srgbClr val="21A9C0"/>
                  </a:solidFill>
                </a:rPr>
                <a:t/>
              </a:r>
              <a:br>
                <a:rPr lang="cs-CZ" sz="2400">
                  <a:solidFill>
                    <a:srgbClr val="21A9C0"/>
                  </a:solidFill>
                </a:rPr>
              </a:br>
              <a:r>
                <a:rPr lang="cs-CZ" sz="2400">
                  <a:solidFill>
                    <a:srgbClr val="21A9C0"/>
                  </a:solidFill>
                </a:rPr>
                <a:t>in 2040</a:t>
              </a:r>
              <a:endParaRPr lang="en-US" sz="2400">
                <a:solidFill>
                  <a:srgbClr val="21A9C0"/>
                </a:solidFill>
              </a:endParaRPr>
            </a:p>
          </p:txBody>
        </p:sp>
      </p:grpSp>
      <p:pic>
        <p:nvPicPr>
          <p:cNvPr id="19" name="Obrázek 18">
            <a:extLst>
              <a:ext uri="{FF2B5EF4-FFF2-40B4-BE49-F238E27FC236}">
                <a16:creationId xmlns:a16="http://schemas.microsoft.com/office/drawing/2014/main" id="{B802D842-C349-4835-AA8F-194B4097D0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6461" r="37822"/>
          <a:stretch/>
        </p:blipFill>
        <p:spPr>
          <a:xfrm>
            <a:off x="4572001" y="1196256"/>
            <a:ext cx="2286000" cy="4289175"/>
          </a:xfrm>
          <a:prstGeom prst="rect">
            <a:avLst/>
          </a:prstGeom>
        </p:spPr>
      </p:pic>
      <p:grpSp>
        <p:nvGrpSpPr>
          <p:cNvPr id="3" name="Skupina 2">
            <a:extLst>
              <a:ext uri="{FF2B5EF4-FFF2-40B4-BE49-F238E27FC236}">
                <a16:creationId xmlns:a16="http://schemas.microsoft.com/office/drawing/2014/main" id="{DBD1C0D2-4247-418D-ADB2-F32D70099D02}"/>
              </a:ext>
            </a:extLst>
          </p:cNvPr>
          <p:cNvGrpSpPr/>
          <p:nvPr/>
        </p:nvGrpSpPr>
        <p:grpSpPr>
          <a:xfrm>
            <a:off x="7010400" y="1196257"/>
            <a:ext cx="3746741" cy="2165852"/>
            <a:chOff x="7010400" y="1196257"/>
            <a:chExt cx="3746741" cy="2165852"/>
          </a:xfrm>
        </p:grpSpPr>
        <p:sp>
          <p:nvSpPr>
            <p:cNvPr id="18" name="Obdélník 17">
              <a:extLst>
                <a:ext uri="{FF2B5EF4-FFF2-40B4-BE49-F238E27FC236}">
                  <a16:creationId xmlns:a16="http://schemas.microsoft.com/office/drawing/2014/main" id="{98C2E913-2831-4E3C-9A13-4B7C99AA7907}"/>
                </a:ext>
              </a:extLst>
            </p:cNvPr>
            <p:cNvSpPr/>
            <p:nvPr/>
          </p:nvSpPr>
          <p:spPr>
            <a:xfrm>
              <a:off x="8233694" y="2568714"/>
              <a:ext cx="2523447" cy="707886"/>
            </a:xfrm>
            <a:prstGeom prst="rect">
              <a:avLst/>
            </a:prstGeom>
          </p:spPr>
          <p:txBody>
            <a:bodyPr wrap="none">
              <a:spAutoFit/>
            </a:bodyPr>
            <a:lstStyle/>
            <a:p>
              <a:pPr algn="ctr"/>
              <a:r>
                <a:rPr lang="cs-CZ" sz="2000">
                  <a:solidFill>
                    <a:srgbClr val="21A9C0"/>
                  </a:solidFill>
                </a:rPr>
                <a:t>CEITEC </a:t>
              </a:r>
              <a:r>
                <a:rPr lang="en-US" sz="2000" smtClean="0">
                  <a:solidFill>
                    <a:srgbClr val="21A9C0"/>
                  </a:solidFill>
                </a:rPr>
                <a:t>agricultural </a:t>
              </a:r>
              <a:br>
                <a:rPr lang="en-US" sz="2000" smtClean="0">
                  <a:solidFill>
                    <a:srgbClr val="21A9C0"/>
                  </a:solidFill>
                </a:rPr>
              </a:br>
              <a:r>
                <a:rPr lang="en-US" sz="2000" smtClean="0">
                  <a:solidFill>
                    <a:srgbClr val="21A9C0"/>
                  </a:solidFill>
                </a:rPr>
                <a:t>sustainability</a:t>
              </a:r>
              <a:endParaRPr lang="en-US" sz="2000">
                <a:solidFill>
                  <a:srgbClr val="21A9C0"/>
                </a:solidFill>
              </a:endParaRPr>
            </a:p>
          </p:txBody>
        </p:sp>
        <p:pic>
          <p:nvPicPr>
            <p:cNvPr id="20" name="Obrázek 19">
              <a:extLst>
                <a:ext uri="{FF2B5EF4-FFF2-40B4-BE49-F238E27FC236}">
                  <a16:creationId xmlns:a16="http://schemas.microsoft.com/office/drawing/2014/main" id="{4AD8A10E-CBB9-47EF-8DFD-1BB6DDAAF9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3893" b="49504"/>
            <a:stretch/>
          </p:blipFill>
          <p:spPr>
            <a:xfrm>
              <a:off x="7010400" y="1196257"/>
              <a:ext cx="3209577" cy="2165852"/>
            </a:xfrm>
            <a:prstGeom prst="rect">
              <a:avLst/>
            </a:prstGeom>
          </p:spPr>
        </p:pic>
      </p:grpSp>
      <p:grpSp>
        <p:nvGrpSpPr>
          <p:cNvPr id="11" name="Skupina 10">
            <a:extLst>
              <a:ext uri="{FF2B5EF4-FFF2-40B4-BE49-F238E27FC236}">
                <a16:creationId xmlns:a16="http://schemas.microsoft.com/office/drawing/2014/main" id="{75DEC5AE-0685-47C4-96A0-F2048E613ED4}"/>
              </a:ext>
            </a:extLst>
          </p:cNvPr>
          <p:cNvGrpSpPr/>
          <p:nvPr/>
        </p:nvGrpSpPr>
        <p:grpSpPr>
          <a:xfrm>
            <a:off x="7010400" y="3733800"/>
            <a:ext cx="3769184" cy="2259211"/>
            <a:chOff x="7010400" y="3733800"/>
            <a:chExt cx="3769184" cy="2259211"/>
          </a:xfrm>
        </p:grpSpPr>
        <p:sp>
          <p:nvSpPr>
            <p:cNvPr id="21" name="Obdélník 20">
              <a:extLst>
                <a:ext uri="{FF2B5EF4-FFF2-40B4-BE49-F238E27FC236}">
                  <a16:creationId xmlns:a16="http://schemas.microsoft.com/office/drawing/2014/main" id="{B15E82A8-A6C0-4F7B-8737-AEB01F9FDE92}"/>
                </a:ext>
              </a:extLst>
            </p:cNvPr>
            <p:cNvSpPr/>
            <p:nvPr/>
          </p:nvSpPr>
          <p:spPr>
            <a:xfrm>
              <a:off x="8211252" y="5592901"/>
              <a:ext cx="2568332" cy="400110"/>
            </a:xfrm>
            <a:prstGeom prst="rect">
              <a:avLst/>
            </a:prstGeom>
          </p:spPr>
          <p:txBody>
            <a:bodyPr wrap="none">
              <a:spAutoFit/>
            </a:bodyPr>
            <a:lstStyle/>
            <a:p>
              <a:pPr algn="ctr"/>
              <a:r>
                <a:rPr lang="cs-CZ" sz="2000">
                  <a:solidFill>
                    <a:srgbClr val="21A9C0"/>
                  </a:solidFill>
                </a:rPr>
                <a:t>CEITEC </a:t>
              </a:r>
              <a:r>
                <a:rPr lang="en-US" sz="2000" smtClean="0">
                  <a:solidFill>
                    <a:srgbClr val="21A9C0"/>
                  </a:solidFill>
                </a:rPr>
                <a:t>biomedicine</a:t>
              </a:r>
              <a:endParaRPr lang="en-US" sz="2000">
                <a:solidFill>
                  <a:srgbClr val="21A9C0"/>
                </a:solidFill>
              </a:endParaRPr>
            </a:p>
          </p:txBody>
        </p:sp>
        <p:pic>
          <p:nvPicPr>
            <p:cNvPr id="22" name="Obrázek 21">
              <a:extLst>
                <a:ext uri="{FF2B5EF4-FFF2-40B4-BE49-F238E27FC236}">
                  <a16:creationId xmlns:a16="http://schemas.microsoft.com/office/drawing/2014/main" id="{FD6008D1-F3FF-4F19-B63A-FB7F0ADA48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3893" t="59162"/>
            <a:stretch/>
          </p:blipFill>
          <p:spPr>
            <a:xfrm>
              <a:off x="7010400" y="3733800"/>
              <a:ext cx="3209577" cy="1751631"/>
            </a:xfrm>
            <a:prstGeom prst="rect">
              <a:avLst/>
            </a:prstGeom>
          </p:spPr>
        </p:pic>
      </p:grpSp>
    </p:spTree>
    <p:extLst>
      <p:ext uri="{BB962C8B-B14F-4D97-AF65-F5344CB8AC3E}">
        <p14:creationId xmlns:p14="http://schemas.microsoft.com/office/powerpoint/2010/main" val="102898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49"/>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4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24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A555-A456-4494-8CD7-2C52BF9B2882}"/>
              </a:ext>
            </a:extLst>
          </p:cNvPr>
          <p:cNvSpPr>
            <a:spLocks noGrp="1"/>
          </p:cNvSpPr>
          <p:nvPr>
            <p:ph type="title"/>
          </p:nvPr>
        </p:nvSpPr>
        <p:spPr/>
        <p:txBody>
          <a:bodyPr>
            <a:noAutofit/>
          </a:bodyPr>
          <a:lstStyle/>
          <a:p>
            <a:r>
              <a:rPr lang="en-US" smtClean="0"/>
              <a:t>Main research areas </a:t>
            </a:r>
            <a:endParaRPr lang="en-US"/>
          </a:p>
        </p:txBody>
      </p:sp>
      <p:grpSp>
        <p:nvGrpSpPr>
          <p:cNvPr id="16" name="Skupina 15">
            <a:extLst>
              <a:ext uri="{FF2B5EF4-FFF2-40B4-BE49-F238E27FC236}">
                <a16:creationId xmlns:a16="http://schemas.microsoft.com/office/drawing/2014/main" id="{AFE3A4E2-F2BC-4B0A-A831-08B7962E1EA7}"/>
              </a:ext>
            </a:extLst>
          </p:cNvPr>
          <p:cNvGrpSpPr/>
          <p:nvPr/>
        </p:nvGrpSpPr>
        <p:grpSpPr>
          <a:xfrm>
            <a:off x="254507" y="2083809"/>
            <a:ext cx="2615634" cy="2938036"/>
            <a:chOff x="254507" y="2083809"/>
            <a:chExt cx="2615634" cy="2938036"/>
          </a:xfrm>
        </p:grpSpPr>
        <p:sp>
          <p:nvSpPr>
            <p:cNvPr id="8" name="Obdélník: se zakulacenými rohy 7">
              <a:extLst>
                <a:ext uri="{FF2B5EF4-FFF2-40B4-BE49-F238E27FC236}">
                  <a16:creationId xmlns:a16="http://schemas.microsoft.com/office/drawing/2014/main" id="{7DE395E1-6B39-4ECC-95DC-0587192314B3}"/>
                </a:ext>
              </a:extLst>
            </p:cNvPr>
            <p:cNvSpPr/>
            <p:nvPr/>
          </p:nvSpPr>
          <p:spPr>
            <a:xfrm>
              <a:off x="254507" y="2083809"/>
              <a:ext cx="2615634" cy="1802172"/>
            </a:xfrm>
            <a:prstGeom prst="roundRect">
              <a:avLst/>
            </a:prstGeom>
            <a:blipFill dpi="0" rotWithShape="1">
              <a:blip r:embed="rId3" cstate="screen">
                <a:extLst>
                  <a:ext uri="{28A0092B-C50C-407E-A947-70E740481C1C}">
                    <a14:useLocalDpi xmlns:a14="http://schemas.microsoft.com/office/drawing/2010/main"/>
                  </a:ext>
                </a:extLst>
              </a:blip>
              <a:srcRect/>
              <a:stretch>
                <a:fillRect l="22246" r="22246"/>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Volný tvar: obrazec 8">
              <a:extLst>
                <a:ext uri="{FF2B5EF4-FFF2-40B4-BE49-F238E27FC236}">
                  <a16:creationId xmlns:a16="http://schemas.microsoft.com/office/drawing/2014/main" id="{E3D2B50F-48B4-4F7C-8582-096FDF325CD3}"/>
                </a:ext>
              </a:extLst>
            </p:cNvPr>
            <p:cNvSpPr/>
            <p:nvPr/>
          </p:nvSpPr>
          <p:spPr>
            <a:xfrm>
              <a:off x="254507" y="4051445"/>
              <a:ext cx="2615634" cy="970400"/>
            </a:xfrm>
            <a:custGeom>
              <a:avLst/>
              <a:gdLst>
                <a:gd name="connsiteX0" fmla="*/ 0 w 2615634"/>
                <a:gd name="connsiteY0" fmla="*/ 0 h 970400"/>
                <a:gd name="connsiteX1" fmla="*/ 2615634 w 2615634"/>
                <a:gd name="connsiteY1" fmla="*/ 0 h 970400"/>
                <a:gd name="connsiteX2" fmla="*/ 2615634 w 2615634"/>
                <a:gd name="connsiteY2" fmla="*/ 970400 h 970400"/>
                <a:gd name="connsiteX3" fmla="*/ 0 w 2615634"/>
                <a:gd name="connsiteY3" fmla="*/ 970400 h 970400"/>
                <a:gd name="connsiteX4" fmla="*/ 0 w 2615634"/>
                <a:gd name="connsiteY4" fmla="*/ 0 h 97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634" h="970400">
                  <a:moveTo>
                    <a:pt x="0" y="0"/>
                  </a:moveTo>
                  <a:lnTo>
                    <a:pt x="2615634" y="0"/>
                  </a:lnTo>
                  <a:lnTo>
                    <a:pt x="2615634" y="970400"/>
                  </a:lnTo>
                  <a:lnTo>
                    <a:pt x="0" y="970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184912" rIns="184912" bIns="0" numCol="1" spcCol="1270" anchor="t" anchorCtr="0">
              <a:noAutofit/>
            </a:bodyPr>
            <a:lstStyle/>
            <a:p>
              <a:pPr marL="0" lvl="0" indent="0" algn="ctr" defTabSz="1155700">
                <a:lnSpc>
                  <a:spcPct val="90000"/>
                </a:lnSpc>
                <a:spcBef>
                  <a:spcPct val="0"/>
                </a:spcBef>
                <a:spcAft>
                  <a:spcPct val="35000"/>
                </a:spcAft>
                <a:buNone/>
              </a:pPr>
              <a:r>
                <a:rPr lang="en-US" sz="2600" kern="1200" smtClean="0">
                  <a:solidFill>
                    <a:srgbClr val="39464A"/>
                  </a:solidFill>
                </a:rPr>
                <a:t>Structural Biology</a:t>
              </a:r>
              <a:endParaRPr lang="en-US" sz="2600" kern="1200">
                <a:solidFill>
                  <a:srgbClr val="39464A"/>
                </a:solidFill>
              </a:endParaRPr>
            </a:p>
          </p:txBody>
        </p:sp>
      </p:grpSp>
      <p:grpSp>
        <p:nvGrpSpPr>
          <p:cNvPr id="17" name="Skupina 16">
            <a:extLst>
              <a:ext uri="{FF2B5EF4-FFF2-40B4-BE49-F238E27FC236}">
                <a16:creationId xmlns:a16="http://schemas.microsoft.com/office/drawing/2014/main" id="{9E87A80B-F94D-4BAA-A60E-010AE165F293}"/>
              </a:ext>
            </a:extLst>
          </p:cNvPr>
          <p:cNvGrpSpPr/>
          <p:nvPr/>
        </p:nvGrpSpPr>
        <p:grpSpPr>
          <a:xfrm>
            <a:off x="3131815" y="2083809"/>
            <a:ext cx="2615634" cy="2938036"/>
            <a:chOff x="3131815" y="2083809"/>
            <a:chExt cx="2615634" cy="2938036"/>
          </a:xfrm>
        </p:grpSpPr>
        <p:sp>
          <p:nvSpPr>
            <p:cNvPr id="10" name="Obdélník: se zakulacenými rohy 9">
              <a:extLst>
                <a:ext uri="{FF2B5EF4-FFF2-40B4-BE49-F238E27FC236}">
                  <a16:creationId xmlns:a16="http://schemas.microsoft.com/office/drawing/2014/main" id="{D4EDA880-F22A-43C0-8131-18D4A418493E}"/>
                </a:ext>
              </a:extLst>
            </p:cNvPr>
            <p:cNvSpPr/>
            <p:nvPr/>
          </p:nvSpPr>
          <p:spPr>
            <a:xfrm>
              <a:off x="3131815" y="2083809"/>
              <a:ext cx="2615634" cy="1802172"/>
            </a:xfrm>
            <a:prstGeom prst="roundRect">
              <a:avLst/>
            </a:prstGeom>
            <a:blipFill dpi="0" rotWithShape="1">
              <a:blip r:embed="rId4" cstate="screen">
                <a:extLst>
                  <a:ext uri="{28A0092B-C50C-407E-A947-70E740481C1C}">
                    <a14:useLocalDpi xmlns:a14="http://schemas.microsoft.com/office/drawing/2010/main"/>
                  </a:ext>
                </a:extLst>
              </a:blip>
              <a:srcRect/>
              <a:stretch>
                <a:fillRect l="17530" t="5" r="22928" b="6386"/>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Volný tvar: obrazec 10">
              <a:extLst>
                <a:ext uri="{FF2B5EF4-FFF2-40B4-BE49-F238E27FC236}">
                  <a16:creationId xmlns:a16="http://schemas.microsoft.com/office/drawing/2014/main" id="{88EC0493-CE0E-446B-A8DB-0A119287B422}"/>
                </a:ext>
              </a:extLst>
            </p:cNvPr>
            <p:cNvSpPr/>
            <p:nvPr/>
          </p:nvSpPr>
          <p:spPr>
            <a:xfrm>
              <a:off x="3131815" y="4051445"/>
              <a:ext cx="2615634" cy="970400"/>
            </a:xfrm>
            <a:custGeom>
              <a:avLst/>
              <a:gdLst>
                <a:gd name="connsiteX0" fmla="*/ 0 w 2615634"/>
                <a:gd name="connsiteY0" fmla="*/ 0 h 970400"/>
                <a:gd name="connsiteX1" fmla="*/ 2615634 w 2615634"/>
                <a:gd name="connsiteY1" fmla="*/ 0 h 970400"/>
                <a:gd name="connsiteX2" fmla="*/ 2615634 w 2615634"/>
                <a:gd name="connsiteY2" fmla="*/ 970400 h 970400"/>
                <a:gd name="connsiteX3" fmla="*/ 0 w 2615634"/>
                <a:gd name="connsiteY3" fmla="*/ 970400 h 970400"/>
                <a:gd name="connsiteX4" fmla="*/ 0 w 2615634"/>
                <a:gd name="connsiteY4" fmla="*/ 0 h 97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634" h="970400">
                  <a:moveTo>
                    <a:pt x="0" y="0"/>
                  </a:moveTo>
                  <a:lnTo>
                    <a:pt x="2615634" y="0"/>
                  </a:lnTo>
                  <a:lnTo>
                    <a:pt x="2615634" y="970400"/>
                  </a:lnTo>
                  <a:lnTo>
                    <a:pt x="0" y="970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184912" rIns="184912" bIns="0" numCol="1" spcCol="1270" anchor="t" anchorCtr="0">
              <a:noAutofit/>
            </a:bodyPr>
            <a:lstStyle/>
            <a:p>
              <a:pPr marL="0" lvl="0" indent="0" algn="ctr" defTabSz="1155700">
                <a:lnSpc>
                  <a:spcPct val="90000"/>
                </a:lnSpc>
                <a:spcBef>
                  <a:spcPct val="0"/>
                </a:spcBef>
                <a:spcAft>
                  <a:spcPct val="35000"/>
                </a:spcAft>
                <a:buNone/>
              </a:pPr>
              <a:r>
                <a:rPr lang="cs-CZ" sz="2600" kern="1200">
                  <a:solidFill>
                    <a:srgbClr val="39464A"/>
                  </a:solidFill>
                </a:rPr>
                <a:t>Plant Biology</a:t>
              </a:r>
            </a:p>
          </p:txBody>
        </p:sp>
      </p:grpSp>
      <p:grpSp>
        <p:nvGrpSpPr>
          <p:cNvPr id="18" name="Skupina 17">
            <a:extLst>
              <a:ext uri="{FF2B5EF4-FFF2-40B4-BE49-F238E27FC236}">
                <a16:creationId xmlns:a16="http://schemas.microsoft.com/office/drawing/2014/main" id="{406CE2EA-B4DF-496C-BD92-3C057E5F186F}"/>
              </a:ext>
            </a:extLst>
          </p:cNvPr>
          <p:cNvGrpSpPr/>
          <p:nvPr/>
        </p:nvGrpSpPr>
        <p:grpSpPr>
          <a:xfrm>
            <a:off x="6009122" y="2083809"/>
            <a:ext cx="2615634" cy="2938036"/>
            <a:chOff x="6009122" y="2083809"/>
            <a:chExt cx="2615634" cy="2938036"/>
          </a:xfrm>
        </p:grpSpPr>
        <p:sp>
          <p:nvSpPr>
            <p:cNvPr id="12" name="Obdélník: se zakulacenými rohy 11">
              <a:extLst>
                <a:ext uri="{FF2B5EF4-FFF2-40B4-BE49-F238E27FC236}">
                  <a16:creationId xmlns:a16="http://schemas.microsoft.com/office/drawing/2014/main" id="{38F4099B-6746-4901-8004-900B29308615}"/>
                </a:ext>
              </a:extLst>
            </p:cNvPr>
            <p:cNvSpPr/>
            <p:nvPr/>
          </p:nvSpPr>
          <p:spPr>
            <a:xfrm>
              <a:off x="6009122" y="2083809"/>
              <a:ext cx="2615634" cy="1802172"/>
            </a:xfrm>
            <a:prstGeom prst="roundRect">
              <a:avLst/>
            </a:prstGeom>
            <a:blipFill dpi="0" rotWithShape="1">
              <a:blip r:embed="rId5" cstate="screen">
                <a:extLst>
                  <a:ext uri="{28A0092B-C50C-407E-A947-70E740481C1C}">
                    <a14:useLocalDpi xmlns:a14="http://schemas.microsoft.com/office/drawing/2010/main"/>
                  </a:ext>
                </a:extLst>
              </a:blip>
              <a:srcRect/>
              <a:stretch>
                <a:fillRect l="22729" r="22729"/>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Volný tvar: obrazec 12">
              <a:extLst>
                <a:ext uri="{FF2B5EF4-FFF2-40B4-BE49-F238E27FC236}">
                  <a16:creationId xmlns:a16="http://schemas.microsoft.com/office/drawing/2014/main" id="{E8A4E446-7870-4792-835C-2C619E592FA6}"/>
                </a:ext>
              </a:extLst>
            </p:cNvPr>
            <p:cNvSpPr/>
            <p:nvPr/>
          </p:nvSpPr>
          <p:spPr>
            <a:xfrm>
              <a:off x="6009122" y="4051445"/>
              <a:ext cx="2615634" cy="970400"/>
            </a:xfrm>
            <a:custGeom>
              <a:avLst/>
              <a:gdLst>
                <a:gd name="connsiteX0" fmla="*/ 0 w 2615634"/>
                <a:gd name="connsiteY0" fmla="*/ 0 h 970400"/>
                <a:gd name="connsiteX1" fmla="*/ 2615634 w 2615634"/>
                <a:gd name="connsiteY1" fmla="*/ 0 h 970400"/>
                <a:gd name="connsiteX2" fmla="*/ 2615634 w 2615634"/>
                <a:gd name="connsiteY2" fmla="*/ 970400 h 970400"/>
                <a:gd name="connsiteX3" fmla="*/ 0 w 2615634"/>
                <a:gd name="connsiteY3" fmla="*/ 970400 h 970400"/>
                <a:gd name="connsiteX4" fmla="*/ 0 w 2615634"/>
                <a:gd name="connsiteY4" fmla="*/ 0 h 97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634" h="970400">
                  <a:moveTo>
                    <a:pt x="0" y="0"/>
                  </a:moveTo>
                  <a:lnTo>
                    <a:pt x="2615634" y="0"/>
                  </a:lnTo>
                  <a:lnTo>
                    <a:pt x="2615634" y="970400"/>
                  </a:lnTo>
                  <a:lnTo>
                    <a:pt x="0" y="970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184912" rIns="184912" bIns="0" numCol="1" spcCol="1270" anchor="t" anchorCtr="0">
              <a:noAutofit/>
            </a:bodyPr>
            <a:lstStyle/>
            <a:p>
              <a:pPr marL="0" lvl="0" indent="0" algn="ctr" defTabSz="1155700">
                <a:lnSpc>
                  <a:spcPct val="90000"/>
                </a:lnSpc>
                <a:spcBef>
                  <a:spcPct val="0"/>
                </a:spcBef>
                <a:spcAft>
                  <a:spcPct val="35000"/>
                </a:spcAft>
                <a:buNone/>
              </a:pPr>
              <a:r>
                <a:rPr lang="en-US" sz="2600" kern="1200" smtClean="0">
                  <a:solidFill>
                    <a:srgbClr val="39464A"/>
                  </a:solidFill>
                </a:rPr>
                <a:t>Molecular Medicine</a:t>
              </a:r>
              <a:endParaRPr lang="en-US" sz="2600" kern="1200">
                <a:solidFill>
                  <a:srgbClr val="39464A"/>
                </a:solidFill>
              </a:endParaRPr>
            </a:p>
          </p:txBody>
        </p:sp>
      </p:grpSp>
      <p:grpSp>
        <p:nvGrpSpPr>
          <p:cNvPr id="19" name="Skupina 18">
            <a:extLst>
              <a:ext uri="{FF2B5EF4-FFF2-40B4-BE49-F238E27FC236}">
                <a16:creationId xmlns:a16="http://schemas.microsoft.com/office/drawing/2014/main" id="{1EAA5159-60D8-4813-A09C-9166FDA50181}"/>
              </a:ext>
            </a:extLst>
          </p:cNvPr>
          <p:cNvGrpSpPr/>
          <p:nvPr/>
        </p:nvGrpSpPr>
        <p:grpSpPr>
          <a:xfrm>
            <a:off x="8886430" y="2083809"/>
            <a:ext cx="2615634" cy="2938036"/>
            <a:chOff x="8886430" y="2083809"/>
            <a:chExt cx="2615634" cy="2938036"/>
          </a:xfrm>
        </p:grpSpPr>
        <p:sp>
          <p:nvSpPr>
            <p:cNvPr id="14" name="Obdélník: se zakulacenými rohy 13">
              <a:extLst>
                <a:ext uri="{FF2B5EF4-FFF2-40B4-BE49-F238E27FC236}">
                  <a16:creationId xmlns:a16="http://schemas.microsoft.com/office/drawing/2014/main" id="{8FDB9A75-E4A2-4AA9-9692-A5A1970CE1F7}"/>
                </a:ext>
              </a:extLst>
            </p:cNvPr>
            <p:cNvSpPr/>
            <p:nvPr/>
          </p:nvSpPr>
          <p:spPr>
            <a:xfrm>
              <a:off x="8886430" y="2083809"/>
              <a:ext cx="2615634" cy="1802172"/>
            </a:xfrm>
            <a:prstGeom prst="roundRect">
              <a:avLst/>
            </a:prstGeom>
            <a:blipFill dpi="0" rotWithShape="1">
              <a:blip r:embed="rId6" cstate="screen">
                <a:extLst>
                  <a:ext uri="{28A0092B-C50C-407E-A947-70E740481C1C}">
                    <a14:useLocalDpi xmlns:a14="http://schemas.microsoft.com/office/drawing/2010/main"/>
                  </a:ext>
                </a:extLst>
              </a:blip>
              <a:srcRect/>
              <a:stretch>
                <a:fillRect l="16646" r="16646"/>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Volný tvar: obrazec 14">
              <a:extLst>
                <a:ext uri="{FF2B5EF4-FFF2-40B4-BE49-F238E27FC236}">
                  <a16:creationId xmlns:a16="http://schemas.microsoft.com/office/drawing/2014/main" id="{27B59254-E3D4-4F96-B44B-39E34F872D9C}"/>
                </a:ext>
              </a:extLst>
            </p:cNvPr>
            <p:cNvSpPr/>
            <p:nvPr/>
          </p:nvSpPr>
          <p:spPr>
            <a:xfrm>
              <a:off x="8886430" y="4051445"/>
              <a:ext cx="2615634" cy="970400"/>
            </a:xfrm>
            <a:custGeom>
              <a:avLst/>
              <a:gdLst>
                <a:gd name="connsiteX0" fmla="*/ 0 w 2615634"/>
                <a:gd name="connsiteY0" fmla="*/ 0 h 970400"/>
                <a:gd name="connsiteX1" fmla="*/ 2615634 w 2615634"/>
                <a:gd name="connsiteY1" fmla="*/ 0 h 970400"/>
                <a:gd name="connsiteX2" fmla="*/ 2615634 w 2615634"/>
                <a:gd name="connsiteY2" fmla="*/ 970400 h 970400"/>
                <a:gd name="connsiteX3" fmla="*/ 0 w 2615634"/>
                <a:gd name="connsiteY3" fmla="*/ 970400 h 970400"/>
                <a:gd name="connsiteX4" fmla="*/ 0 w 2615634"/>
                <a:gd name="connsiteY4" fmla="*/ 0 h 97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5634" h="970400">
                  <a:moveTo>
                    <a:pt x="0" y="0"/>
                  </a:moveTo>
                  <a:lnTo>
                    <a:pt x="2615634" y="0"/>
                  </a:lnTo>
                  <a:lnTo>
                    <a:pt x="2615634" y="970400"/>
                  </a:lnTo>
                  <a:lnTo>
                    <a:pt x="0" y="9704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184912" rIns="184912" bIns="0" numCol="1" spcCol="1270" anchor="t" anchorCtr="0">
              <a:noAutofit/>
            </a:bodyPr>
            <a:lstStyle/>
            <a:p>
              <a:pPr marL="0" lvl="0" indent="0" algn="ctr" defTabSz="1155700">
                <a:lnSpc>
                  <a:spcPct val="90000"/>
                </a:lnSpc>
                <a:spcBef>
                  <a:spcPct val="0"/>
                </a:spcBef>
                <a:spcAft>
                  <a:spcPct val="35000"/>
                </a:spcAft>
                <a:buNone/>
              </a:pPr>
              <a:r>
                <a:rPr lang="en-US" sz="2600" kern="1200" smtClean="0">
                  <a:solidFill>
                    <a:srgbClr val="39464A"/>
                  </a:solidFill>
                </a:rPr>
                <a:t>Neurosciences</a:t>
              </a:r>
              <a:endParaRPr lang="en-US" sz="2600" kern="1200">
                <a:solidFill>
                  <a:srgbClr val="39464A"/>
                </a:solidFill>
              </a:endParaRPr>
            </a:p>
          </p:txBody>
        </p:sp>
      </p:grpSp>
      <p:sp>
        <p:nvSpPr>
          <p:cNvPr id="4" name="Zástupný symbol pro zápatí 3">
            <a:extLst>
              <a:ext uri="{FF2B5EF4-FFF2-40B4-BE49-F238E27FC236}">
                <a16:creationId xmlns:a16="http://schemas.microsoft.com/office/drawing/2014/main" id="{76F3F287-A9C9-4CB3-A26D-D9065C02F554}"/>
              </a:ext>
            </a:extLst>
          </p:cNvPr>
          <p:cNvSpPr>
            <a:spLocks noGrp="1"/>
          </p:cNvSpPr>
          <p:nvPr>
            <p:ph type="ftr" sz="quarter" idx="11"/>
          </p:nvPr>
        </p:nvSpPr>
        <p:spPr/>
        <p:txBody>
          <a:bodyPr/>
          <a:lstStyle/>
          <a:p>
            <a:r>
              <a:rPr lang="en-US"/>
              <a:t>CEITEC at Masaryk University</a:t>
            </a:r>
          </a:p>
        </p:txBody>
      </p:sp>
      <p:sp>
        <p:nvSpPr>
          <p:cNvPr id="6" name="Zástupný symbol pro číslo snímku 5">
            <a:extLst>
              <a:ext uri="{FF2B5EF4-FFF2-40B4-BE49-F238E27FC236}">
                <a16:creationId xmlns:a16="http://schemas.microsoft.com/office/drawing/2014/main" id="{14F23070-150A-4D79-B2B6-91A34A707BDE}"/>
              </a:ext>
            </a:extLst>
          </p:cNvPr>
          <p:cNvSpPr>
            <a:spLocks noGrp="1"/>
          </p:cNvSpPr>
          <p:nvPr>
            <p:ph type="sldNum" sz="quarter" idx="12"/>
          </p:nvPr>
        </p:nvSpPr>
        <p:spPr/>
        <p:txBody>
          <a:bodyPr/>
          <a:lstStyle/>
          <a:p>
            <a:fld id="{AFE3D702-57F1-4CB0-B451-B14F76DC0414}" type="slidenum">
              <a:rPr lang="en-US" smtClean="0"/>
              <a:t>6</a:t>
            </a:fld>
            <a:endParaRPr lang="en-US"/>
          </a:p>
        </p:txBody>
      </p:sp>
    </p:spTree>
    <p:extLst>
      <p:ext uri="{BB962C8B-B14F-4D97-AF65-F5344CB8AC3E}">
        <p14:creationId xmlns:p14="http://schemas.microsoft.com/office/powerpoint/2010/main" val="344586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49"/>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49"/>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24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a:extLst>
              <a:ext uri="{FF2B5EF4-FFF2-40B4-BE49-F238E27FC236}">
                <a16:creationId xmlns:a16="http://schemas.microsoft.com/office/drawing/2014/main" id="{6641EAE3-043B-4C58-A2B6-4691F864265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2450" y="1048697"/>
            <a:ext cx="10477499" cy="5275904"/>
          </a:xfrm>
          <a:prstGeom prst="rect">
            <a:avLst/>
          </a:prstGeom>
        </p:spPr>
      </p:pic>
      <p:sp>
        <p:nvSpPr>
          <p:cNvPr id="57347" name="Nadpis 1">
            <a:extLst>
              <a:ext uri="{FF2B5EF4-FFF2-40B4-BE49-F238E27FC236}">
                <a16:creationId xmlns:a16="http://schemas.microsoft.com/office/drawing/2014/main" id="{F5E6096F-AA24-4084-B837-C4F4395BCBB9}"/>
              </a:ext>
            </a:extLst>
          </p:cNvPr>
          <p:cNvSpPr>
            <a:spLocks noGrp="1" noChangeArrowheads="1"/>
          </p:cNvSpPr>
          <p:nvPr>
            <p:ph type="title"/>
          </p:nvPr>
        </p:nvSpPr>
        <p:spPr/>
        <p:txBody>
          <a:bodyPr/>
          <a:lstStyle/>
          <a:p>
            <a:r>
              <a:rPr lang="en-US" altLang="cs-CZ"/>
              <a:t>Research facilities  </a:t>
            </a:r>
          </a:p>
        </p:txBody>
      </p:sp>
      <p:sp>
        <p:nvSpPr>
          <p:cNvPr id="3" name="Zástupný symbol pro zápatí 2">
            <a:extLst>
              <a:ext uri="{FF2B5EF4-FFF2-40B4-BE49-F238E27FC236}">
                <a16:creationId xmlns:a16="http://schemas.microsoft.com/office/drawing/2014/main" id="{28A9D5B8-ADB6-4C91-8AB1-CD9287027FC0}"/>
              </a:ext>
            </a:extLst>
          </p:cNvPr>
          <p:cNvSpPr>
            <a:spLocks noGrp="1"/>
          </p:cNvSpPr>
          <p:nvPr>
            <p:ph type="ftr" sz="quarter" idx="11"/>
          </p:nvPr>
        </p:nvSpPr>
        <p:spPr/>
        <p:txBody>
          <a:bodyPr/>
          <a:lstStyle/>
          <a:p>
            <a:r>
              <a:rPr lang="en-US"/>
              <a:t>CEITEC at Masaryk University</a:t>
            </a:r>
          </a:p>
        </p:txBody>
      </p:sp>
      <p:sp>
        <p:nvSpPr>
          <p:cNvPr id="5" name="Zástupný symbol pro číslo snímku 4">
            <a:extLst>
              <a:ext uri="{FF2B5EF4-FFF2-40B4-BE49-F238E27FC236}">
                <a16:creationId xmlns:a16="http://schemas.microsoft.com/office/drawing/2014/main" id="{E1857EE0-62D7-4D27-B16B-9FEE7487C38E}"/>
              </a:ext>
            </a:extLst>
          </p:cNvPr>
          <p:cNvSpPr>
            <a:spLocks noGrp="1"/>
          </p:cNvSpPr>
          <p:nvPr>
            <p:ph type="sldNum" sz="quarter" idx="12"/>
          </p:nvPr>
        </p:nvSpPr>
        <p:spPr/>
        <p:txBody>
          <a:bodyPr/>
          <a:lstStyle/>
          <a:p>
            <a:fld id="{AFE3D702-57F1-4CB0-B451-B14F76DC0414}" type="slidenum">
              <a:rPr lang="en-US" smtClean="0"/>
              <a:t>7</a:t>
            </a:fld>
            <a:endParaRPr lang="en-US"/>
          </a:p>
        </p:txBody>
      </p:sp>
    </p:spTree>
    <p:extLst>
      <p:ext uri="{BB962C8B-B14F-4D97-AF65-F5344CB8AC3E}">
        <p14:creationId xmlns:p14="http://schemas.microsoft.com/office/powerpoint/2010/main" val="286554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Obrázek 15">
            <a:extLst>
              <a:ext uri="{FF2B5EF4-FFF2-40B4-BE49-F238E27FC236}">
                <a16:creationId xmlns:a16="http://schemas.microsoft.com/office/drawing/2014/main" id="{8FC48B07-8586-46D6-BD28-2FF8A21B24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8791" y="2743200"/>
            <a:ext cx="3142763" cy="2743199"/>
          </a:xfrm>
          <a:prstGeom prst="hexagon">
            <a:avLst>
              <a:gd name="adj" fmla="val 28057"/>
              <a:gd name="vf" fmla="val 115470"/>
            </a:avLst>
          </a:prstGeom>
        </p:spPr>
      </p:pic>
      <p:sp>
        <p:nvSpPr>
          <p:cNvPr id="6" name="Zástupný symbol pro zápatí 5">
            <a:extLst>
              <a:ext uri="{FF2B5EF4-FFF2-40B4-BE49-F238E27FC236}">
                <a16:creationId xmlns:a16="http://schemas.microsoft.com/office/drawing/2014/main" id="{72CAC033-3100-4E85-9F7F-8B4D212CA983}"/>
              </a:ext>
            </a:extLst>
          </p:cNvPr>
          <p:cNvSpPr>
            <a:spLocks noGrp="1"/>
          </p:cNvSpPr>
          <p:nvPr>
            <p:ph type="ftr" sz="quarter" idx="11"/>
          </p:nvPr>
        </p:nvSpPr>
        <p:spPr/>
        <p:txBody>
          <a:bodyPr/>
          <a:lstStyle/>
          <a:p>
            <a:r>
              <a:rPr lang="en-US"/>
              <a:t>CEITEC at Masaryk University</a:t>
            </a:r>
          </a:p>
        </p:txBody>
      </p:sp>
      <p:sp>
        <p:nvSpPr>
          <p:cNvPr id="7" name="Zástupný symbol pro číslo snímku 6">
            <a:extLst>
              <a:ext uri="{FF2B5EF4-FFF2-40B4-BE49-F238E27FC236}">
                <a16:creationId xmlns:a16="http://schemas.microsoft.com/office/drawing/2014/main" id="{7DB03205-F36A-428C-8547-A67EFD126FBF}"/>
              </a:ext>
            </a:extLst>
          </p:cNvPr>
          <p:cNvSpPr>
            <a:spLocks noGrp="1"/>
          </p:cNvSpPr>
          <p:nvPr>
            <p:ph type="sldNum" sz="quarter" idx="12"/>
          </p:nvPr>
        </p:nvSpPr>
        <p:spPr/>
        <p:txBody>
          <a:bodyPr/>
          <a:lstStyle/>
          <a:p>
            <a:fld id="{AFE3D702-57F1-4CB0-B451-B14F76DC0414}" type="slidenum">
              <a:rPr lang="en-US" smtClean="0"/>
              <a:t>8</a:t>
            </a:fld>
            <a:endParaRPr lang="en-US"/>
          </a:p>
        </p:txBody>
      </p:sp>
      <p:pic>
        <p:nvPicPr>
          <p:cNvPr id="12" name="Obrázek 11">
            <a:extLst>
              <a:ext uri="{FF2B5EF4-FFF2-40B4-BE49-F238E27FC236}">
                <a16:creationId xmlns:a16="http://schemas.microsoft.com/office/drawing/2014/main" id="{346E05C4-E2AF-419F-AFC5-AC624911EC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5785"/>
          <a:stretch/>
        </p:blipFill>
        <p:spPr>
          <a:xfrm>
            <a:off x="8487735" y="5658"/>
            <a:ext cx="4876799" cy="4114800"/>
          </a:xfrm>
          <a:prstGeom prst="hexagon">
            <a:avLst>
              <a:gd name="adj" fmla="val 28241"/>
              <a:gd name="vf" fmla="val 115470"/>
            </a:avLst>
          </a:prstGeom>
        </p:spPr>
      </p:pic>
      <p:pic>
        <p:nvPicPr>
          <p:cNvPr id="17" name="Obrázek 16">
            <a:extLst>
              <a:ext uri="{FF2B5EF4-FFF2-40B4-BE49-F238E27FC236}">
                <a16:creationId xmlns:a16="http://schemas.microsoft.com/office/drawing/2014/main" id="{C6647365-4B76-4F7F-9101-326282DF424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51814" y="0"/>
            <a:ext cx="6311792" cy="5486399"/>
          </a:xfrm>
          <a:prstGeom prst="hexagon">
            <a:avLst>
              <a:gd name="adj" fmla="val 28241"/>
              <a:gd name="vf" fmla="val 115470"/>
            </a:avLst>
          </a:prstGeom>
        </p:spPr>
      </p:pic>
    </p:spTree>
    <p:extLst>
      <p:ext uri="{BB962C8B-B14F-4D97-AF65-F5344CB8AC3E}">
        <p14:creationId xmlns:p14="http://schemas.microsoft.com/office/powerpoint/2010/main" val="392283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249"/>
                                          </p:stCondLst>
                                        </p:cTn>
                                        <p:tgtEl>
                                          <p:spTgt spid="1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250"/>
                                  </p:stCondLst>
                                  <p:childTnLst>
                                    <p:set>
                                      <p:cBhvr>
                                        <p:cTn id="9" dur="1" fill="hold">
                                          <p:stCondLst>
                                            <p:cond delay="249"/>
                                          </p:stCondLst>
                                        </p:cTn>
                                        <p:tgtEl>
                                          <p:spTgt spid="1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250"/>
                                  </p:stCondLst>
                                  <p:childTnLst>
                                    <p:set>
                                      <p:cBhvr>
                                        <p:cTn id="12" dur="1" fill="hold">
                                          <p:stCondLst>
                                            <p:cond delay="24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DB8C-D483-4897-8A5C-91B9447E61D0}"/>
              </a:ext>
            </a:extLst>
          </p:cNvPr>
          <p:cNvSpPr>
            <a:spLocks noGrp="1"/>
          </p:cNvSpPr>
          <p:nvPr>
            <p:ph type="title"/>
          </p:nvPr>
        </p:nvSpPr>
        <p:spPr/>
        <p:txBody>
          <a:bodyPr/>
          <a:lstStyle/>
          <a:p>
            <a:r>
              <a:rPr lang="en-US" smtClean="0"/>
              <a:t>Our people</a:t>
            </a:r>
            <a:endParaRPr lang="en-US"/>
          </a:p>
        </p:txBody>
      </p:sp>
      <p:sp>
        <p:nvSpPr>
          <p:cNvPr id="7" name="Zástupný symbol pro zápatí 6">
            <a:extLst>
              <a:ext uri="{FF2B5EF4-FFF2-40B4-BE49-F238E27FC236}">
                <a16:creationId xmlns:a16="http://schemas.microsoft.com/office/drawing/2014/main" id="{03853665-6A47-4DE7-925A-483A0969F957}"/>
              </a:ext>
            </a:extLst>
          </p:cNvPr>
          <p:cNvSpPr>
            <a:spLocks noGrp="1"/>
          </p:cNvSpPr>
          <p:nvPr>
            <p:ph type="ftr" sz="quarter" idx="11"/>
          </p:nvPr>
        </p:nvSpPr>
        <p:spPr/>
        <p:txBody>
          <a:bodyPr/>
          <a:lstStyle/>
          <a:p>
            <a:r>
              <a:rPr lang="en-US"/>
              <a:t>CEITEC at Masaryk University</a:t>
            </a:r>
          </a:p>
        </p:txBody>
      </p:sp>
      <p:sp>
        <p:nvSpPr>
          <p:cNvPr id="8" name="Zástupný symbol pro číslo snímku 7">
            <a:extLst>
              <a:ext uri="{FF2B5EF4-FFF2-40B4-BE49-F238E27FC236}">
                <a16:creationId xmlns:a16="http://schemas.microsoft.com/office/drawing/2014/main" id="{FF821F74-11CC-4300-8323-455D7799E973}"/>
              </a:ext>
            </a:extLst>
          </p:cNvPr>
          <p:cNvSpPr>
            <a:spLocks noGrp="1"/>
          </p:cNvSpPr>
          <p:nvPr>
            <p:ph type="sldNum" sz="quarter" idx="12"/>
          </p:nvPr>
        </p:nvSpPr>
        <p:spPr/>
        <p:txBody>
          <a:bodyPr/>
          <a:lstStyle/>
          <a:p>
            <a:fld id="{AFE3D702-57F1-4CB0-B451-B14F76DC0414}" type="slidenum">
              <a:rPr lang="en-US" smtClean="0"/>
              <a:t>9</a:t>
            </a:fld>
            <a:endParaRPr lang="en-US"/>
          </a:p>
        </p:txBody>
      </p:sp>
      <p:pic>
        <p:nvPicPr>
          <p:cNvPr id="10" name="Obrázek 9">
            <a:extLst>
              <a:ext uri="{FF2B5EF4-FFF2-40B4-BE49-F238E27FC236}">
                <a16:creationId xmlns:a16="http://schemas.microsoft.com/office/drawing/2014/main" id="{0D62E814-BA82-44E7-B5D5-A295BE8B7C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47374" y="2749859"/>
            <a:ext cx="3147802" cy="2727016"/>
          </a:xfrm>
          <a:prstGeom prst="hexagon">
            <a:avLst>
              <a:gd name="adj" fmla="val 29130"/>
              <a:gd name="vf" fmla="val 115470"/>
            </a:avLst>
          </a:prstGeom>
        </p:spPr>
      </p:pic>
      <p:pic>
        <p:nvPicPr>
          <p:cNvPr id="12" name="Obrázek 11">
            <a:extLst>
              <a:ext uri="{FF2B5EF4-FFF2-40B4-BE49-F238E27FC236}">
                <a16:creationId xmlns:a16="http://schemas.microsoft.com/office/drawing/2014/main" id="{878DBEF4-CF74-41A7-AAB5-AC067825BC4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03697" y="4106708"/>
            <a:ext cx="3147801" cy="2751292"/>
          </a:xfrm>
          <a:prstGeom prst="hexagon">
            <a:avLst>
              <a:gd name="adj" fmla="val 28396"/>
              <a:gd name="vf" fmla="val 115470"/>
            </a:avLst>
          </a:prstGeom>
        </p:spPr>
      </p:pic>
      <p:pic>
        <p:nvPicPr>
          <p:cNvPr id="14" name="Obrázek 13">
            <a:extLst>
              <a:ext uri="{FF2B5EF4-FFF2-40B4-BE49-F238E27FC236}">
                <a16:creationId xmlns:a16="http://schemas.microsoft.com/office/drawing/2014/main" id="{C15B4793-88E8-46BD-9DE1-EA2A078AA3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4714" b="-1"/>
          <a:stretch/>
        </p:blipFill>
        <p:spPr>
          <a:xfrm>
            <a:off x="3333918" y="-1333500"/>
            <a:ext cx="6336063" cy="5440208"/>
          </a:xfrm>
          <a:prstGeom prst="hexagon">
            <a:avLst>
              <a:gd name="adj" fmla="val 29425"/>
              <a:gd name="vf" fmla="val 115470"/>
            </a:avLst>
          </a:prstGeom>
        </p:spPr>
      </p:pic>
      <p:pic>
        <p:nvPicPr>
          <p:cNvPr id="16" name="Obrázek 15">
            <a:extLst>
              <a:ext uri="{FF2B5EF4-FFF2-40B4-BE49-F238E27FC236}">
                <a16:creationId xmlns:a16="http://schemas.microsoft.com/office/drawing/2014/main" id="{CD5DAFE4-121E-433C-91B6-FBE0D9C31F2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49626" y="1379692"/>
            <a:ext cx="3180169" cy="2727016"/>
          </a:xfrm>
          <a:prstGeom prst="hexagon">
            <a:avLst>
              <a:gd name="adj" fmla="val 28550"/>
              <a:gd name="vf" fmla="val 115470"/>
            </a:avLst>
          </a:prstGeom>
        </p:spPr>
      </p:pic>
    </p:spTree>
    <p:extLst>
      <p:ext uri="{BB962C8B-B14F-4D97-AF65-F5344CB8AC3E}">
        <p14:creationId xmlns:p14="http://schemas.microsoft.com/office/powerpoint/2010/main" val="374486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249"/>
                                          </p:stCondLst>
                                        </p:cTn>
                                        <p:tgtEl>
                                          <p:spTgt spid="16"/>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500"/>
                                  </p:stCondLst>
                                  <p:childTnLst>
                                    <p:set>
                                      <p:cBhvr>
                                        <p:cTn id="9" dur="1" fill="hold">
                                          <p:stCondLst>
                                            <p:cond delay="249"/>
                                          </p:stCondLst>
                                        </p:cTn>
                                        <p:tgtEl>
                                          <p:spTgt spid="14"/>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500"/>
                                  </p:stCondLst>
                                  <p:childTnLst>
                                    <p:set>
                                      <p:cBhvr>
                                        <p:cTn id="12" dur="1" fill="hold">
                                          <p:stCondLst>
                                            <p:cond delay="249"/>
                                          </p:stCondLst>
                                        </p:cTn>
                                        <p:tgtEl>
                                          <p:spTgt spid="12"/>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500"/>
                                  </p:stCondLst>
                                  <p:childTnLst>
                                    <p:set>
                                      <p:cBhvr>
                                        <p:cTn id="15" dur="1" fill="hold">
                                          <p:stCondLst>
                                            <p:cond delay="24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3537</TotalTime>
  <Words>1786</Words>
  <Application>Microsoft Office PowerPoint</Application>
  <PresentationFormat>Širokoúhlá obrazovka</PresentationFormat>
  <Paragraphs>250</Paragraphs>
  <Slides>21</Slides>
  <Notes>19</Notes>
  <HiddenSlides>0</HiddenSlides>
  <MMClips>1</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21</vt:i4>
      </vt:variant>
    </vt:vector>
  </HeadingPairs>
  <TitlesOfParts>
    <vt:vector size="26" baseType="lpstr">
      <vt:lpstr>ＭＳ Ｐゴシック</vt:lpstr>
      <vt:lpstr>Arial</vt:lpstr>
      <vt:lpstr>Calibri</vt:lpstr>
      <vt:lpstr>Wingdings</vt:lpstr>
      <vt:lpstr>Office Theme</vt:lpstr>
      <vt:lpstr>CEITEC  at Masaryk University</vt:lpstr>
      <vt:lpstr>Built on a foundation of 6 core institutions </vt:lpstr>
      <vt:lpstr>Improving quality of life through scientific research</vt:lpstr>
      <vt:lpstr>CEITEC MU highlights (2017)</vt:lpstr>
      <vt:lpstr>Addressing global challenges </vt:lpstr>
      <vt:lpstr>Main research areas </vt:lpstr>
      <vt:lpstr>Research facilities  </vt:lpstr>
      <vt:lpstr>Prezentace aplikace PowerPoint</vt:lpstr>
      <vt:lpstr>Our people</vt:lpstr>
      <vt:lpstr>Impressive scientific results </vt:lpstr>
      <vt:lpstr>Impressive scientific results </vt:lpstr>
      <vt:lpstr>Vibrant scientific community at CEITEC</vt:lpstr>
      <vt:lpstr>Vibrant scientific community at CEITEC</vt:lpstr>
      <vt:lpstr>Reasons to choose CEITEC </vt:lpstr>
      <vt:lpstr>Brno for living – safe, vibrant &amp; convenient</vt:lpstr>
      <vt:lpstr>PR and Marketing</vt:lpstr>
      <vt:lpstr>Prezentace aplikace PowerPoint</vt:lpstr>
      <vt:lpstr>Vibrant scientific community at CEITEC</vt:lpstr>
      <vt:lpstr>PR and Marketing</vt:lpstr>
      <vt:lpstr>Follow us!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Michaela Palata</dc:creator>
  <cp:lastModifiedBy>Jiří Kratochvíl</cp:lastModifiedBy>
  <cp:revision>240</cp:revision>
  <cp:lastPrinted>2017-09-20T07:48:49Z</cp:lastPrinted>
  <dcterms:created xsi:type="dcterms:W3CDTF">2017-09-06T10:48:47Z</dcterms:created>
  <dcterms:modified xsi:type="dcterms:W3CDTF">2018-09-10T05:04:42Z</dcterms:modified>
</cp:coreProperties>
</file>