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6" r:id="rId4"/>
    <p:sldId id="268" r:id="rId5"/>
    <p:sldId id="281" r:id="rId6"/>
    <p:sldId id="257" r:id="rId7"/>
    <p:sldId id="269" r:id="rId8"/>
    <p:sldId id="270" r:id="rId9"/>
    <p:sldId id="267" r:id="rId10"/>
    <p:sldId id="271" r:id="rId11"/>
    <p:sldId id="272" r:id="rId12"/>
    <p:sldId id="273" r:id="rId13"/>
    <p:sldId id="265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64" r:id="rId22"/>
  </p:sldIdLst>
  <p:sldSz cx="17338675" cy="9753600"/>
  <p:notesSz cx="6797675" cy="9926638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5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 Rutsaert" initials="IR" lastIdx="1" clrIdx="0">
    <p:extLst>
      <p:ext uri="{19B8F6BF-5375-455C-9EA6-DF929625EA0E}">
        <p15:presenceInfo xmlns:p15="http://schemas.microsoft.com/office/powerpoint/2012/main" userId="S-1-5-21-4030456262-320625612-449655040-1030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 autoAdjust="0"/>
  </p:normalViewPr>
  <p:slideViewPr>
    <p:cSldViewPr snapToGrid="0" showGuides="1">
      <p:cViewPr varScale="1">
        <p:scale>
          <a:sx n="62" d="100"/>
          <a:sy n="62" d="100"/>
        </p:scale>
        <p:origin x="413" y="53"/>
      </p:cViewPr>
      <p:guideLst>
        <p:guide orient="horz" pos="3095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utsaer\Desktop\Datamanagement\Survey\Resultaten\Verwerking%20resulta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2800" dirty="0" err="1" smtClean="0"/>
              <a:t>Which</a:t>
            </a:r>
            <a:r>
              <a:rPr lang="nl-BE" sz="2800" dirty="0" smtClean="0"/>
              <a:t> </a:t>
            </a:r>
            <a:r>
              <a:rPr lang="nl-BE" sz="2800" dirty="0"/>
              <a:t>support services </a:t>
            </a:r>
            <a:r>
              <a:rPr lang="nl-BE" sz="2800" dirty="0" err="1"/>
              <a:t>for</a:t>
            </a:r>
            <a:r>
              <a:rPr lang="nl-BE" sz="2800" dirty="0"/>
              <a:t> handling research data </a:t>
            </a:r>
            <a:r>
              <a:rPr lang="nl-BE" sz="2800" dirty="0" err="1"/>
              <a:t>would</a:t>
            </a:r>
            <a:r>
              <a:rPr lang="nl-BE" sz="2800" dirty="0"/>
              <a:t> </a:t>
            </a:r>
            <a:r>
              <a:rPr lang="nl-BE" sz="2800" dirty="0" err="1"/>
              <a:t>you</a:t>
            </a:r>
            <a:r>
              <a:rPr lang="nl-BE" sz="2800" dirty="0"/>
              <a:t> like </a:t>
            </a:r>
            <a:r>
              <a:rPr lang="nl-BE" sz="2800" dirty="0" err="1"/>
              <a:t>to</a:t>
            </a:r>
            <a:r>
              <a:rPr lang="nl-BE" sz="2800" dirty="0"/>
              <a:t> </a:t>
            </a:r>
            <a:r>
              <a:rPr lang="nl-BE" sz="2800" dirty="0" err="1"/>
              <a:t>use</a:t>
            </a:r>
            <a:r>
              <a:rPr lang="nl-BE" sz="2800" dirty="0"/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RDM!$B$27:$G$27</c:f>
              <c:strCache>
                <c:ptCount val="6"/>
                <c:pt idx="0">
                  <c:v>First level support</c:v>
                </c:pt>
                <c:pt idx="1">
                  <c:v>Specific support</c:v>
                </c:pt>
                <c:pt idx="2">
                  <c:v>Legal advice</c:v>
                </c:pt>
                <c:pt idx="3">
                  <c:v>Training courses</c:v>
                </c:pt>
                <c:pt idx="4">
                  <c:v>Technical infrastructure</c:v>
                </c:pt>
                <c:pt idx="5">
                  <c:v>None</c:v>
                </c:pt>
              </c:strCache>
            </c:strRef>
          </c:cat>
          <c:val>
            <c:numRef>
              <c:f>RDM!$B$28:$G$28</c:f>
              <c:numCache>
                <c:formatCode>General</c:formatCode>
                <c:ptCount val="6"/>
                <c:pt idx="0">
                  <c:v>53</c:v>
                </c:pt>
                <c:pt idx="1">
                  <c:v>32</c:v>
                </c:pt>
                <c:pt idx="2">
                  <c:v>30</c:v>
                </c:pt>
                <c:pt idx="3">
                  <c:v>29</c:v>
                </c:pt>
                <c:pt idx="4">
                  <c:v>38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29-4FFC-A14D-FD9E38ED2E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3512936"/>
        <c:axId val="124334448"/>
      </c:barChart>
      <c:catAx>
        <c:axId val="1235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24334448"/>
        <c:crosses val="autoZero"/>
        <c:auto val="1"/>
        <c:lblAlgn val="ctr"/>
        <c:lblOffset val="100"/>
        <c:noMultiLvlLbl val="0"/>
      </c:catAx>
      <c:valAx>
        <c:axId val="12433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235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8FFDB-E4C8-4042-A153-B09764F142CA}" type="datetimeFigureOut">
              <a:rPr lang="nl-BE" smtClean="0"/>
              <a:t>3/09/2018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B6A05-7BB1-4825-9552-47786EE262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3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21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4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28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4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70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3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4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3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0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7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9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3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6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03/09/2018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03/09/2018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03/09/2018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03/09/2018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ent.be/eb/en/services/library/forresearchers/datamanagemente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ugent.be/eb/en/services/library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Rdm</a:t>
            </a:r>
            <a:r>
              <a:rPr lang="nl-NL" dirty="0" smtClean="0"/>
              <a:t> services</a:t>
            </a:r>
            <a:endParaRPr lang="nl-NL" dirty="0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Startup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/ Inge Rutsaert / dd-09-2018</a:t>
            </a:r>
            <a:endParaRPr lang="nl-NL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Faculty library</a:t>
            </a:r>
          </a:p>
          <a:p>
            <a:pPr lvl="1"/>
            <a:r>
              <a:rPr lang="en-GB" dirty="0" err="1" smtClean="0"/>
              <a:t>Rdm</a:t>
            </a:r>
            <a:r>
              <a:rPr lang="en-GB" dirty="0" smtClean="0"/>
              <a:t>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18" y="1367359"/>
            <a:ext cx="14264132" cy="6565679"/>
          </a:xfrm>
        </p:spPr>
        <p:txBody>
          <a:bodyPr>
            <a:normAutofit fontScale="85000" lnSpcReduction="10000"/>
          </a:bodyPr>
          <a:lstStyle/>
          <a:p>
            <a:pPr marL="86400" indent="0">
              <a:buNone/>
            </a:pPr>
            <a:r>
              <a:rPr lang="en-GB" b="1" dirty="0" smtClean="0">
                <a:solidFill>
                  <a:srgbClr val="1E64C8"/>
                </a:solidFill>
              </a:rPr>
              <a:t>Data types:</a:t>
            </a:r>
          </a:p>
          <a:p>
            <a:pPr marL="86400" indent="0">
              <a:buNone/>
            </a:pPr>
            <a:r>
              <a:rPr lang="en-GB" dirty="0" smtClean="0"/>
              <a:t>Spreadsheets, texts, graphics, databases, source code, etc.</a:t>
            </a:r>
          </a:p>
          <a:p>
            <a:pPr marL="86400" indent="0">
              <a:buNone/>
            </a:pPr>
            <a:r>
              <a:rPr lang="en-GB" b="1" dirty="0" smtClean="0">
                <a:solidFill>
                  <a:srgbClr val="1E64C8"/>
                </a:solidFill>
              </a:rPr>
              <a:t>Data volumes:</a:t>
            </a:r>
          </a:p>
          <a:p>
            <a:pPr marL="86400" indent="0">
              <a:buNone/>
            </a:pPr>
            <a:r>
              <a:rPr lang="en-GB" dirty="0" smtClean="0"/>
              <a:t>Most datasets are &lt;50GB, but the data analytics </a:t>
            </a:r>
            <a:r>
              <a:rPr lang="en-GB" dirty="0" smtClean="0"/>
              <a:t>research unit </a:t>
            </a:r>
            <a:r>
              <a:rPr lang="en-GB" dirty="0" smtClean="0"/>
              <a:t>works with big data and have a few PBs in storage</a:t>
            </a:r>
          </a:p>
          <a:p>
            <a:pPr marL="86400" indent="0">
              <a:buNone/>
            </a:pPr>
            <a:r>
              <a:rPr lang="en-GB" b="1" dirty="0" smtClean="0">
                <a:solidFill>
                  <a:srgbClr val="1E64C8"/>
                </a:solidFill>
              </a:rPr>
              <a:t>Storage </a:t>
            </a:r>
          </a:p>
          <a:p>
            <a:pPr marL="86400" indent="0">
              <a:buNone/>
            </a:pPr>
            <a:r>
              <a:rPr lang="en-GB" dirty="0" err="1" smtClean="0"/>
              <a:t>Favorites</a:t>
            </a:r>
            <a:r>
              <a:rPr lang="en-GB" dirty="0" smtClean="0"/>
              <a:t>: external hard drives and laptops</a:t>
            </a:r>
          </a:p>
          <a:p>
            <a:pPr marL="86400" indent="0">
              <a:buNone/>
            </a:pPr>
            <a:r>
              <a:rPr lang="en-GB" b="1" dirty="0" smtClean="0">
                <a:solidFill>
                  <a:srgbClr val="1E64C8"/>
                </a:solidFill>
              </a:rPr>
              <a:t>Backup</a:t>
            </a:r>
          </a:p>
          <a:p>
            <a:pPr marL="86400" indent="0">
              <a:buNone/>
            </a:pPr>
            <a:r>
              <a:rPr lang="en-GB" dirty="0" smtClean="0"/>
              <a:t>Only a few have an organized backup system in place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1470" y="1663556"/>
            <a:ext cx="4670854" cy="4885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6400" indent="0">
              <a:buNone/>
            </a:pPr>
            <a:r>
              <a:rPr lang="en-GB" sz="3500" b="1" dirty="0" smtClean="0">
                <a:solidFill>
                  <a:srgbClr val="1E64C8"/>
                </a:solidFill>
              </a:rPr>
              <a:t>First level support:</a:t>
            </a:r>
          </a:p>
          <a:p>
            <a:pPr marL="86400" indent="0">
              <a:buNone/>
            </a:pPr>
            <a:r>
              <a:rPr lang="en-GB" sz="3500" dirty="0" smtClean="0"/>
              <a:t>Guidelines, checklists, best practices, etc.</a:t>
            </a:r>
          </a:p>
          <a:p>
            <a:pPr marL="86400" indent="0">
              <a:buNone/>
            </a:pPr>
            <a:endParaRPr lang="en-GB" sz="3500" dirty="0" smtClean="0"/>
          </a:p>
          <a:p>
            <a:pPr marL="86400" indent="0">
              <a:buNone/>
            </a:pPr>
            <a:r>
              <a:rPr lang="en-GB" sz="3500" b="1" dirty="0" smtClean="0">
                <a:solidFill>
                  <a:srgbClr val="1E64C8"/>
                </a:solidFill>
              </a:rPr>
              <a:t>Specific support:</a:t>
            </a:r>
          </a:p>
          <a:p>
            <a:pPr marL="86400" indent="0">
              <a:buNone/>
            </a:pPr>
            <a:r>
              <a:rPr lang="en-GB" sz="3500" dirty="0" smtClean="0"/>
              <a:t>DMPs, Open Access, etc.</a:t>
            </a:r>
          </a:p>
          <a:p>
            <a:pPr marL="86400" indent="0">
              <a:buNone/>
            </a:pP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5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384339"/>
              </p:ext>
            </p:extLst>
          </p:nvPr>
        </p:nvGraphicFramePr>
        <p:xfrm>
          <a:off x="503570" y="1663556"/>
          <a:ext cx="10456872" cy="589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IJL-RECHTS 5"/>
          <p:cNvSpPr/>
          <p:nvPr/>
        </p:nvSpPr>
        <p:spPr>
          <a:xfrm>
            <a:off x="10132542" y="1869664"/>
            <a:ext cx="1865870" cy="543697"/>
          </a:xfrm>
          <a:prstGeom prst="rightArrow">
            <a:avLst/>
          </a:prstGeom>
          <a:solidFill>
            <a:srgbClr val="FFD200"/>
          </a:solidFill>
          <a:ln w="317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35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Plan of action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4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0155039" cy="863693"/>
          </a:xfrm>
        </p:spPr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436" y="1206719"/>
            <a:ext cx="8122824" cy="6696000"/>
          </a:xfrm>
        </p:spPr>
        <p:txBody>
          <a:bodyPr>
            <a:normAutofit lnSpcReduction="10000"/>
          </a:bodyPr>
          <a:lstStyle/>
          <a:p>
            <a:pPr marL="86400" indent="0">
              <a:buNone/>
            </a:pPr>
            <a:r>
              <a:rPr lang="en-GB" sz="4000" b="1" dirty="0" smtClean="0">
                <a:solidFill>
                  <a:srgbClr val="1E64C8"/>
                </a:solidFill>
              </a:rPr>
              <a:t>Which services do we want to provide?</a:t>
            </a:r>
          </a:p>
          <a:p>
            <a:pPr marL="86400" indent="0">
              <a:buNone/>
            </a:pPr>
            <a:endParaRPr lang="en-GB" dirty="0" smtClean="0"/>
          </a:p>
          <a:p>
            <a:pPr marL="1000800" indent="-914400">
              <a:buAutoNum type="arabicPeriod"/>
            </a:pPr>
            <a:r>
              <a:rPr lang="en-GB" dirty="0" smtClean="0"/>
              <a:t>First level support</a:t>
            </a:r>
          </a:p>
          <a:p>
            <a:pPr marL="1000800" indent="-914400">
              <a:buAutoNum type="arabicPeriod"/>
            </a:pPr>
            <a:r>
              <a:rPr lang="en-GB" dirty="0" smtClean="0"/>
              <a:t>Specific guidance</a:t>
            </a:r>
          </a:p>
          <a:p>
            <a:pPr marL="1000800" indent="-914400">
              <a:buAutoNum type="arabicPeriod"/>
            </a:pPr>
            <a:r>
              <a:rPr lang="en-GB" dirty="0" smtClean="0"/>
              <a:t>Training courses</a:t>
            </a:r>
          </a:p>
          <a:p>
            <a:pPr marL="1000800" indent="-914400">
              <a:buAutoNum type="arabicPeriod"/>
            </a:pPr>
            <a:r>
              <a:rPr lang="en-GB" dirty="0" smtClean="0"/>
              <a:t>Training materials (train the trainer)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13</a:t>
            </a:fld>
            <a:endParaRPr lang="en-GB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735" y="1280861"/>
            <a:ext cx="975360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0155039" cy="863693"/>
          </a:xfrm>
        </p:spPr>
        <p:txBody>
          <a:bodyPr/>
          <a:lstStyle/>
          <a:p>
            <a:r>
              <a:rPr lang="en-GB" dirty="0" smtClean="0"/>
              <a:t>First level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17" y="1342644"/>
            <a:ext cx="15060671" cy="6696000"/>
          </a:xfrm>
        </p:spPr>
        <p:txBody>
          <a:bodyPr>
            <a:normAutofit fontScale="62500" lnSpcReduction="20000"/>
          </a:bodyPr>
          <a:lstStyle/>
          <a:p>
            <a:pPr marL="86400" indent="0">
              <a:buNone/>
            </a:pPr>
            <a:r>
              <a:rPr lang="en-GB" sz="4900" b="1" dirty="0" smtClean="0">
                <a:solidFill>
                  <a:srgbClr val="1E64C8"/>
                </a:solidFill>
              </a:rPr>
              <a:t>Website</a:t>
            </a:r>
          </a:p>
          <a:p>
            <a:pPr marL="86400" indent="0">
              <a:buNone/>
            </a:pPr>
            <a:r>
              <a:rPr lang="en-GB" dirty="0" smtClean="0"/>
              <a:t>Development </a:t>
            </a:r>
            <a:r>
              <a:rPr lang="en-GB" dirty="0" smtClean="0">
                <a:hlinkClick r:id="rId3"/>
              </a:rPr>
              <a:t>website</a:t>
            </a:r>
            <a:r>
              <a:rPr lang="en-GB" dirty="0" smtClean="0"/>
              <a:t> on RDM as a go-to-point for information (findable through Google)</a:t>
            </a:r>
          </a:p>
          <a:p>
            <a:pPr marL="86400" indent="0">
              <a:buNone/>
            </a:pPr>
            <a:endParaRPr lang="en-GB" b="1" dirty="0" smtClean="0">
              <a:solidFill>
                <a:srgbClr val="1E64C8"/>
              </a:solidFill>
            </a:endParaRPr>
          </a:p>
          <a:p>
            <a:pPr marL="86400" indent="0">
              <a:buNone/>
            </a:pPr>
            <a:r>
              <a:rPr lang="en-GB" b="1" dirty="0" smtClean="0">
                <a:solidFill>
                  <a:srgbClr val="1E64C8"/>
                </a:solidFill>
              </a:rPr>
              <a:t>Content</a:t>
            </a:r>
          </a:p>
          <a:p>
            <a:pPr marL="86400" indent="0">
              <a:buNone/>
            </a:pPr>
            <a:r>
              <a:rPr lang="en-GB" dirty="0" smtClean="0"/>
              <a:t>It contains relevant information on most aspects of research data management for economic research, like: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What is research data management?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All relevant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RDM tools, </a:t>
            </a:r>
            <a:r>
              <a:rPr lang="en-GB" dirty="0" err="1" smtClean="0"/>
              <a:t>f.e</a:t>
            </a:r>
            <a:r>
              <a:rPr lang="en-GB" dirty="0" smtClean="0"/>
              <a:t>. </a:t>
            </a:r>
            <a:r>
              <a:rPr lang="en-GB" dirty="0" err="1" smtClean="0"/>
              <a:t>DMPonline</a:t>
            </a:r>
            <a:r>
              <a:rPr lang="en-GB" dirty="0" smtClean="0"/>
              <a:t>, storage possibilities,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on ethical and legal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Advice</a:t>
            </a:r>
          </a:p>
          <a:p>
            <a:pPr marL="86400" indent="0">
              <a:buNone/>
            </a:pPr>
            <a:endParaRPr lang="en-GB" dirty="0"/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Constant updates </a:t>
            </a:r>
          </a:p>
          <a:p>
            <a:pPr marL="86400" indent="0">
              <a:buNone/>
            </a:pP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2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0155039" cy="863693"/>
          </a:xfrm>
        </p:spPr>
        <p:txBody>
          <a:bodyPr/>
          <a:lstStyle/>
          <a:p>
            <a:r>
              <a:rPr lang="en-GB" dirty="0" smtClean="0"/>
              <a:t>First level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63" y="1764645"/>
            <a:ext cx="3056082" cy="1015781"/>
          </a:xfrm>
        </p:spPr>
        <p:txBody>
          <a:bodyPr>
            <a:normAutofit/>
          </a:bodyPr>
          <a:lstStyle/>
          <a:p>
            <a:pPr marL="86400" indent="0">
              <a:buNone/>
            </a:pPr>
            <a:r>
              <a:rPr lang="en-GB" sz="4000" dirty="0" smtClean="0"/>
              <a:t>Researcher </a:t>
            </a:r>
            <a:r>
              <a:rPr lang="en-GB" dirty="0" smtClean="0"/>
              <a:t>      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15</a:t>
            </a:fld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33" y="1206719"/>
            <a:ext cx="9753600" cy="6510528"/>
          </a:xfrm>
          <a:prstGeom prst="rect">
            <a:avLst/>
          </a:prstGeom>
        </p:spPr>
      </p:pic>
      <p:sp>
        <p:nvSpPr>
          <p:cNvPr id="5" name="Wolkvormige toelichting 4"/>
          <p:cNvSpPr/>
          <p:nvPr/>
        </p:nvSpPr>
        <p:spPr>
          <a:xfrm flipH="1">
            <a:off x="8952942" y="401195"/>
            <a:ext cx="3039762" cy="2483709"/>
          </a:xfrm>
          <a:prstGeom prst="cloudCallout">
            <a:avLst>
              <a:gd name="adj1" fmla="val -34654"/>
              <a:gd name="adj2" fmla="val 86381"/>
            </a:avLst>
          </a:prstGeom>
          <a:solidFill>
            <a:schemeClr val="bg1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1062" y="5739745"/>
            <a:ext cx="3056082" cy="1358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>
              <a:buFont typeface="Arial" panose="020B0604020202020204" pitchFamily="34" charset="0"/>
              <a:buNone/>
            </a:pPr>
            <a:r>
              <a:rPr lang="en-GB" sz="4000" dirty="0" smtClean="0"/>
              <a:t>RDM Service (Website) </a:t>
            </a:r>
            <a:r>
              <a:rPr lang="en-GB" dirty="0" smtClean="0"/>
              <a:t>         </a:t>
            </a:r>
          </a:p>
        </p:txBody>
      </p:sp>
      <p:sp>
        <p:nvSpPr>
          <p:cNvPr id="11" name="PIJL-RECHTS 10"/>
          <p:cNvSpPr/>
          <p:nvPr/>
        </p:nvSpPr>
        <p:spPr>
          <a:xfrm>
            <a:off x="3670747" y="2065387"/>
            <a:ext cx="1865870" cy="543697"/>
          </a:xfrm>
          <a:prstGeom prst="rightArrow">
            <a:avLst/>
          </a:prstGeom>
          <a:solidFill>
            <a:srgbClr val="FFD200"/>
          </a:solidFill>
          <a:ln w="317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1062" y="3481804"/>
            <a:ext cx="7531238" cy="153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>
              <a:buFont typeface="Arial" panose="020B0604020202020204" pitchFamily="34" charset="0"/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Didn’t work</a:t>
            </a:r>
            <a:r>
              <a:rPr lang="en-GB" sz="4000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 smtClean="0"/>
              <a:t>they didn’t make the effort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 smtClean="0"/>
              <a:t>So we turned it around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92618" y="1956019"/>
            <a:ext cx="3056082" cy="1358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>
              <a:buFont typeface="Arial" panose="020B0604020202020204" pitchFamily="34" charset="0"/>
              <a:buNone/>
            </a:pPr>
            <a:r>
              <a:rPr lang="en-GB" sz="4000" dirty="0" smtClean="0"/>
              <a:t>RDM Service (Website) </a:t>
            </a:r>
            <a:r>
              <a:rPr lang="en-GB" dirty="0" smtClean="0"/>
              <a:t>         </a:t>
            </a:r>
          </a:p>
        </p:txBody>
      </p:sp>
      <p:sp>
        <p:nvSpPr>
          <p:cNvPr id="15" name="PIJL-RECHTS 14"/>
          <p:cNvSpPr/>
          <p:nvPr/>
        </p:nvSpPr>
        <p:spPr>
          <a:xfrm>
            <a:off x="3734247" y="6032936"/>
            <a:ext cx="1865870" cy="543697"/>
          </a:xfrm>
          <a:prstGeom prst="rightArrow">
            <a:avLst/>
          </a:prstGeom>
          <a:solidFill>
            <a:srgbClr val="FFD200"/>
          </a:solidFill>
          <a:ln w="317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15835" y="5619204"/>
            <a:ext cx="3056082" cy="101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>
              <a:buFont typeface="Arial" panose="020B0604020202020204" pitchFamily="34" charset="0"/>
              <a:buNone/>
            </a:pPr>
            <a:r>
              <a:rPr lang="en-GB" sz="4000" smtClean="0"/>
              <a:t>Researcher </a:t>
            </a:r>
            <a:r>
              <a:rPr lang="en-GB" smtClean="0"/>
              <a:t>        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867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0155039" cy="863693"/>
          </a:xfrm>
        </p:spPr>
        <p:txBody>
          <a:bodyPr/>
          <a:lstStyle/>
          <a:p>
            <a:r>
              <a:rPr lang="en-GB" dirty="0" smtClean="0"/>
              <a:t>RDM goes academic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19" y="1291844"/>
            <a:ext cx="15895782" cy="6696000"/>
          </a:xfrm>
        </p:spPr>
        <p:txBody>
          <a:bodyPr>
            <a:normAutofit fontScale="77500" lnSpcReduction="20000"/>
          </a:bodyPr>
          <a:lstStyle/>
          <a:p>
            <a:pPr marL="86400" indent="0">
              <a:buNone/>
            </a:pPr>
            <a:r>
              <a:rPr lang="en-GB" sz="4900" b="1" dirty="0" smtClean="0"/>
              <a:t>How can I reach the researchers?</a:t>
            </a:r>
          </a:p>
          <a:p>
            <a:pPr marL="86400" indent="0">
              <a:buNone/>
            </a:pPr>
            <a:r>
              <a:rPr lang="en-GB" dirty="0" smtClean="0"/>
              <a:t>I got more involved in their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 joined the research communication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 help organizing social activities for staff members (</a:t>
            </a:r>
            <a:r>
              <a:rPr lang="en-GB" dirty="0" err="1" smtClean="0"/>
              <a:t>f.e</a:t>
            </a:r>
            <a:r>
              <a:rPr lang="en-GB" dirty="0" smtClean="0"/>
              <a:t>. After Work)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 was present at the FEB Research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And I went on tour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 smtClean="0"/>
          </a:p>
          <a:p>
            <a:pPr marL="86400" indent="0">
              <a:buNone/>
            </a:pPr>
            <a:endParaRPr lang="en-GB" dirty="0" smtClean="0"/>
          </a:p>
          <a:p>
            <a:pPr marL="86400" indent="0">
              <a:buNone/>
            </a:pPr>
            <a:r>
              <a:rPr lang="en-GB" b="1" dirty="0" smtClean="0"/>
              <a:t>Goal</a:t>
            </a:r>
          </a:p>
          <a:p>
            <a:pPr marL="86400" indent="0">
              <a:buNone/>
            </a:pPr>
            <a:r>
              <a:rPr lang="en-GB" dirty="0" smtClean="0"/>
              <a:t>To earn their </a:t>
            </a:r>
            <a:r>
              <a:rPr lang="en-GB" u="sng" dirty="0" smtClean="0">
                <a:solidFill>
                  <a:srgbClr val="1E64C8"/>
                </a:solidFill>
              </a:rPr>
              <a:t>TRUST</a:t>
            </a:r>
          </a:p>
          <a:p>
            <a:pPr marL="86400" indent="0">
              <a:buNone/>
            </a:pPr>
            <a:r>
              <a:rPr lang="en-GB" dirty="0" smtClean="0"/>
              <a:t>So they know that their research data is in safe hands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7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0155039" cy="863693"/>
          </a:xfrm>
        </p:spPr>
        <p:txBody>
          <a:bodyPr/>
          <a:lstStyle/>
          <a:p>
            <a:r>
              <a:rPr lang="en-GB" dirty="0" smtClean="0"/>
              <a:t>RDM on tour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717" y="1291844"/>
            <a:ext cx="10460183" cy="6696000"/>
          </a:xfrm>
        </p:spPr>
        <p:txBody>
          <a:bodyPr>
            <a:normAutofit fontScale="70000" lnSpcReduction="20000"/>
          </a:bodyPr>
          <a:lstStyle/>
          <a:p>
            <a:pPr marL="86400" indent="0">
              <a:buNone/>
            </a:pPr>
            <a:r>
              <a:rPr lang="en-GB" sz="4900" b="1" dirty="0" smtClean="0"/>
              <a:t>Necessary</a:t>
            </a:r>
          </a:p>
          <a:p>
            <a:pPr marL="86400" indent="0">
              <a:buNone/>
            </a:pPr>
            <a:r>
              <a:rPr lang="en-GB" dirty="0" smtClean="0"/>
              <a:t>Very specific information on data management they need and want to know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Flemish funding agency made a DMP mandatory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GDPR (lots of questions)</a:t>
            </a:r>
          </a:p>
          <a:p>
            <a:pPr marL="86400" indent="0">
              <a:buNone/>
            </a:pPr>
            <a:endParaRPr lang="en-GB" dirty="0" smtClean="0"/>
          </a:p>
          <a:p>
            <a:pPr marL="86400" indent="0">
              <a:buNone/>
            </a:pPr>
            <a:r>
              <a:rPr lang="en-GB" b="1" dirty="0" smtClean="0"/>
              <a:t>Tour</a:t>
            </a:r>
          </a:p>
          <a:p>
            <a:pPr marL="86400" indent="0">
              <a:buNone/>
            </a:pPr>
            <a:r>
              <a:rPr lang="en-GB" dirty="0" smtClean="0"/>
              <a:t>Visited every department for a short presentation on these topics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Chance to introduce myself as the RDM support officer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Showing the way towards the website</a:t>
            </a:r>
          </a:p>
          <a:p>
            <a:pPr marL="86400" indent="0">
              <a:buNone/>
            </a:pPr>
            <a:endParaRPr lang="en-GB" b="1" dirty="0" smtClean="0">
              <a:solidFill>
                <a:srgbClr val="1E64C8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17</a:t>
            </a:fld>
            <a:endParaRPr lang="en-GB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44"/>
          <a:stretch/>
        </p:blipFill>
        <p:spPr>
          <a:xfrm>
            <a:off x="-1465263" y="1291844"/>
            <a:ext cx="7154863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3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0155039" cy="863693"/>
          </a:xfrm>
        </p:spPr>
        <p:txBody>
          <a:bodyPr/>
          <a:lstStyle/>
          <a:p>
            <a:r>
              <a:rPr lang="en-GB" dirty="0" smtClean="0"/>
              <a:t>tomorrow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049" y="1371600"/>
            <a:ext cx="9138851" cy="6616244"/>
          </a:xfrm>
        </p:spPr>
        <p:txBody>
          <a:bodyPr>
            <a:normAutofit fontScale="85000" lnSpcReduction="20000"/>
          </a:bodyPr>
          <a:lstStyle/>
          <a:p>
            <a:pPr marL="86400" indent="0">
              <a:buNone/>
            </a:pPr>
            <a:r>
              <a:rPr lang="en-GB" sz="4900" b="1" dirty="0" smtClean="0"/>
              <a:t>In depth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DMPonline</a:t>
            </a:r>
            <a:r>
              <a:rPr lang="en-GB" dirty="0" smtClean="0"/>
              <a:t>: specific templates for economic research</a:t>
            </a:r>
          </a:p>
          <a:p>
            <a:pPr marL="86400" indent="0"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Information: Data Archiving Policies for economic journals</a:t>
            </a:r>
          </a:p>
          <a:p>
            <a:pPr marL="86400" indent="0"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Personal guidance:</a:t>
            </a:r>
            <a:r>
              <a:rPr lang="en-GB" dirty="0"/>
              <a:t> </a:t>
            </a:r>
            <a:endParaRPr lang="en-GB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More one-on-one guidance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Workshops on specific topics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19</a:t>
            </a:fld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r="9534"/>
          <a:stretch/>
        </p:blipFill>
        <p:spPr>
          <a:xfrm>
            <a:off x="-1" y="1556953"/>
            <a:ext cx="7353983" cy="59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2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8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0155039" cy="863693"/>
          </a:xfrm>
        </p:spPr>
        <p:txBody>
          <a:bodyPr/>
          <a:lstStyle/>
          <a:p>
            <a:r>
              <a:rPr lang="en-GB" dirty="0" smtClean="0"/>
              <a:t>Questions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35" y="1291844"/>
            <a:ext cx="7248267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r>
              <a:rPr lang="en-GB" sz="4900" b="1" dirty="0" smtClean="0"/>
              <a:t>Thank you for your time !</a:t>
            </a:r>
          </a:p>
          <a:p>
            <a:pPr marL="86400" indent="0">
              <a:buNone/>
            </a:pPr>
            <a:endParaRPr lang="en-GB" dirty="0" smtClean="0"/>
          </a:p>
          <a:p>
            <a:pPr marL="86400" indent="0">
              <a:buNone/>
            </a:pPr>
            <a:r>
              <a:rPr lang="en-GB" dirty="0" smtClean="0"/>
              <a:t>If you have questions, please don’t hesitate to ask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20</a:t>
            </a:fld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2045" r="14474" b="4576"/>
          <a:stretch/>
        </p:blipFill>
        <p:spPr>
          <a:xfrm>
            <a:off x="14566" y="1142201"/>
            <a:ext cx="8445743" cy="68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 smtClean="0"/>
              <a:t>Inge Rutsaert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RDM Support Officer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cap="all" dirty="0" smtClean="0"/>
              <a:t>Faculty library of economics and</a:t>
            </a:r>
            <a:br>
              <a:rPr lang="en-GB" cap="all" dirty="0" smtClean="0"/>
            </a:br>
            <a:r>
              <a:rPr lang="en-GB" cap="all" dirty="0" smtClean="0"/>
              <a:t>business administration</a:t>
            </a:r>
            <a:r>
              <a:rPr lang="en-GB" cap="all" dirty="0"/>
              <a:t/>
            </a:r>
            <a:br>
              <a:rPr lang="en-GB" cap="all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	</a:t>
            </a:r>
            <a:r>
              <a:rPr lang="en-GB" dirty="0" smtClean="0"/>
              <a:t>inge.Rutsaert@ugent.be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	+32 9 </a:t>
            </a:r>
            <a:r>
              <a:rPr lang="en-GB" dirty="0" smtClean="0"/>
              <a:t>264 34 73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	+32 </a:t>
            </a:r>
            <a:r>
              <a:rPr lang="en-GB" dirty="0" smtClean="0"/>
              <a:t>486 02 63 63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www.ugent.be/eb/en/services/library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@</a:t>
            </a:r>
            <a:r>
              <a:rPr lang="nl-NL" dirty="0" err="1" smtClean="0"/>
              <a:t>ingerutsaert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@ugent</a:t>
            </a:r>
            <a:br>
              <a:rPr lang="nl-NL" dirty="0"/>
            </a:br>
            <a:endParaRPr lang="nl-NL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095999"/>
            <a:ext cx="28041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institution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6" name="Rechthoek 5"/>
          <p:cNvSpPr/>
          <p:nvPr/>
        </p:nvSpPr>
        <p:spPr>
          <a:xfrm>
            <a:off x="8952744" y="3575916"/>
            <a:ext cx="8057129" cy="5135597"/>
          </a:xfrm>
          <a:prstGeom prst="rect">
            <a:avLst/>
          </a:prstGeom>
          <a:solidFill>
            <a:srgbClr val="1E64C8">
              <a:lumMod val="20000"/>
              <a:lumOff val="80000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</a:t>
            </a:r>
            <a:endParaRPr kumimoji="0" lang="nl-NL" sz="2000" b="1" i="0" u="none" strike="noStrike" kern="0" cap="none" spc="0" normalizeH="0" baseline="0" noProof="0" dirty="0" smtClean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5 bachelor &amp;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master’s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programmes</a:t>
            </a:r>
            <a:endParaRPr lang="nl-NL" sz="20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subesequent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master’s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3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complementary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studies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post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graduates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4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doctoral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degrees</a:t>
            </a:r>
            <a:endParaRPr lang="nl-NL" sz="20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: 6138 </a:t>
            </a: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(2017-2018)</a:t>
            </a:r>
            <a:endParaRPr kumimoji="0" lang="nl-NL" sz="2000" b="1" i="0" u="none" strike="noStrike" kern="0" cap="none" spc="0" normalizeH="0" noProof="0" dirty="0" smtClean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kern="0" dirty="0" err="1" smtClean="0">
                <a:solidFill>
                  <a:srgbClr val="1E64C8"/>
                </a:solidFill>
                <a:latin typeface="Arial"/>
              </a:rPr>
              <a:t>Academic</a:t>
            </a:r>
            <a:r>
              <a:rPr lang="nl-NL" sz="2000" b="1" kern="0" dirty="0" smtClean="0">
                <a:solidFill>
                  <a:srgbClr val="1E64C8"/>
                </a:solidFill>
                <a:latin typeface="Arial"/>
              </a:rPr>
              <a:t> </a:t>
            </a:r>
            <a:r>
              <a:rPr lang="nl-NL" sz="2000" b="1" kern="0" dirty="0" err="1" smtClean="0">
                <a:solidFill>
                  <a:srgbClr val="1E64C8"/>
                </a:solidFill>
                <a:latin typeface="Arial"/>
              </a:rPr>
              <a:t>staff</a:t>
            </a:r>
            <a:endParaRPr lang="nl-NL" sz="2000" b="1" kern="0" dirty="0" smtClean="0">
              <a:solidFill>
                <a:srgbClr val="1E64C8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smtClean="0">
                <a:latin typeface="Arial"/>
              </a:rPr>
              <a:t>9 </a:t>
            </a:r>
            <a:r>
              <a:rPr lang="nl-NL" sz="2000" kern="0" dirty="0" err="1" smtClean="0">
                <a:latin typeface="Arial"/>
              </a:rPr>
              <a:t>departments</a:t>
            </a:r>
            <a:endParaRPr lang="nl-NL" sz="2000" kern="0" dirty="0" smtClean="0"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kern="0" dirty="0" smtClean="0">
                <a:solidFill>
                  <a:srgbClr val="1E64C8"/>
                </a:solidFill>
                <a:latin typeface="Arial"/>
              </a:rPr>
              <a:t>Total : ± 468 </a:t>
            </a:r>
            <a:r>
              <a:rPr lang="nl-NL" sz="2000" b="1" kern="0" dirty="0" err="1" smtClean="0">
                <a:solidFill>
                  <a:srgbClr val="1E64C8"/>
                </a:solidFill>
                <a:latin typeface="Arial"/>
              </a:rPr>
              <a:t>researchers</a:t>
            </a:r>
            <a:endParaRPr lang="nl-NL" sz="2000" b="1" kern="0" dirty="0" smtClean="0">
              <a:solidFill>
                <a:srgbClr val="1E64C8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669338" y="2698585"/>
            <a:ext cx="8340535" cy="914400"/>
          </a:xfrm>
          <a:prstGeom prst="rect">
            <a:avLst/>
          </a:prstGeom>
          <a:solidFill>
            <a:srgbClr val="1E64C8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Faculty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Economics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Business Administration</a:t>
            </a: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8669338" y="753762"/>
            <a:ext cx="8340535" cy="1567429"/>
          </a:xfrm>
          <a:prstGeom prst="rect">
            <a:avLst/>
          </a:prstGeom>
          <a:solidFill>
            <a:srgbClr val="1E64C8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Ghent</a:t>
            </a:r>
            <a:r>
              <a:rPr kumimoji="0" lang="nl-NL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University (Belgium)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solidFill>
                  <a:prstClr val="white"/>
                </a:solidFill>
                <a:latin typeface="Arial"/>
              </a:rPr>
              <a:t>42 000 </a:t>
            </a:r>
            <a:r>
              <a:rPr lang="nl-NL" sz="2400" kern="0" dirty="0" err="1" smtClean="0">
                <a:solidFill>
                  <a:prstClr val="white"/>
                </a:solidFill>
                <a:latin typeface="Arial"/>
              </a:rPr>
              <a:t>students</a:t>
            </a:r>
            <a:r>
              <a:rPr lang="nl-NL" sz="2400" kern="0" dirty="0" smtClean="0">
                <a:solidFill>
                  <a:prstClr val="white"/>
                </a:solidFill>
                <a:latin typeface="Arial"/>
              </a:rPr>
              <a:t> </a:t>
            </a:r>
            <a:endParaRPr lang="nl-NL" sz="2400" kern="0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solidFill>
                  <a:prstClr val="white"/>
                </a:solidFill>
                <a:latin typeface="Arial"/>
              </a:rPr>
              <a:t>&gt; 6200 </a:t>
            </a:r>
            <a:r>
              <a:rPr lang="nl-NL" sz="2400" kern="0" dirty="0" err="1" smtClean="0">
                <a:solidFill>
                  <a:prstClr val="white"/>
                </a:solidFill>
                <a:latin typeface="Arial"/>
              </a:rPr>
              <a:t>researchers</a:t>
            </a:r>
            <a:r>
              <a:rPr lang="nl-NL" sz="2400" kern="0" dirty="0">
                <a:solidFill>
                  <a:prstClr val="white"/>
                </a:solidFill>
                <a:latin typeface="Arial"/>
              </a:rPr>
              <a:t>*</a:t>
            </a:r>
            <a:endParaRPr lang="nl-NL" sz="2400" kern="0" dirty="0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1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1" y="1406791"/>
            <a:ext cx="8123237" cy="6092427"/>
          </a:xfrm>
        </p:spPr>
      </p:pic>
      <p:sp>
        <p:nvSpPr>
          <p:cNvPr id="3" name="Tekstvak 2"/>
          <p:cNvSpPr txBox="1"/>
          <p:nvPr/>
        </p:nvSpPr>
        <p:spPr>
          <a:xfrm>
            <a:off x="16051460" y="8323715"/>
            <a:ext cx="16434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600" dirty="0" smtClean="0"/>
              <a:t>* 2017</a:t>
            </a:r>
            <a:endParaRPr lang="nl-BE" sz="1600" dirty="0" smtClean="0"/>
          </a:p>
        </p:txBody>
      </p:sp>
    </p:spTree>
    <p:extLst>
      <p:ext uri="{BB962C8B-B14F-4D97-AF65-F5344CB8AC3E}">
        <p14:creationId xmlns:p14="http://schemas.microsoft.com/office/powerpoint/2010/main" val="282656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library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6" name="Rechthoek 5"/>
          <p:cNvSpPr/>
          <p:nvPr/>
        </p:nvSpPr>
        <p:spPr>
          <a:xfrm>
            <a:off x="8929705" y="2523261"/>
            <a:ext cx="8057129" cy="4979530"/>
          </a:xfrm>
          <a:prstGeom prst="rect">
            <a:avLst/>
          </a:prstGeom>
          <a:solidFill>
            <a:srgbClr val="1E64C8">
              <a:lumMod val="20000"/>
              <a:lumOff val="80000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Services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Books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and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journals</a:t>
            </a:r>
            <a:endParaRPr lang="nl-NL" sz="20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literacy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skills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Study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area (± 175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seats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Data Management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Support </a:t>
            </a:r>
            <a:r>
              <a:rPr kumimoji="0" lang="nl-NL" sz="2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researchers</a:t>
            </a: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kern="0" baseline="0" dirty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noProof="0" dirty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Website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baseline="0" dirty="0" smtClean="0">
                <a:solidFill>
                  <a:prstClr val="black"/>
                </a:solidFill>
                <a:latin typeface="Arial"/>
                <a:hlinkClick r:id="rId2"/>
              </a:rPr>
              <a:t>https://www.ugent.be/eb/en/services/library/</a:t>
            </a:r>
            <a:r>
              <a:rPr lang="nl-NL" sz="2000" kern="0" baseline="0" dirty="0" smtClean="0">
                <a:solidFill>
                  <a:prstClr val="black"/>
                </a:solidFill>
                <a:latin typeface="Arial"/>
              </a:rPr>
              <a:t> </a:t>
            </a:r>
            <a:endParaRPr kumimoji="0" lang="nl-NL" sz="2000" i="0" u="none" strike="noStrike" kern="0" cap="none" spc="0" normalizeH="0" baseline="0" noProof="0" dirty="0" smtClean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kern="0" dirty="0" err="1" smtClean="0">
                <a:solidFill>
                  <a:srgbClr val="1E64C8"/>
                </a:solidFill>
                <a:latin typeface="Arial"/>
              </a:rPr>
              <a:t>Staff</a:t>
            </a:r>
            <a:r>
              <a:rPr lang="nl-NL" sz="2000" b="1" kern="0" dirty="0" smtClean="0">
                <a:solidFill>
                  <a:srgbClr val="1E64C8"/>
                </a:solidFill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smtClean="0">
                <a:latin typeface="Arial"/>
              </a:rPr>
              <a:t>4,2 FTE </a:t>
            </a:r>
            <a:r>
              <a:rPr lang="nl-NL" sz="2000" kern="0" dirty="0" err="1" smtClean="0">
                <a:latin typeface="Arial"/>
              </a:rPr>
              <a:t>library</a:t>
            </a:r>
            <a:r>
              <a:rPr lang="nl-NL" sz="2000" kern="0" dirty="0" smtClean="0">
                <a:latin typeface="Arial"/>
              </a:rPr>
              <a:t> </a:t>
            </a:r>
            <a:r>
              <a:rPr lang="nl-NL" sz="2000" kern="0" dirty="0" err="1" smtClean="0">
                <a:latin typeface="Arial"/>
              </a:rPr>
              <a:t>staff</a:t>
            </a:r>
            <a:r>
              <a:rPr lang="nl-NL" sz="2000" kern="0" dirty="0" smtClean="0">
                <a:latin typeface="Arial"/>
              </a:rPr>
              <a:t> </a:t>
            </a:r>
          </a:p>
        </p:txBody>
      </p:sp>
      <p:sp>
        <p:nvSpPr>
          <p:cNvPr id="7" name="Rechthoek 6"/>
          <p:cNvSpPr/>
          <p:nvPr/>
        </p:nvSpPr>
        <p:spPr>
          <a:xfrm>
            <a:off x="8669338" y="1406791"/>
            <a:ext cx="8308846" cy="1116470"/>
          </a:xfrm>
          <a:prstGeom prst="rect">
            <a:avLst/>
          </a:prstGeom>
          <a:solidFill>
            <a:srgbClr val="1E64C8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Faculty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Library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Economics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Business Administration</a:t>
            </a: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2" y="1406791"/>
            <a:ext cx="8128000" cy="6096000"/>
          </a:xfrm>
        </p:spPr>
      </p:pic>
    </p:spTree>
    <p:extLst>
      <p:ext uri="{BB962C8B-B14F-4D97-AF65-F5344CB8AC3E}">
        <p14:creationId xmlns:p14="http://schemas.microsoft.com/office/powerpoint/2010/main" val="385707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library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6" name="Rechthoek 5"/>
          <p:cNvSpPr/>
          <p:nvPr/>
        </p:nvSpPr>
        <p:spPr>
          <a:xfrm>
            <a:off x="8929705" y="2523261"/>
            <a:ext cx="8057129" cy="4979530"/>
          </a:xfrm>
          <a:prstGeom prst="rect">
            <a:avLst/>
          </a:prstGeom>
          <a:solidFill>
            <a:srgbClr val="1E64C8">
              <a:lumMod val="20000"/>
              <a:lumOff val="80000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</a:t>
            </a:r>
            <a:endParaRPr kumimoji="0" lang="nl-NL" sz="2000" b="1" i="0" u="none" strike="noStrike" kern="0" cap="none" spc="0" normalizeH="0" baseline="0" noProof="0" dirty="0" smtClean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Book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Tower</a:t>
            </a:r>
            <a:endParaRPr lang="nl-NL" sz="20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+/- 240 </a:t>
            </a:r>
            <a:r>
              <a:rPr kumimoji="0" lang="nl-NL" sz="2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department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libraries</a:t>
            </a: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kern="0" baseline="0" dirty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noProof="0" dirty="0" err="1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</a:t>
            </a:r>
            <a:endParaRPr kumimoji="0" lang="nl-NL" sz="2000" b="1" i="0" u="none" strike="noStrike" kern="0" cap="none" spc="0" normalizeH="0" noProof="0" dirty="0" smtClean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Book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Tower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(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historic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archive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Faculty</a:t>
            </a: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 Libraries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kern="0" dirty="0" smtClean="0">
                <a:solidFill>
                  <a:prstClr val="black"/>
                </a:solidFill>
                <a:latin typeface="Arial"/>
              </a:rPr>
              <a:t>Library </a:t>
            </a:r>
            <a:r>
              <a:rPr lang="nl-NL" sz="2000" kern="0" dirty="0" err="1" smtClean="0">
                <a:solidFill>
                  <a:prstClr val="black"/>
                </a:solidFill>
                <a:latin typeface="Arial"/>
              </a:rPr>
              <a:t>network</a:t>
            </a:r>
            <a:endParaRPr lang="nl-NL" sz="2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669338" y="1406791"/>
            <a:ext cx="8308846" cy="1116470"/>
          </a:xfrm>
          <a:prstGeom prst="rect">
            <a:avLst/>
          </a:prstGeom>
          <a:solidFill>
            <a:srgbClr val="1E64C8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Library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Book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Tower</a:t>
            </a: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4891" b="6402"/>
          <a:stretch/>
        </p:blipFill>
        <p:spPr>
          <a:xfrm>
            <a:off x="543697" y="1409031"/>
            <a:ext cx="7587050" cy="6093760"/>
          </a:xfrm>
        </p:spPr>
      </p:pic>
    </p:spTree>
    <p:extLst>
      <p:ext uri="{BB962C8B-B14F-4D97-AF65-F5344CB8AC3E}">
        <p14:creationId xmlns:p14="http://schemas.microsoft.com/office/powerpoint/2010/main" val="306561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0155039" cy="863693"/>
          </a:xfrm>
        </p:spPr>
        <p:txBody>
          <a:bodyPr/>
          <a:lstStyle/>
          <a:p>
            <a:r>
              <a:rPr lang="en-GB" dirty="0" smtClean="0"/>
              <a:t>Who am </a:t>
            </a:r>
            <a:r>
              <a:rPr lang="en-GB" dirty="0" err="1" smtClean="0"/>
              <a:t>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6</a:t>
            </a:fld>
            <a:endParaRPr lang="en-GB"/>
          </a:p>
        </p:txBody>
      </p:sp>
      <p:sp>
        <p:nvSpPr>
          <p:cNvPr id="10" name="Rechthoek 9"/>
          <p:cNvSpPr/>
          <p:nvPr/>
        </p:nvSpPr>
        <p:spPr>
          <a:xfrm>
            <a:off x="830119" y="2422980"/>
            <a:ext cx="7523050" cy="4855149"/>
          </a:xfrm>
          <a:prstGeom prst="rect">
            <a:avLst/>
          </a:prstGeom>
          <a:solidFill>
            <a:srgbClr val="1E64C8">
              <a:lumMod val="20000"/>
              <a:lumOff val="80000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kern="0" dirty="0" err="1" smtClean="0">
                <a:solidFill>
                  <a:srgbClr val="1E64C8"/>
                </a:solidFill>
                <a:latin typeface="Arial"/>
              </a:rPr>
              <a:t>Faculty</a:t>
            </a:r>
            <a:r>
              <a:rPr lang="nl-NL" sz="2000" b="1" kern="0" dirty="0" smtClean="0">
                <a:solidFill>
                  <a:srgbClr val="1E64C8"/>
                </a:solidFill>
                <a:latin typeface="Arial"/>
              </a:rPr>
              <a:t> </a:t>
            </a:r>
            <a:r>
              <a:rPr lang="nl-NL" sz="2000" b="1" kern="0" dirty="0" err="1" smtClean="0">
                <a:solidFill>
                  <a:srgbClr val="1E64C8"/>
                </a:solidFill>
                <a:latin typeface="Arial"/>
              </a:rPr>
              <a:t>library</a:t>
            </a:r>
            <a:endParaRPr lang="nl-NL" sz="2000" b="1" kern="0" dirty="0" smtClean="0">
              <a:solidFill>
                <a:srgbClr val="1E64C8"/>
              </a:solidFill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 smtClean="0">
                <a:latin typeface="Arial"/>
              </a:rPr>
              <a:t>2009 : front desk</a:t>
            </a:r>
          </a:p>
          <a:p>
            <a:pPr marL="342900" marR="0" lvl="0" indent="-34290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 smtClean="0">
                <a:latin typeface="Arial"/>
              </a:rPr>
              <a:t>2010 – 2015: front desk, back office </a:t>
            </a:r>
            <a:r>
              <a:rPr lang="nl-NL" sz="2000" kern="0" dirty="0" err="1" smtClean="0">
                <a:latin typeface="Arial"/>
              </a:rPr>
              <a:t>and</a:t>
            </a:r>
            <a:r>
              <a:rPr lang="nl-NL" sz="2000" kern="0" dirty="0" smtClean="0">
                <a:latin typeface="Arial"/>
              </a:rPr>
              <a:t> </a:t>
            </a:r>
            <a:r>
              <a:rPr lang="nl-NL" sz="2000" kern="0" dirty="0" err="1" smtClean="0">
                <a:latin typeface="Arial"/>
              </a:rPr>
              <a:t>communication</a:t>
            </a:r>
            <a:endParaRPr lang="nl-NL" sz="2000" kern="0" dirty="0" smtClean="0"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 smtClean="0">
                <a:latin typeface="Arial"/>
              </a:rPr>
              <a:t>2015 – nov. 2016: research data management project</a:t>
            </a:r>
          </a:p>
          <a:p>
            <a:pPr marL="342900" marR="0" lvl="0" indent="-34290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kern="0" dirty="0" smtClean="0">
                <a:latin typeface="Arial"/>
              </a:rPr>
              <a:t>2016 – </a:t>
            </a:r>
            <a:r>
              <a:rPr lang="nl-NL" sz="2000" kern="0" dirty="0" err="1" smtClean="0">
                <a:latin typeface="Arial"/>
              </a:rPr>
              <a:t>now</a:t>
            </a:r>
            <a:r>
              <a:rPr lang="nl-NL" sz="2000" kern="0" dirty="0" smtClean="0">
                <a:latin typeface="Arial"/>
              </a:rPr>
              <a:t>: RDM Support </a:t>
            </a:r>
            <a:r>
              <a:rPr lang="nl-NL" sz="2000" kern="0" dirty="0" err="1" smtClean="0">
                <a:latin typeface="Arial"/>
              </a:rPr>
              <a:t>Officer</a:t>
            </a:r>
            <a:endParaRPr lang="nl-NL" sz="2000" kern="0" dirty="0" smtClean="0"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sz="2000" kern="0" dirty="0">
              <a:solidFill>
                <a:srgbClr val="1E64C8"/>
              </a:solidFill>
              <a:latin typeface="Arial"/>
            </a:endParaRPr>
          </a:p>
          <a:p>
            <a:pPr marR="0" lvl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b="1" kern="0" dirty="0" err="1" smtClean="0">
                <a:solidFill>
                  <a:srgbClr val="1E64C8"/>
                </a:solidFill>
                <a:latin typeface="Arial"/>
              </a:rPr>
              <a:t>What</a:t>
            </a:r>
            <a:r>
              <a:rPr lang="nl-NL" sz="2000" b="1" kern="0" dirty="0" smtClean="0">
                <a:solidFill>
                  <a:srgbClr val="1E64C8"/>
                </a:solidFill>
                <a:latin typeface="Arial"/>
              </a:rPr>
              <a:t> is ‘Research Data Management’?</a:t>
            </a:r>
          </a:p>
          <a:p>
            <a:pPr marR="0" lvl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kern="0" dirty="0" err="1" smtClean="0">
                <a:latin typeface="Arial"/>
              </a:rPr>
              <a:t>Ghent</a:t>
            </a:r>
            <a:r>
              <a:rPr lang="nl-NL" sz="2000" kern="0" dirty="0" smtClean="0">
                <a:latin typeface="Arial"/>
              </a:rPr>
              <a:t> University: “RDM covers </a:t>
            </a:r>
            <a:r>
              <a:rPr lang="nl-NL" sz="2000" kern="0" dirty="0" err="1" smtClean="0">
                <a:latin typeface="Arial"/>
              </a:rPr>
              <a:t>the</a:t>
            </a:r>
            <a:r>
              <a:rPr lang="nl-NL" sz="2000" kern="0" dirty="0" smtClean="0">
                <a:latin typeface="Arial"/>
              </a:rPr>
              <a:t> planning </a:t>
            </a:r>
            <a:r>
              <a:rPr lang="nl-NL" sz="2000" kern="0" dirty="0" err="1" smtClean="0">
                <a:latin typeface="Arial"/>
              </a:rPr>
              <a:t>and</a:t>
            </a:r>
            <a:r>
              <a:rPr lang="nl-NL" sz="2000" kern="0" dirty="0" smtClean="0">
                <a:latin typeface="Arial"/>
              </a:rPr>
              <a:t> </a:t>
            </a:r>
            <a:r>
              <a:rPr lang="nl-NL" sz="2000" kern="0" dirty="0" err="1" smtClean="0">
                <a:latin typeface="Arial"/>
              </a:rPr>
              <a:t>implementation</a:t>
            </a:r>
            <a:r>
              <a:rPr lang="nl-NL" sz="2000" kern="0" dirty="0" smtClean="0">
                <a:latin typeface="Arial"/>
              </a:rPr>
              <a:t> of </a:t>
            </a:r>
            <a:r>
              <a:rPr lang="nl-NL" sz="2000" kern="0" dirty="0" err="1" smtClean="0">
                <a:latin typeface="Arial"/>
              </a:rPr>
              <a:t>the</a:t>
            </a:r>
            <a:r>
              <a:rPr lang="nl-NL" sz="2000" kern="0" dirty="0" smtClean="0">
                <a:latin typeface="Arial"/>
              </a:rPr>
              <a:t> </a:t>
            </a:r>
            <a:r>
              <a:rPr lang="nl-NL" sz="2000" kern="0" dirty="0" err="1" smtClean="0">
                <a:latin typeface="Arial"/>
              </a:rPr>
              <a:t>collection</a:t>
            </a:r>
            <a:r>
              <a:rPr lang="nl-NL" sz="2000" kern="0" dirty="0" smtClean="0">
                <a:latin typeface="Arial"/>
              </a:rPr>
              <a:t>, processing, analysis, </a:t>
            </a:r>
            <a:r>
              <a:rPr lang="nl-NL" sz="2000" kern="0" dirty="0" err="1" smtClean="0">
                <a:latin typeface="Arial"/>
              </a:rPr>
              <a:t>organization</a:t>
            </a:r>
            <a:r>
              <a:rPr lang="nl-NL" sz="2000" kern="0" dirty="0" smtClean="0">
                <a:latin typeface="Arial"/>
              </a:rPr>
              <a:t>, storage, </a:t>
            </a:r>
            <a:r>
              <a:rPr lang="nl-NL" sz="2000" kern="0" dirty="0" err="1" smtClean="0">
                <a:latin typeface="Arial"/>
              </a:rPr>
              <a:t>documentation</a:t>
            </a:r>
            <a:r>
              <a:rPr lang="nl-NL" sz="2000" kern="0" dirty="0" smtClean="0">
                <a:latin typeface="Arial"/>
              </a:rPr>
              <a:t>, </a:t>
            </a:r>
            <a:r>
              <a:rPr lang="nl-NL" sz="2000" kern="0" dirty="0" err="1" smtClean="0">
                <a:latin typeface="Arial"/>
              </a:rPr>
              <a:t>archiving</a:t>
            </a:r>
            <a:r>
              <a:rPr lang="nl-NL" sz="2000" kern="0" dirty="0" smtClean="0">
                <a:latin typeface="Arial"/>
              </a:rPr>
              <a:t>, </a:t>
            </a:r>
            <a:r>
              <a:rPr lang="nl-NL" sz="2000" kern="0" dirty="0" err="1" smtClean="0">
                <a:latin typeface="Arial"/>
              </a:rPr>
              <a:t>sharing</a:t>
            </a:r>
            <a:r>
              <a:rPr lang="nl-NL" sz="2000" kern="0" dirty="0" smtClean="0">
                <a:latin typeface="Arial"/>
              </a:rPr>
              <a:t>, </a:t>
            </a:r>
            <a:r>
              <a:rPr lang="nl-NL" sz="2000" kern="0" dirty="0" err="1" smtClean="0">
                <a:latin typeface="Arial"/>
              </a:rPr>
              <a:t>and</a:t>
            </a:r>
            <a:r>
              <a:rPr lang="nl-NL" sz="2000" kern="0" dirty="0" smtClean="0">
                <a:latin typeface="Arial"/>
              </a:rPr>
              <a:t> </a:t>
            </a:r>
            <a:r>
              <a:rPr lang="nl-NL" sz="2000" kern="0" dirty="0" err="1" smtClean="0">
                <a:latin typeface="Arial"/>
              </a:rPr>
              <a:t>reuse</a:t>
            </a:r>
            <a:r>
              <a:rPr lang="nl-NL" sz="2000" kern="0" dirty="0" smtClean="0">
                <a:latin typeface="Arial"/>
              </a:rPr>
              <a:t> of data”.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830118" y="1508581"/>
            <a:ext cx="8057129" cy="914400"/>
          </a:xfrm>
          <a:prstGeom prst="rect">
            <a:avLst/>
          </a:prstGeom>
          <a:solidFill>
            <a:srgbClr val="1E64C8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Inge Rutsaert</a:t>
            </a: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855" y="-16316"/>
            <a:ext cx="6477820" cy="9733740"/>
          </a:xfrm>
        </p:spPr>
      </p:pic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Startup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rdm</a:t>
            </a:r>
            <a:r>
              <a:rPr lang="en-GB" dirty="0" smtClean="0"/>
              <a:t> service @ </a:t>
            </a:r>
            <a:r>
              <a:rPr lang="en-GB" dirty="0" err="1" smtClean="0"/>
              <a:t>feb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63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dirty="0" smtClean="0"/>
              <a:t>Within the story of </a:t>
            </a:r>
            <a:r>
              <a:rPr lang="en-GB" i="1" dirty="0" smtClean="0"/>
              <a:t>scientific integrity</a:t>
            </a:r>
            <a:r>
              <a:rPr lang="en-GB" dirty="0" smtClean="0"/>
              <a:t> and </a:t>
            </a:r>
            <a:r>
              <a:rPr lang="en-GB" i="1" dirty="0" smtClean="0"/>
              <a:t>open science, </a:t>
            </a:r>
            <a:r>
              <a:rPr lang="en-GB" dirty="0" smtClean="0"/>
              <a:t>data management is just a sub-division.</a:t>
            </a:r>
            <a:endParaRPr lang="en-GB" dirty="0"/>
          </a:p>
          <a:p>
            <a:r>
              <a:rPr lang="en-GB" dirty="0" smtClean="0"/>
              <a:t>02/05/2013: WG Data management (UGent)</a:t>
            </a:r>
          </a:p>
          <a:p>
            <a:r>
              <a:rPr lang="en-GB" dirty="0" smtClean="0"/>
              <a:t>30/06/2015: Dissertation RDM Inge R. (library school)</a:t>
            </a:r>
            <a:endParaRPr lang="en-GB" dirty="0"/>
          </a:p>
          <a:p>
            <a:r>
              <a:rPr lang="en-GB" dirty="0" smtClean="0"/>
              <a:t>02/09/2016: UGent RDM Policy Framework</a:t>
            </a:r>
          </a:p>
          <a:p>
            <a:r>
              <a:rPr lang="en-GB" dirty="0" smtClean="0"/>
              <a:t>15/11/2016: FEB joins WG RDM +</a:t>
            </a:r>
          </a:p>
          <a:p>
            <a:pPr marL="8640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Appointment RDM support officer</a:t>
            </a:r>
          </a:p>
          <a:p>
            <a:pPr marL="86400" indent="0">
              <a:buNone/>
            </a:pP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start?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5" name="Picture 3" descr="V:\communicatie-feb\Foto's\Promobeelden\web\3Z0A6206A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7" y="-331787"/>
            <a:ext cx="6948487" cy="104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995287" y="2287308"/>
            <a:ext cx="8296994" cy="5756924"/>
          </a:xfrm>
          <a:prstGeom prst="rect">
            <a:avLst/>
          </a:prstGeom>
          <a:solidFill>
            <a:srgbClr val="1E64C8">
              <a:lumMod val="20000"/>
              <a:lumOff val="80000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1.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General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economics</a:t>
            </a: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2. Financial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economics</a:t>
            </a:r>
            <a:endParaRPr lang="nl-NL" sz="24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3.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Social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economics</a:t>
            </a: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4. Accounting, corporate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finance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and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taxation</a:t>
            </a:r>
            <a:endParaRPr lang="nl-NL" sz="24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5. Marketing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6. Business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informatics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and operations management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7.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Innovation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entrepreneurship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 service management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baseline="0" dirty="0" smtClean="0">
                <a:solidFill>
                  <a:prstClr val="black"/>
                </a:solidFill>
                <a:latin typeface="Arial"/>
              </a:rPr>
              <a:t>8. Public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governance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, management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and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finance</a:t>
            </a:r>
            <a:endParaRPr lang="nl-NL" sz="24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9. Human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resource management and 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organizational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behaviour</a:t>
            </a: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995288" y="1186312"/>
            <a:ext cx="9507956" cy="1100995"/>
          </a:xfrm>
          <a:prstGeom prst="rect">
            <a:avLst/>
          </a:prstGeom>
          <a:solidFill>
            <a:srgbClr val="1E64C8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solidFill>
                  <a:prstClr val="white"/>
                </a:solidFill>
                <a:latin typeface="Arial"/>
              </a:rPr>
              <a:t>9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Departments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lang="nl-NL" sz="2400" kern="0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noProof="0" dirty="0" smtClean="0">
                <a:solidFill>
                  <a:prstClr val="white"/>
                </a:solidFill>
                <a:latin typeface="Arial"/>
              </a:rPr>
              <a:t>Total of ± 468 </a:t>
            </a:r>
            <a:r>
              <a:rPr lang="nl-NL" sz="2400" kern="0" noProof="0" dirty="0" err="1" smtClean="0">
                <a:solidFill>
                  <a:prstClr val="white"/>
                </a:solidFill>
                <a:latin typeface="Arial"/>
              </a:rPr>
              <a:t>academic</a:t>
            </a:r>
            <a:r>
              <a:rPr lang="nl-NL" sz="2400" kern="0" noProof="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nl-NL" sz="2400" kern="0" noProof="0" dirty="0" err="1" smtClean="0">
                <a:solidFill>
                  <a:prstClr val="white"/>
                </a:solidFill>
                <a:latin typeface="Arial"/>
              </a:rPr>
              <a:t>staff</a:t>
            </a:r>
            <a:r>
              <a:rPr lang="nl-NL" sz="2400" kern="0" noProof="0" dirty="0" smtClean="0">
                <a:solidFill>
                  <a:prstClr val="white"/>
                </a:solidFill>
                <a:latin typeface="Arial"/>
              </a:rPr>
              <a:t> members</a:t>
            </a: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9992023" y="2755559"/>
            <a:ext cx="5392139" cy="4992128"/>
          </a:xfrm>
          <a:prstGeom prst="rect">
            <a:avLst/>
          </a:prstGeom>
          <a:solidFill>
            <a:srgbClr val="1E64C8">
              <a:lumMod val="20000"/>
              <a:lumOff val="80000"/>
            </a:srgbClr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</a:rPr>
              <a:t>Questions</a:t>
            </a:r>
            <a:r>
              <a:rPr kumimoji="0" lang="nl-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What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data are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they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using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/</a:t>
            </a:r>
            <a:r>
              <a:rPr kumimoji="0" lang="nl-NL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creating</a:t>
            </a:r>
            <a:r>
              <a:rPr kumimoji="0" lang="nl-NL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How do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they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manage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that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data?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kern="0" dirty="0" err="1" smtClean="0">
                <a:solidFill>
                  <a:srgbClr val="1E64C8"/>
                </a:solidFill>
                <a:latin typeface="Arial"/>
              </a:rPr>
              <a:t>January</a:t>
            </a:r>
            <a:r>
              <a:rPr lang="nl-NL" sz="2400" b="1" kern="0" dirty="0" smtClean="0">
                <a:solidFill>
                  <a:srgbClr val="1E64C8"/>
                </a:solidFill>
                <a:latin typeface="Arial"/>
              </a:rPr>
              <a:t> 2017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u="sng" kern="0" dirty="0" smtClean="0">
                <a:solidFill>
                  <a:srgbClr val="1E64C8"/>
                </a:solidFill>
                <a:latin typeface="Arial"/>
              </a:rPr>
              <a:t>Survey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on research data </a:t>
            </a:r>
            <a:endParaRPr lang="nl-NL" sz="2400" kern="0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management 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sent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to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the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whole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academic</a:t>
            </a:r>
            <a:r>
              <a:rPr lang="nl-NL" sz="2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l-NL" sz="2400" kern="0" dirty="0" err="1" smtClean="0">
                <a:solidFill>
                  <a:prstClr val="black"/>
                </a:solidFill>
                <a:latin typeface="Arial"/>
              </a:rPr>
              <a:t>staff</a:t>
            </a:r>
            <a:endParaRPr lang="nl-NL" sz="2400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PIJL-RECHTS 12"/>
          <p:cNvSpPr/>
          <p:nvPr/>
        </p:nvSpPr>
        <p:spPr>
          <a:xfrm>
            <a:off x="8637374" y="3031200"/>
            <a:ext cx="1865870" cy="543697"/>
          </a:xfrm>
          <a:prstGeom prst="rightArrow">
            <a:avLst/>
          </a:prstGeom>
          <a:solidFill>
            <a:srgbClr val="FFD200"/>
          </a:solidFill>
          <a:ln w="317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9992023" y="288754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dirty="0" smtClean="0">
                <a:solidFill>
                  <a:schemeClr val="bg1"/>
                </a:solidFill>
              </a:rPr>
              <a:t>SURVEY</a:t>
            </a:r>
            <a:endParaRPr lang="nl-BE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157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EB_1_0_13.potx" id="{5D4C597E-18F4-412D-8AD8-CAFBA883D302}" vid="{3A1391EC-96E2-45C4-91EB-08904CC4D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Powerpoint_UGent_EN_EB</Template>
  <TotalTime>587</TotalTime>
  <Words>796</Words>
  <Application>Microsoft Office PowerPoint</Application>
  <PresentationFormat>Aangepast</PresentationFormat>
  <Paragraphs>202</Paragraphs>
  <Slides>21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Kantoorthema</vt:lpstr>
      <vt:lpstr>Rdm services</vt:lpstr>
      <vt:lpstr>introduction</vt:lpstr>
      <vt:lpstr>institution</vt:lpstr>
      <vt:lpstr>library</vt:lpstr>
      <vt:lpstr>library</vt:lpstr>
      <vt:lpstr>Who am i?</vt:lpstr>
      <vt:lpstr>Startup rdm service @ feb</vt:lpstr>
      <vt:lpstr>History</vt:lpstr>
      <vt:lpstr>How to start?</vt:lpstr>
      <vt:lpstr>Results survey</vt:lpstr>
      <vt:lpstr>Results survey</vt:lpstr>
      <vt:lpstr>Plan of action</vt:lpstr>
      <vt:lpstr>Services</vt:lpstr>
      <vt:lpstr>First level support</vt:lpstr>
      <vt:lpstr>First level support</vt:lpstr>
      <vt:lpstr>RDM goes academic</vt:lpstr>
      <vt:lpstr>RDM on tour</vt:lpstr>
      <vt:lpstr>future</vt:lpstr>
      <vt:lpstr>tomorrow</vt:lpstr>
      <vt:lpstr>Questions ?</vt:lpstr>
      <vt:lpstr>Inge Rutsaert RDM Support Officer  Faculty library of economics and business administration  E inge.Rutsaert@ugent.be T +32 9 264 34 73 M +32 486 02 63 63  www.ugent.be/eb/en/services/library  </vt:lpstr>
    </vt:vector>
  </TitlesOfParts>
  <Company>UGent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 services</dc:title>
  <dc:creator>Inge Rutsaert</dc:creator>
  <cp:lastModifiedBy>Inge Rutsaert</cp:lastModifiedBy>
  <cp:revision>44</cp:revision>
  <cp:lastPrinted>2018-06-06T08:39:55Z</cp:lastPrinted>
  <dcterms:created xsi:type="dcterms:W3CDTF">2018-05-30T12:42:59Z</dcterms:created>
  <dcterms:modified xsi:type="dcterms:W3CDTF">2018-09-03T20:32:04Z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