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84" r:id="rId5"/>
    <p:sldId id="260" r:id="rId6"/>
    <p:sldId id="264" r:id="rId7"/>
    <p:sldId id="267" r:id="rId8"/>
    <p:sldId id="262" r:id="rId9"/>
    <p:sldId id="281" r:id="rId10"/>
    <p:sldId id="280" r:id="rId11"/>
    <p:sldId id="282" r:id="rId12"/>
    <p:sldId id="271" r:id="rId13"/>
    <p:sldId id="272" r:id="rId14"/>
    <p:sldId id="261" r:id="rId15"/>
    <p:sldId id="275" r:id="rId16"/>
    <p:sldId id="276" r:id="rId17"/>
    <p:sldId id="278" r:id="rId18"/>
    <p:sldId id="265" r:id="rId19"/>
    <p:sldId id="266" r:id="rId20"/>
    <p:sldId id="279" r:id="rId21"/>
    <p:sldId id="263" r:id="rId22"/>
    <p:sldId id="273" r:id="rId23"/>
    <p:sldId id="274" r:id="rId24"/>
    <p:sldId id="268" r:id="rId25"/>
    <p:sldId id="283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815F7-5FDC-4E9C-856D-0D2183CD00E9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66B6C86-8B0B-4CF0-8755-32BE4CE8C563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ES" sz="4800" dirty="0" err="1" smtClean="0"/>
            <a:t>Research</a:t>
          </a:r>
          <a:r>
            <a:rPr lang="es-ES" sz="4800" dirty="0" smtClean="0"/>
            <a:t> </a:t>
          </a:r>
          <a:r>
            <a:rPr lang="es-ES" sz="4800" dirty="0" err="1" smtClean="0"/>
            <a:t>Support</a:t>
          </a:r>
          <a:r>
            <a:rPr lang="es-ES" sz="4800" dirty="0" smtClean="0"/>
            <a:t>   </a:t>
          </a:r>
          <a:endParaRPr lang="es-ES" sz="4800" dirty="0"/>
        </a:p>
      </dgm:t>
    </dgm:pt>
    <dgm:pt modelId="{63735105-304F-4A15-87A1-292ED4DE2650}" type="parTrans" cxnId="{34756954-810D-44AE-B32C-948F29A72D65}">
      <dgm:prSet/>
      <dgm:spPr/>
      <dgm:t>
        <a:bodyPr/>
        <a:lstStyle/>
        <a:p>
          <a:endParaRPr lang="es-ES"/>
        </a:p>
      </dgm:t>
    </dgm:pt>
    <dgm:pt modelId="{B035A8C3-A0DA-49D9-8746-302B2650C890}" type="sibTrans" cxnId="{34756954-810D-44AE-B32C-948F29A72D65}">
      <dgm:prSet/>
      <dgm:spPr/>
      <dgm:t>
        <a:bodyPr/>
        <a:lstStyle/>
        <a:p>
          <a:endParaRPr lang="es-ES"/>
        </a:p>
      </dgm:t>
    </dgm:pt>
    <dgm:pt modelId="{7C9D6BD8-2674-4F2C-B9E3-406CE5B88A7A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ES" sz="2000" dirty="0" err="1" smtClean="0"/>
            <a:t>Advising</a:t>
          </a:r>
          <a:r>
            <a:rPr lang="es-ES" sz="2000" dirty="0" smtClean="0"/>
            <a:t> </a:t>
          </a:r>
          <a:r>
            <a:rPr lang="es-ES" sz="2000" dirty="0" err="1" smtClean="0"/>
            <a:t>about</a:t>
          </a:r>
          <a:r>
            <a:rPr lang="es-ES" sz="2000" dirty="0" smtClean="0"/>
            <a:t> </a:t>
          </a:r>
          <a:r>
            <a:rPr lang="es-ES" sz="2000" dirty="0" err="1" smtClean="0"/>
            <a:t>accreditation</a:t>
          </a:r>
          <a:r>
            <a:rPr lang="es-ES" sz="2000" dirty="0" smtClean="0"/>
            <a:t> </a:t>
          </a:r>
        </a:p>
        <a:p>
          <a:r>
            <a:rPr lang="es-ES" sz="2000" dirty="0" smtClean="0"/>
            <a:t>and </a:t>
          </a:r>
          <a:r>
            <a:rPr lang="es-ES" sz="2000" dirty="0" err="1" smtClean="0"/>
            <a:t>evaluation</a:t>
          </a:r>
          <a:r>
            <a:rPr lang="es-ES" sz="2000" dirty="0" smtClean="0"/>
            <a:t> </a:t>
          </a:r>
          <a:r>
            <a:rPr lang="es-ES" sz="2000" dirty="0" err="1" smtClean="0"/>
            <a:t>processes</a:t>
          </a:r>
          <a:endParaRPr lang="es-ES" sz="2000" dirty="0"/>
        </a:p>
      </dgm:t>
    </dgm:pt>
    <dgm:pt modelId="{FA22781D-8BC0-4AE2-84C8-F36EE76346A2}" type="parTrans" cxnId="{737D7951-0143-4AF9-927D-CD775DFB3823}">
      <dgm:prSet/>
      <dgm:spPr/>
      <dgm:t>
        <a:bodyPr/>
        <a:lstStyle/>
        <a:p>
          <a:endParaRPr lang="es-ES"/>
        </a:p>
      </dgm:t>
    </dgm:pt>
    <dgm:pt modelId="{2845AAFE-9988-4A82-BEF4-0F749C3B013C}" type="sibTrans" cxnId="{737D7951-0143-4AF9-927D-CD775DFB3823}">
      <dgm:prSet/>
      <dgm:spPr/>
      <dgm:t>
        <a:bodyPr/>
        <a:lstStyle/>
        <a:p>
          <a:endParaRPr lang="es-ES"/>
        </a:p>
      </dgm:t>
    </dgm:pt>
    <dgm:pt modelId="{F441FBFF-54C5-4CBA-8A6D-7C3275E1DF87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ES" sz="2000" dirty="0" err="1" smtClean="0"/>
            <a:t>Dissemination</a:t>
          </a:r>
          <a:r>
            <a:rPr lang="es-ES" sz="2000" dirty="0" smtClean="0"/>
            <a:t> and </a:t>
          </a:r>
          <a:r>
            <a:rPr lang="es-ES" sz="2000" dirty="0" err="1" smtClean="0"/>
            <a:t>visibility</a:t>
          </a:r>
          <a:endParaRPr lang="es-ES" sz="2000" dirty="0"/>
        </a:p>
      </dgm:t>
    </dgm:pt>
    <dgm:pt modelId="{4C9B2615-2EE7-4E16-86BC-3F3A71535EBB}" type="parTrans" cxnId="{183B8A9F-39AD-4C55-813E-B789CCFF384A}">
      <dgm:prSet/>
      <dgm:spPr/>
      <dgm:t>
        <a:bodyPr/>
        <a:lstStyle/>
        <a:p>
          <a:endParaRPr lang="es-ES"/>
        </a:p>
      </dgm:t>
    </dgm:pt>
    <dgm:pt modelId="{19D0290B-FBBA-4684-BE27-751561DC3D10}" type="sibTrans" cxnId="{183B8A9F-39AD-4C55-813E-B789CCFF384A}">
      <dgm:prSet/>
      <dgm:spPr/>
      <dgm:t>
        <a:bodyPr/>
        <a:lstStyle/>
        <a:p>
          <a:endParaRPr lang="es-ES"/>
        </a:p>
      </dgm:t>
    </dgm:pt>
    <dgm:pt modelId="{E8C1582B-91DB-4A62-B412-5BFE93946741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ES" sz="2000" dirty="0" smtClean="0"/>
            <a:t>Online and </a:t>
          </a:r>
          <a:r>
            <a:rPr lang="es-ES" sz="2000" dirty="0" err="1" smtClean="0"/>
            <a:t>face</a:t>
          </a:r>
          <a:r>
            <a:rPr lang="es-ES" sz="2000" dirty="0" smtClean="0"/>
            <a:t> to </a:t>
          </a:r>
          <a:r>
            <a:rPr lang="es-ES" sz="2000" dirty="0" err="1" smtClean="0"/>
            <a:t>face</a:t>
          </a:r>
          <a:endParaRPr lang="es-ES" sz="2000" dirty="0" smtClean="0"/>
        </a:p>
        <a:p>
          <a:r>
            <a:rPr lang="es-ES" sz="2000" dirty="0" smtClean="0"/>
            <a:t>Training</a:t>
          </a:r>
          <a:endParaRPr lang="es-ES" sz="2000" dirty="0"/>
        </a:p>
      </dgm:t>
    </dgm:pt>
    <dgm:pt modelId="{C353A666-4893-4C53-A3E3-8CB4991E6125}" type="parTrans" cxnId="{ED0F8C03-796F-47AA-8C07-4A3C40BA7FFD}">
      <dgm:prSet/>
      <dgm:spPr/>
      <dgm:t>
        <a:bodyPr/>
        <a:lstStyle/>
        <a:p>
          <a:endParaRPr lang="es-ES"/>
        </a:p>
      </dgm:t>
    </dgm:pt>
    <dgm:pt modelId="{5984F281-7910-4927-A826-882885FF016F}" type="sibTrans" cxnId="{ED0F8C03-796F-47AA-8C07-4A3C40BA7FFD}">
      <dgm:prSet/>
      <dgm:spPr/>
      <dgm:t>
        <a:bodyPr/>
        <a:lstStyle/>
        <a:p>
          <a:endParaRPr lang="es-ES"/>
        </a:p>
      </dgm:t>
    </dgm:pt>
    <dgm:pt modelId="{5005C52A-3E85-4224-8B2A-E09588A9E2E5}">
      <dgm:prSet custT="1"/>
      <dgm:spPr>
        <a:solidFill>
          <a:srgbClr val="C00000"/>
        </a:solidFill>
      </dgm:spPr>
      <dgm:t>
        <a:bodyPr/>
        <a:lstStyle/>
        <a:p>
          <a:r>
            <a:rPr lang="es-ES" sz="2000" dirty="0" smtClean="0"/>
            <a:t>Tools: JCR, </a:t>
          </a:r>
          <a:r>
            <a:rPr lang="es-ES" sz="2000" dirty="0" err="1" smtClean="0"/>
            <a:t>Scopus</a:t>
          </a:r>
          <a:r>
            <a:rPr lang="es-ES" sz="2000" dirty="0" smtClean="0"/>
            <a:t>, SJR. </a:t>
          </a:r>
          <a:r>
            <a:rPr lang="es-ES" sz="2000" dirty="0" err="1" smtClean="0"/>
            <a:t>EndNote</a:t>
          </a:r>
          <a:r>
            <a:rPr lang="es-ES" sz="2000" dirty="0" smtClean="0"/>
            <a:t> Basic</a:t>
          </a:r>
          <a:endParaRPr lang="es-ES" sz="2000" dirty="0"/>
        </a:p>
      </dgm:t>
    </dgm:pt>
    <dgm:pt modelId="{943BD74B-A3FF-4889-A483-8DFC7F7CD8E3}" type="parTrans" cxnId="{42200F09-4412-46FB-A433-70884E9EB8E3}">
      <dgm:prSet/>
      <dgm:spPr/>
      <dgm:t>
        <a:bodyPr/>
        <a:lstStyle/>
        <a:p>
          <a:endParaRPr lang="es-ES"/>
        </a:p>
      </dgm:t>
    </dgm:pt>
    <dgm:pt modelId="{4F98756F-94B1-4F2D-8E5A-AA562099DA59}" type="sibTrans" cxnId="{42200F09-4412-46FB-A433-70884E9EB8E3}">
      <dgm:prSet/>
      <dgm:spPr/>
      <dgm:t>
        <a:bodyPr/>
        <a:lstStyle/>
        <a:p>
          <a:endParaRPr lang="es-ES"/>
        </a:p>
      </dgm:t>
    </dgm:pt>
    <dgm:pt modelId="{C6019397-409C-4B72-B0F0-0612378195AA}">
      <dgm:prSet custT="1"/>
      <dgm:spPr>
        <a:solidFill>
          <a:srgbClr val="C00000"/>
        </a:solidFill>
      </dgm:spPr>
      <dgm:t>
        <a:bodyPr/>
        <a:lstStyle/>
        <a:p>
          <a:r>
            <a:rPr lang="es-ES" sz="2000" dirty="0" smtClean="0"/>
            <a:t>ORCID and </a:t>
          </a:r>
          <a:r>
            <a:rPr lang="es-ES" sz="2000" dirty="0" err="1" smtClean="0"/>
            <a:t>other</a:t>
          </a:r>
          <a:r>
            <a:rPr lang="es-ES" sz="2000" dirty="0" smtClean="0"/>
            <a:t> </a:t>
          </a:r>
        </a:p>
        <a:p>
          <a:r>
            <a:rPr lang="es-ES" sz="2000" dirty="0" smtClean="0"/>
            <a:t> </a:t>
          </a:r>
          <a:r>
            <a:rPr lang="es-ES" sz="2000" dirty="0" err="1" smtClean="0"/>
            <a:t>author</a:t>
          </a:r>
          <a:r>
            <a:rPr lang="es-ES" sz="2000" dirty="0" smtClean="0"/>
            <a:t> </a:t>
          </a:r>
          <a:r>
            <a:rPr lang="es-ES" sz="2000" dirty="0" err="1" smtClean="0"/>
            <a:t>identifiers</a:t>
          </a:r>
          <a:r>
            <a:rPr lang="es-ES" sz="1300" dirty="0" smtClean="0"/>
            <a:t>.</a:t>
          </a:r>
          <a:endParaRPr lang="es-ES" sz="1300" dirty="0"/>
        </a:p>
      </dgm:t>
    </dgm:pt>
    <dgm:pt modelId="{E994F5B1-D966-4424-9ADE-F20376CC1800}" type="parTrans" cxnId="{83FE219B-0F20-4E8D-85D1-AC818F7370E5}">
      <dgm:prSet/>
      <dgm:spPr/>
      <dgm:t>
        <a:bodyPr/>
        <a:lstStyle/>
        <a:p>
          <a:endParaRPr lang="es-ES"/>
        </a:p>
      </dgm:t>
    </dgm:pt>
    <dgm:pt modelId="{EA90FAF6-F99F-498F-B7E3-6180255DC32D}" type="sibTrans" cxnId="{83FE219B-0F20-4E8D-85D1-AC818F7370E5}">
      <dgm:prSet/>
      <dgm:spPr/>
      <dgm:t>
        <a:bodyPr/>
        <a:lstStyle/>
        <a:p>
          <a:endParaRPr lang="es-ES"/>
        </a:p>
      </dgm:t>
    </dgm:pt>
    <dgm:pt modelId="{EE1189C4-1F65-499B-A58B-BCD743BC57CA}">
      <dgm:prSet/>
      <dgm:spPr>
        <a:solidFill>
          <a:srgbClr val="C00000"/>
        </a:solidFill>
      </dgm:spPr>
      <dgm:t>
        <a:bodyPr/>
        <a:lstStyle/>
        <a:p>
          <a:r>
            <a:rPr lang="es-ES" dirty="0" smtClean="0"/>
            <a:t>INFORMATION LITERACY </a:t>
          </a:r>
          <a:r>
            <a:rPr lang="es-ES" dirty="0" err="1" smtClean="0"/>
            <a:t>Courses</a:t>
          </a:r>
          <a:endParaRPr lang="es-ES" dirty="0" smtClean="0"/>
        </a:p>
        <a:p>
          <a:r>
            <a:rPr lang="es-ES" dirty="0" smtClean="0"/>
            <a:t>RESEARCH SUPPORT </a:t>
          </a:r>
          <a:r>
            <a:rPr lang="es-ES" dirty="0" err="1" smtClean="0"/>
            <a:t>Courses</a:t>
          </a:r>
          <a:endParaRPr lang="es-ES" dirty="0" smtClean="0"/>
        </a:p>
        <a:p>
          <a:r>
            <a:rPr lang="es-ES" dirty="0" smtClean="0"/>
            <a:t>FECYT training  </a:t>
          </a:r>
          <a:endParaRPr lang="es-ES" dirty="0"/>
        </a:p>
      </dgm:t>
    </dgm:pt>
    <dgm:pt modelId="{BB474B5C-772F-4D7B-B7EB-F88B1F042D39}" type="parTrans" cxnId="{4B8E269E-00FB-423B-9711-4A91FC91F6A9}">
      <dgm:prSet/>
      <dgm:spPr/>
      <dgm:t>
        <a:bodyPr/>
        <a:lstStyle/>
        <a:p>
          <a:endParaRPr lang="es-ES"/>
        </a:p>
      </dgm:t>
    </dgm:pt>
    <dgm:pt modelId="{2ECDBBEB-AFF6-4E67-AE79-6C3F827EEA59}" type="sibTrans" cxnId="{4B8E269E-00FB-423B-9711-4A91FC91F6A9}">
      <dgm:prSet/>
      <dgm:spPr/>
      <dgm:t>
        <a:bodyPr/>
        <a:lstStyle/>
        <a:p>
          <a:endParaRPr lang="es-ES"/>
        </a:p>
      </dgm:t>
    </dgm:pt>
    <dgm:pt modelId="{D965D579-A4D0-489E-886D-14E0B3F8C4D0}">
      <dgm:prSet custT="1"/>
      <dgm:spPr>
        <a:solidFill>
          <a:srgbClr val="C00000"/>
        </a:solidFill>
      </dgm:spPr>
      <dgm:t>
        <a:bodyPr/>
        <a:lstStyle/>
        <a:p>
          <a:r>
            <a:rPr lang="es-ES" sz="2000" dirty="0" smtClean="0"/>
            <a:t>Copyright </a:t>
          </a:r>
          <a:r>
            <a:rPr lang="es-ES" sz="2000" dirty="0" err="1" smtClean="0"/>
            <a:t>issues</a:t>
          </a:r>
          <a:endParaRPr lang="es-ES" sz="2000" dirty="0" smtClean="0"/>
        </a:p>
        <a:p>
          <a:r>
            <a:rPr lang="es-ES" sz="2000" dirty="0" smtClean="0"/>
            <a:t>Open Access</a:t>
          </a:r>
        </a:p>
        <a:p>
          <a:r>
            <a:rPr lang="es-ES" sz="2000" dirty="0" err="1" smtClean="0"/>
            <a:t>RUIdeRA</a:t>
          </a:r>
          <a:endParaRPr lang="es-ES" sz="2000" dirty="0"/>
        </a:p>
      </dgm:t>
    </dgm:pt>
    <dgm:pt modelId="{446BA1D8-C144-4782-A882-9CEEE1552AB6}" type="parTrans" cxnId="{49894867-22F4-46FB-86F9-27C12A173408}">
      <dgm:prSet/>
      <dgm:spPr/>
      <dgm:t>
        <a:bodyPr/>
        <a:lstStyle/>
        <a:p>
          <a:endParaRPr lang="es-ES"/>
        </a:p>
      </dgm:t>
    </dgm:pt>
    <dgm:pt modelId="{444DC71E-5D59-43D1-891A-C6B83E02FE47}" type="sibTrans" cxnId="{49894867-22F4-46FB-86F9-27C12A173408}">
      <dgm:prSet/>
      <dgm:spPr/>
      <dgm:t>
        <a:bodyPr/>
        <a:lstStyle/>
        <a:p>
          <a:endParaRPr lang="es-ES"/>
        </a:p>
      </dgm:t>
    </dgm:pt>
    <dgm:pt modelId="{0BDED305-7EA8-4094-81E8-AED1771229B7}">
      <dgm:prSet custT="1"/>
      <dgm:spPr>
        <a:solidFill>
          <a:srgbClr val="C00000"/>
        </a:solidFill>
      </dgm:spPr>
      <dgm:t>
        <a:bodyPr/>
        <a:lstStyle/>
        <a:p>
          <a:r>
            <a:rPr lang="es-ES" sz="2000" dirty="0" err="1" smtClean="0"/>
            <a:t>Solving</a:t>
          </a:r>
          <a:r>
            <a:rPr lang="es-ES" sz="2000" dirty="0" smtClean="0"/>
            <a:t> ORCID </a:t>
          </a:r>
          <a:r>
            <a:rPr lang="es-ES" sz="2000" dirty="0" err="1" smtClean="0"/>
            <a:t>enquiries</a:t>
          </a:r>
          <a:r>
            <a:rPr lang="es-ES" sz="2000" dirty="0" smtClean="0"/>
            <a:t>.</a:t>
          </a:r>
        </a:p>
        <a:p>
          <a:r>
            <a:rPr lang="es-ES" sz="2000" dirty="0" err="1" smtClean="0"/>
            <a:t>Helping</a:t>
          </a:r>
          <a:r>
            <a:rPr lang="es-ES" sz="2000" dirty="0" smtClean="0"/>
            <a:t> to </a:t>
          </a:r>
          <a:r>
            <a:rPr lang="es-ES" sz="2000" dirty="0" err="1" smtClean="0"/>
            <a:t>publish</a:t>
          </a:r>
          <a:r>
            <a:rPr lang="es-ES" sz="2000" dirty="0" smtClean="0"/>
            <a:t> in </a:t>
          </a:r>
        </a:p>
        <a:p>
          <a:r>
            <a:rPr lang="es-ES" sz="2000" dirty="0" err="1" smtClean="0"/>
            <a:t>Dialnet</a:t>
          </a:r>
          <a:r>
            <a:rPr lang="es-ES" sz="2000" dirty="0" smtClean="0"/>
            <a:t> portal</a:t>
          </a:r>
          <a:endParaRPr lang="es-ES" sz="2000" dirty="0"/>
        </a:p>
      </dgm:t>
    </dgm:pt>
    <dgm:pt modelId="{D349A6D7-72C8-4259-ABA4-CBA0729B8188}" type="parTrans" cxnId="{B6EC922E-8FC8-4DE0-BF89-DF0E6DE69A99}">
      <dgm:prSet/>
      <dgm:spPr/>
      <dgm:t>
        <a:bodyPr/>
        <a:lstStyle/>
        <a:p>
          <a:endParaRPr lang="es-ES"/>
        </a:p>
      </dgm:t>
    </dgm:pt>
    <dgm:pt modelId="{46AEDFD4-804B-4F24-912D-B1CC7CAC2DE2}" type="sibTrans" cxnId="{B6EC922E-8FC8-4DE0-BF89-DF0E6DE69A99}">
      <dgm:prSet/>
      <dgm:spPr/>
      <dgm:t>
        <a:bodyPr/>
        <a:lstStyle/>
        <a:p>
          <a:endParaRPr lang="es-ES"/>
        </a:p>
      </dgm:t>
    </dgm:pt>
    <dgm:pt modelId="{0BA31DC6-EAD4-4FBA-8B09-28BB9ABAB97A}" type="pres">
      <dgm:prSet presAssocID="{6EE815F7-5FDC-4E9C-856D-0D2183CD00E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A2509CB-652A-476E-B32D-7B95E06ADAB6}" type="pres">
      <dgm:prSet presAssocID="{C66B6C86-8B0B-4CF0-8755-32BE4CE8C563}" presName="root1" presStyleCnt="0"/>
      <dgm:spPr/>
    </dgm:pt>
    <dgm:pt modelId="{AF4E04C7-1CF7-463D-A214-306AB271C6CC}" type="pres">
      <dgm:prSet presAssocID="{C66B6C86-8B0B-4CF0-8755-32BE4CE8C563}" presName="LevelOneTextNode" presStyleLbl="node0" presStyleIdx="0" presStyleCnt="1" custLinFactNeighborX="-74646" custLinFactNeighborY="-6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0274B4-D73A-413D-AB57-49ADC010100B}" type="pres">
      <dgm:prSet presAssocID="{C66B6C86-8B0B-4CF0-8755-32BE4CE8C563}" presName="level2hierChild" presStyleCnt="0"/>
      <dgm:spPr/>
    </dgm:pt>
    <dgm:pt modelId="{474350FD-1A09-46A8-83BC-CA7AD3E434A5}" type="pres">
      <dgm:prSet presAssocID="{FA22781D-8BC0-4AE2-84C8-F36EE76346A2}" presName="conn2-1" presStyleLbl="parChTrans1D2" presStyleIdx="0" presStyleCnt="4"/>
      <dgm:spPr/>
      <dgm:t>
        <a:bodyPr/>
        <a:lstStyle/>
        <a:p>
          <a:endParaRPr lang="es-ES"/>
        </a:p>
      </dgm:t>
    </dgm:pt>
    <dgm:pt modelId="{4FD14EC2-4E89-4FA7-958E-9AEF40BB707A}" type="pres">
      <dgm:prSet presAssocID="{FA22781D-8BC0-4AE2-84C8-F36EE76346A2}" presName="connTx" presStyleLbl="parChTrans1D2" presStyleIdx="0" presStyleCnt="4"/>
      <dgm:spPr/>
      <dgm:t>
        <a:bodyPr/>
        <a:lstStyle/>
        <a:p>
          <a:endParaRPr lang="es-ES"/>
        </a:p>
      </dgm:t>
    </dgm:pt>
    <dgm:pt modelId="{C57904D3-D342-49D8-8C74-709369D6743D}" type="pres">
      <dgm:prSet presAssocID="{7C9D6BD8-2674-4F2C-B9E3-406CE5B88A7A}" presName="root2" presStyleCnt="0"/>
      <dgm:spPr/>
    </dgm:pt>
    <dgm:pt modelId="{87F1D4F6-2D06-46DB-AFAA-85A4BE0B4025}" type="pres">
      <dgm:prSet presAssocID="{7C9D6BD8-2674-4F2C-B9E3-406CE5B88A7A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7511C5-DEA6-49EF-80E6-0FFDFF8855B2}" type="pres">
      <dgm:prSet presAssocID="{7C9D6BD8-2674-4F2C-B9E3-406CE5B88A7A}" presName="level3hierChild" presStyleCnt="0"/>
      <dgm:spPr/>
    </dgm:pt>
    <dgm:pt modelId="{D8E53D47-647E-4C28-953D-B7C501F1B902}" type="pres">
      <dgm:prSet presAssocID="{943BD74B-A3FF-4889-A483-8DFC7F7CD8E3}" presName="conn2-1" presStyleLbl="parChTrans1D3" presStyleIdx="0" presStyleCnt="4"/>
      <dgm:spPr/>
      <dgm:t>
        <a:bodyPr/>
        <a:lstStyle/>
        <a:p>
          <a:endParaRPr lang="es-ES"/>
        </a:p>
      </dgm:t>
    </dgm:pt>
    <dgm:pt modelId="{75DDF30B-9974-4E17-AEA2-1727D2EF629F}" type="pres">
      <dgm:prSet presAssocID="{943BD74B-A3FF-4889-A483-8DFC7F7CD8E3}" presName="connTx" presStyleLbl="parChTrans1D3" presStyleIdx="0" presStyleCnt="4"/>
      <dgm:spPr/>
      <dgm:t>
        <a:bodyPr/>
        <a:lstStyle/>
        <a:p>
          <a:endParaRPr lang="es-ES"/>
        </a:p>
      </dgm:t>
    </dgm:pt>
    <dgm:pt modelId="{07CC0D97-00AD-4F29-955F-DE0F6116A258}" type="pres">
      <dgm:prSet presAssocID="{5005C52A-3E85-4224-8B2A-E09588A9E2E5}" presName="root2" presStyleCnt="0"/>
      <dgm:spPr/>
    </dgm:pt>
    <dgm:pt modelId="{978C8526-5862-456C-AFD9-3D42DD2C6DF2}" type="pres">
      <dgm:prSet presAssocID="{5005C52A-3E85-4224-8B2A-E09588A9E2E5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191FA-2AD1-482A-88DD-4B95FD904052}" type="pres">
      <dgm:prSet presAssocID="{5005C52A-3E85-4224-8B2A-E09588A9E2E5}" presName="level3hierChild" presStyleCnt="0"/>
      <dgm:spPr/>
    </dgm:pt>
    <dgm:pt modelId="{50DCA0E3-01D7-4743-988F-322EEF821D17}" type="pres">
      <dgm:prSet presAssocID="{E994F5B1-D966-4424-9ADE-F20376CC1800}" presName="conn2-1" presStyleLbl="parChTrans1D2" presStyleIdx="1" presStyleCnt="4"/>
      <dgm:spPr/>
      <dgm:t>
        <a:bodyPr/>
        <a:lstStyle/>
        <a:p>
          <a:endParaRPr lang="es-ES"/>
        </a:p>
      </dgm:t>
    </dgm:pt>
    <dgm:pt modelId="{CE560358-9A6D-4B4E-A3AE-35002BF0C397}" type="pres">
      <dgm:prSet presAssocID="{E994F5B1-D966-4424-9ADE-F20376CC1800}" presName="connTx" presStyleLbl="parChTrans1D2" presStyleIdx="1" presStyleCnt="4"/>
      <dgm:spPr/>
      <dgm:t>
        <a:bodyPr/>
        <a:lstStyle/>
        <a:p>
          <a:endParaRPr lang="es-ES"/>
        </a:p>
      </dgm:t>
    </dgm:pt>
    <dgm:pt modelId="{46776F50-7C31-4877-BBC3-2E72FB2BE8E6}" type="pres">
      <dgm:prSet presAssocID="{C6019397-409C-4B72-B0F0-0612378195AA}" presName="root2" presStyleCnt="0"/>
      <dgm:spPr/>
    </dgm:pt>
    <dgm:pt modelId="{9076BF96-9E12-417C-A00A-9ADAA623E404}" type="pres">
      <dgm:prSet presAssocID="{C6019397-409C-4B72-B0F0-0612378195AA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CB43A-CEA5-4974-BE35-D182DF129B66}" type="pres">
      <dgm:prSet presAssocID="{C6019397-409C-4B72-B0F0-0612378195AA}" presName="level3hierChild" presStyleCnt="0"/>
      <dgm:spPr/>
    </dgm:pt>
    <dgm:pt modelId="{8951D11B-4993-4C17-B59E-E79FEC877290}" type="pres">
      <dgm:prSet presAssocID="{D349A6D7-72C8-4259-ABA4-CBA0729B8188}" presName="conn2-1" presStyleLbl="parChTrans1D3" presStyleIdx="1" presStyleCnt="4"/>
      <dgm:spPr/>
      <dgm:t>
        <a:bodyPr/>
        <a:lstStyle/>
        <a:p>
          <a:endParaRPr lang="es-ES"/>
        </a:p>
      </dgm:t>
    </dgm:pt>
    <dgm:pt modelId="{2037E824-7BD9-4D66-9191-E3F4E46639DB}" type="pres">
      <dgm:prSet presAssocID="{D349A6D7-72C8-4259-ABA4-CBA0729B8188}" presName="connTx" presStyleLbl="parChTrans1D3" presStyleIdx="1" presStyleCnt="4"/>
      <dgm:spPr/>
      <dgm:t>
        <a:bodyPr/>
        <a:lstStyle/>
        <a:p>
          <a:endParaRPr lang="es-ES"/>
        </a:p>
      </dgm:t>
    </dgm:pt>
    <dgm:pt modelId="{896E1D0D-3678-43E4-834F-05A400A35C50}" type="pres">
      <dgm:prSet presAssocID="{0BDED305-7EA8-4094-81E8-AED1771229B7}" presName="root2" presStyleCnt="0"/>
      <dgm:spPr/>
    </dgm:pt>
    <dgm:pt modelId="{ED28F7E4-E2E3-4D31-AF80-3390CAF2CF56}" type="pres">
      <dgm:prSet presAssocID="{0BDED305-7EA8-4094-81E8-AED1771229B7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904505-E93C-4656-A91B-8FE8EB9EE1AA}" type="pres">
      <dgm:prSet presAssocID="{0BDED305-7EA8-4094-81E8-AED1771229B7}" presName="level3hierChild" presStyleCnt="0"/>
      <dgm:spPr/>
    </dgm:pt>
    <dgm:pt modelId="{97EEE0A1-11CD-4459-B602-9C57D84C18ED}" type="pres">
      <dgm:prSet presAssocID="{4C9B2615-2EE7-4E16-86BC-3F3A71535EBB}" presName="conn2-1" presStyleLbl="parChTrans1D2" presStyleIdx="2" presStyleCnt="4"/>
      <dgm:spPr/>
      <dgm:t>
        <a:bodyPr/>
        <a:lstStyle/>
        <a:p>
          <a:endParaRPr lang="es-ES"/>
        </a:p>
      </dgm:t>
    </dgm:pt>
    <dgm:pt modelId="{C4D7DA7C-FECE-47CC-874B-63126BB84045}" type="pres">
      <dgm:prSet presAssocID="{4C9B2615-2EE7-4E16-86BC-3F3A71535EBB}" presName="connTx" presStyleLbl="parChTrans1D2" presStyleIdx="2" presStyleCnt="4"/>
      <dgm:spPr/>
      <dgm:t>
        <a:bodyPr/>
        <a:lstStyle/>
        <a:p>
          <a:endParaRPr lang="es-ES"/>
        </a:p>
      </dgm:t>
    </dgm:pt>
    <dgm:pt modelId="{DA49B8A0-7084-488D-86A4-C4E5D0F3132A}" type="pres">
      <dgm:prSet presAssocID="{F441FBFF-54C5-4CBA-8A6D-7C3275E1DF87}" presName="root2" presStyleCnt="0"/>
      <dgm:spPr/>
    </dgm:pt>
    <dgm:pt modelId="{908CB0A0-B9E7-4585-A0FA-8DD852859C1F}" type="pres">
      <dgm:prSet presAssocID="{F441FBFF-54C5-4CBA-8A6D-7C3275E1DF87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00A691-C803-43C8-92A0-FB9555ED8CB2}" type="pres">
      <dgm:prSet presAssocID="{F441FBFF-54C5-4CBA-8A6D-7C3275E1DF87}" presName="level3hierChild" presStyleCnt="0"/>
      <dgm:spPr/>
    </dgm:pt>
    <dgm:pt modelId="{3C2B256D-BFBD-45C4-BA99-78147298CE17}" type="pres">
      <dgm:prSet presAssocID="{446BA1D8-C144-4782-A882-9CEEE1552AB6}" presName="conn2-1" presStyleLbl="parChTrans1D3" presStyleIdx="2" presStyleCnt="4"/>
      <dgm:spPr/>
      <dgm:t>
        <a:bodyPr/>
        <a:lstStyle/>
        <a:p>
          <a:endParaRPr lang="es-ES"/>
        </a:p>
      </dgm:t>
    </dgm:pt>
    <dgm:pt modelId="{8F2A460A-BC23-4AC0-9ABD-9122E7850597}" type="pres">
      <dgm:prSet presAssocID="{446BA1D8-C144-4782-A882-9CEEE1552AB6}" presName="connTx" presStyleLbl="parChTrans1D3" presStyleIdx="2" presStyleCnt="4"/>
      <dgm:spPr/>
      <dgm:t>
        <a:bodyPr/>
        <a:lstStyle/>
        <a:p>
          <a:endParaRPr lang="es-ES"/>
        </a:p>
      </dgm:t>
    </dgm:pt>
    <dgm:pt modelId="{1F15DA08-81D1-47A1-830D-F30F9BFB8288}" type="pres">
      <dgm:prSet presAssocID="{D965D579-A4D0-489E-886D-14E0B3F8C4D0}" presName="root2" presStyleCnt="0"/>
      <dgm:spPr/>
    </dgm:pt>
    <dgm:pt modelId="{54C438EC-CE75-4C5C-A213-613E8F82B445}" type="pres">
      <dgm:prSet presAssocID="{D965D579-A4D0-489E-886D-14E0B3F8C4D0}" presName="LevelTwoTextNode" presStyleLbl="node3" presStyleIdx="2" presStyleCnt="4" custScaleX="994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66D4C4-9F00-47E8-B731-66BA32596190}" type="pres">
      <dgm:prSet presAssocID="{D965D579-A4D0-489E-886D-14E0B3F8C4D0}" presName="level3hierChild" presStyleCnt="0"/>
      <dgm:spPr/>
    </dgm:pt>
    <dgm:pt modelId="{27A12D0A-5832-457E-B565-68FF033CC6C4}" type="pres">
      <dgm:prSet presAssocID="{C353A666-4893-4C53-A3E3-8CB4991E6125}" presName="conn2-1" presStyleLbl="parChTrans1D2" presStyleIdx="3" presStyleCnt="4"/>
      <dgm:spPr/>
      <dgm:t>
        <a:bodyPr/>
        <a:lstStyle/>
        <a:p>
          <a:endParaRPr lang="es-ES"/>
        </a:p>
      </dgm:t>
    </dgm:pt>
    <dgm:pt modelId="{690E528C-61CE-4F8B-9D1E-B919AB590BA0}" type="pres">
      <dgm:prSet presAssocID="{C353A666-4893-4C53-A3E3-8CB4991E6125}" presName="connTx" presStyleLbl="parChTrans1D2" presStyleIdx="3" presStyleCnt="4"/>
      <dgm:spPr/>
      <dgm:t>
        <a:bodyPr/>
        <a:lstStyle/>
        <a:p>
          <a:endParaRPr lang="es-ES"/>
        </a:p>
      </dgm:t>
    </dgm:pt>
    <dgm:pt modelId="{2CCDD3F5-FB16-4A62-A768-B3D1B4449AAB}" type="pres">
      <dgm:prSet presAssocID="{E8C1582B-91DB-4A62-B412-5BFE93946741}" presName="root2" presStyleCnt="0"/>
      <dgm:spPr/>
    </dgm:pt>
    <dgm:pt modelId="{343BDA11-AE73-44CB-A54B-2F66A5C2EC9F}" type="pres">
      <dgm:prSet presAssocID="{E8C1582B-91DB-4A62-B412-5BFE93946741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0EC981-A10B-4D5D-8E67-B0C50F21E3DB}" type="pres">
      <dgm:prSet presAssocID="{E8C1582B-91DB-4A62-B412-5BFE93946741}" presName="level3hierChild" presStyleCnt="0"/>
      <dgm:spPr/>
    </dgm:pt>
    <dgm:pt modelId="{23E7F2F2-9923-4D61-9B45-01D2433AE770}" type="pres">
      <dgm:prSet presAssocID="{BB474B5C-772F-4D7B-B7EB-F88B1F042D39}" presName="conn2-1" presStyleLbl="parChTrans1D3" presStyleIdx="3" presStyleCnt="4"/>
      <dgm:spPr/>
      <dgm:t>
        <a:bodyPr/>
        <a:lstStyle/>
        <a:p>
          <a:endParaRPr lang="es-ES"/>
        </a:p>
      </dgm:t>
    </dgm:pt>
    <dgm:pt modelId="{55C18B0A-897E-4B06-99C7-E03F987C86BA}" type="pres">
      <dgm:prSet presAssocID="{BB474B5C-772F-4D7B-B7EB-F88B1F042D39}" presName="connTx" presStyleLbl="parChTrans1D3" presStyleIdx="3" presStyleCnt="4"/>
      <dgm:spPr/>
      <dgm:t>
        <a:bodyPr/>
        <a:lstStyle/>
        <a:p>
          <a:endParaRPr lang="es-ES"/>
        </a:p>
      </dgm:t>
    </dgm:pt>
    <dgm:pt modelId="{F61C0F70-4357-4E03-B55E-7CFF1A5AAA1F}" type="pres">
      <dgm:prSet presAssocID="{EE1189C4-1F65-499B-A58B-BCD743BC57CA}" presName="root2" presStyleCnt="0"/>
      <dgm:spPr/>
    </dgm:pt>
    <dgm:pt modelId="{71A6C14D-D55A-4597-993C-2A186855C291}" type="pres">
      <dgm:prSet presAssocID="{EE1189C4-1F65-499B-A58B-BCD743BC57CA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A942A-F3F5-46EF-BA12-A237FEDCF8E6}" type="pres">
      <dgm:prSet presAssocID="{EE1189C4-1F65-499B-A58B-BCD743BC57CA}" presName="level3hierChild" presStyleCnt="0"/>
      <dgm:spPr/>
    </dgm:pt>
  </dgm:ptLst>
  <dgm:cxnLst>
    <dgm:cxn modelId="{83FE219B-0F20-4E8D-85D1-AC818F7370E5}" srcId="{C66B6C86-8B0B-4CF0-8755-32BE4CE8C563}" destId="{C6019397-409C-4B72-B0F0-0612378195AA}" srcOrd="1" destOrd="0" parTransId="{E994F5B1-D966-4424-9ADE-F20376CC1800}" sibTransId="{EA90FAF6-F99F-498F-B7E3-6180255DC32D}"/>
    <dgm:cxn modelId="{1B360610-61B4-4FDE-99D8-8F4261FB325E}" type="presOf" srcId="{7C9D6BD8-2674-4F2C-B9E3-406CE5B88A7A}" destId="{87F1D4F6-2D06-46DB-AFAA-85A4BE0B4025}" srcOrd="0" destOrd="0" presId="urn:microsoft.com/office/officeart/2008/layout/HorizontalMultiLevelHierarchy"/>
    <dgm:cxn modelId="{D3824CBF-E86D-4C16-B86F-13E34C4F261A}" type="presOf" srcId="{EE1189C4-1F65-499B-A58B-BCD743BC57CA}" destId="{71A6C14D-D55A-4597-993C-2A186855C291}" srcOrd="0" destOrd="0" presId="urn:microsoft.com/office/officeart/2008/layout/HorizontalMultiLevelHierarchy"/>
    <dgm:cxn modelId="{34756954-810D-44AE-B32C-948F29A72D65}" srcId="{6EE815F7-5FDC-4E9C-856D-0D2183CD00E9}" destId="{C66B6C86-8B0B-4CF0-8755-32BE4CE8C563}" srcOrd="0" destOrd="0" parTransId="{63735105-304F-4A15-87A1-292ED4DE2650}" sibTransId="{B035A8C3-A0DA-49D9-8746-302B2650C890}"/>
    <dgm:cxn modelId="{628374F6-6CA4-4B43-87BE-CD1E386D830D}" type="presOf" srcId="{C353A666-4893-4C53-A3E3-8CB4991E6125}" destId="{27A12D0A-5832-457E-B565-68FF033CC6C4}" srcOrd="0" destOrd="0" presId="urn:microsoft.com/office/officeart/2008/layout/HorizontalMultiLevelHierarchy"/>
    <dgm:cxn modelId="{737D7951-0143-4AF9-927D-CD775DFB3823}" srcId="{C66B6C86-8B0B-4CF0-8755-32BE4CE8C563}" destId="{7C9D6BD8-2674-4F2C-B9E3-406CE5B88A7A}" srcOrd="0" destOrd="0" parTransId="{FA22781D-8BC0-4AE2-84C8-F36EE76346A2}" sibTransId="{2845AAFE-9988-4A82-BEF4-0F749C3B013C}"/>
    <dgm:cxn modelId="{A604377E-4E62-4DCE-B8DA-BBEC018E1DEE}" type="presOf" srcId="{FA22781D-8BC0-4AE2-84C8-F36EE76346A2}" destId="{474350FD-1A09-46A8-83BC-CA7AD3E434A5}" srcOrd="0" destOrd="0" presId="urn:microsoft.com/office/officeart/2008/layout/HorizontalMultiLevelHierarchy"/>
    <dgm:cxn modelId="{FB10CE54-D7DE-4789-A8A0-C49C75BBB368}" type="presOf" srcId="{BB474B5C-772F-4D7B-B7EB-F88B1F042D39}" destId="{55C18B0A-897E-4B06-99C7-E03F987C86BA}" srcOrd="1" destOrd="0" presId="urn:microsoft.com/office/officeart/2008/layout/HorizontalMultiLevelHierarchy"/>
    <dgm:cxn modelId="{94ED72BC-8787-4A47-A9AF-16C40D1D6779}" type="presOf" srcId="{4C9B2615-2EE7-4E16-86BC-3F3A71535EBB}" destId="{97EEE0A1-11CD-4459-B602-9C57D84C18ED}" srcOrd="0" destOrd="0" presId="urn:microsoft.com/office/officeart/2008/layout/HorizontalMultiLevelHierarchy"/>
    <dgm:cxn modelId="{D948F282-CF32-44B7-B8C5-EAE754D3BC63}" type="presOf" srcId="{F441FBFF-54C5-4CBA-8A6D-7C3275E1DF87}" destId="{908CB0A0-B9E7-4585-A0FA-8DD852859C1F}" srcOrd="0" destOrd="0" presId="urn:microsoft.com/office/officeart/2008/layout/HorizontalMultiLevelHierarchy"/>
    <dgm:cxn modelId="{2D821833-F2C7-40E8-9B0C-D81F10F6EFD1}" type="presOf" srcId="{E8C1582B-91DB-4A62-B412-5BFE93946741}" destId="{343BDA11-AE73-44CB-A54B-2F66A5C2EC9F}" srcOrd="0" destOrd="0" presId="urn:microsoft.com/office/officeart/2008/layout/HorizontalMultiLevelHierarchy"/>
    <dgm:cxn modelId="{183B8A9F-39AD-4C55-813E-B789CCFF384A}" srcId="{C66B6C86-8B0B-4CF0-8755-32BE4CE8C563}" destId="{F441FBFF-54C5-4CBA-8A6D-7C3275E1DF87}" srcOrd="2" destOrd="0" parTransId="{4C9B2615-2EE7-4E16-86BC-3F3A71535EBB}" sibTransId="{19D0290B-FBBA-4684-BE27-751561DC3D10}"/>
    <dgm:cxn modelId="{B2371B95-A018-4CFE-BE5D-C27A922366EA}" type="presOf" srcId="{446BA1D8-C144-4782-A882-9CEEE1552AB6}" destId="{8F2A460A-BC23-4AC0-9ABD-9122E7850597}" srcOrd="1" destOrd="0" presId="urn:microsoft.com/office/officeart/2008/layout/HorizontalMultiLevelHierarchy"/>
    <dgm:cxn modelId="{B6EC922E-8FC8-4DE0-BF89-DF0E6DE69A99}" srcId="{C6019397-409C-4B72-B0F0-0612378195AA}" destId="{0BDED305-7EA8-4094-81E8-AED1771229B7}" srcOrd="0" destOrd="0" parTransId="{D349A6D7-72C8-4259-ABA4-CBA0729B8188}" sibTransId="{46AEDFD4-804B-4F24-912D-B1CC7CAC2DE2}"/>
    <dgm:cxn modelId="{ABD06F07-8300-45A1-8532-6511982C4F47}" type="presOf" srcId="{C353A666-4893-4C53-A3E3-8CB4991E6125}" destId="{690E528C-61CE-4F8B-9D1E-B919AB590BA0}" srcOrd="1" destOrd="0" presId="urn:microsoft.com/office/officeart/2008/layout/HorizontalMultiLevelHierarchy"/>
    <dgm:cxn modelId="{DBB52B82-9DFB-4850-BA0C-C366B787B1D2}" type="presOf" srcId="{4C9B2615-2EE7-4E16-86BC-3F3A71535EBB}" destId="{C4D7DA7C-FECE-47CC-874B-63126BB84045}" srcOrd="1" destOrd="0" presId="urn:microsoft.com/office/officeart/2008/layout/HorizontalMultiLevelHierarchy"/>
    <dgm:cxn modelId="{469A6A20-264F-4725-BF90-6E18E63C6A0E}" type="presOf" srcId="{BB474B5C-772F-4D7B-B7EB-F88B1F042D39}" destId="{23E7F2F2-9923-4D61-9B45-01D2433AE770}" srcOrd="0" destOrd="0" presId="urn:microsoft.com/office/officeart/2008/layout/HorizontalMultiLevelHierarchy"/>
    <dgm:cxn modelId="{14A9E02E-339F-4ACB-AC4F-86E9DB997767}" type="presOf" srcId="{0BDED305-7EA8-4094-81E8-AED1771229B7}" destId="{ED28F7E4-E2E3-4D31-AF80-3390CAF2CF56}" srcOrd="0" destOrd="0" presId="urn:microsoft.com/office/officeart/2008/layout/HorizontalMultiLevelHierarchy"/>
    <dgm:cxn modelId="{49894867-22F4-46FB-86F9-27C12A173408}" srcId="{F441FBFF-54C5-4CBA-8A6D-7C3275E1DF87}" destId="{D965D579-A4D0-489E-886D-14E0B3F8C4D0}" srcOrd="0" destOrd="0" parTransId="{446BA1D8-C144-4782-A882-9CEEE1552AB6}" sibTransId="{444DC71E-5D59-43D1-891A-C6B83E02FE47}"/>
    <dgm:cxn modelId="{A3B7EC43-B380-443D-8882-1D4D1AD0D9A8}" type="presOf" srcId="{D349A6D7-72C8-4259-ABA4-CBA0729B8188}" destId="{2037E824-7BD9-4D66-9191-E3F4E46639DB}" srcOrd="1" destOrd="0" presId="urn:microsoft.com/office/officeart/2008/layout/HorizontalMultiLevelHierarchy"/>
    <dgm:cxn modelId="{3C74E156-360B-4C40-A5C0-74A0407931F5}" type="presOf" srcId="{C66B6C86-8B0B-4CF0-8755-32BE4CE8C563}" destId="{AF4E04C7-1CF7-463D-A214-306AB271C6CC}" srcOrd="0" destOrd="0" presId="urn:microsoft.com/office/officeart/2008/layout/HorizontalMultiLevelHierarchy"/>
    <dgm:cxn modelId="{57B0E8C2-0BC2-4951-B2AA-65BAEC6E1CA1}" type="presOf" srcId="{446BA1D8-C144-4782-A882-9CEEE1552AB6}" destId="{3C2B256D-BFBD-45C4-BA99-78147298CE17}" srcOrd="0" destOrd="0" presId="urn:microsoft.com/office/officeart/2008/layout/HorizontalMultiLevelHierarchy"/>
    <dgm:cxn modelId="{CC72F8B4-BA88-49F0-BF87-582C980AA22A}" type="presOf" srcId="{5005C52A-3E85-4224-8B2A-E09588A9E2E5}" destId="{978C8526-5862-456C-AFD9-3D42DD2C6DF2}" srcOrd="0" destOrd="0" presId="urn:microsoft.com/office/officeart/2008/layout/HorizontalMultiLevelHierarchy"/>
    <dgm:cxn modelId="{4B8E269E-00FB-423B-9711-4A91FC91F6A9}" srcId="{E8C1582B-91DB-4A62-B412-5BFE93946741}" destId="{EE1189C4-1F65-499B-A58B-BCD743BC57CA}" srcOrd="0" destOrd="0" parTransId="{BB474B5C-772F-4D7B-B7EB-F88B1F042D39}" sibTransId="{2ECDBBEB-AFF6-4E67-AE79-6C3F827EEA59}"/>
    <dgm:cxn modelId="{504526F1-6DCB-4AB5-9B1E-F8780642B43C}" type="presOf" srcId="{D349A6D7-72C8-4259-ABA4-CBA0729B8188}" destId="{8951D11B-4993-4C17-B59E-E79FEC877290}" srcOrd="0" destOrd="0" presId="urn:microsoft.com/office/officeart/2008/layout/HorizontalMultiLevelHierarchy"/>
    <dgm:cxn modelId="{B3D42E18-46C3-4160-95C4-6BAF61EF2AEB}" type="presOf" srcId="{943BD74B-A3FF-4889-A483-8DFC7F7CD8E3}" destId="{D8E53D47-647E-4C28-953D-B7C501F1B902}" srcOrd="0" destOrd="0" presId="urn:microsoft.com/office/officeart/2008/layout/HorizontalMultiLevelHierarchy"/>
    <dgm:cxn modelId="{42200F09-4412-46FB-A433-70884E9EB8E3}" srcId="{7C9D6BD8-2674-4F2C-B9E3-406CE5B88A7A}" destId="{5005C52A-3E85-4224-8B2A-E09588A9E2E5}" srcOrd="0" destOrd="0" parTransId="{943BD74B-A3FF-4889-A483-8DFC7F7CD8E3}" sibTransId="{4F98756F-94B1-4F2D-8E5A-AA562099DA59}"/>
    <dgm:cxn modelId="{BF83C027-84FA-4E0D-BB42-65C8535238FE}" type="presOf" srcId="{943BD74B-A3FF-4889-A483-8DFC7F7CD8E3}" destId="{75DDF30B-9974-4E17-AEA2-1727D2EF629F}" srcOrd="1" destOrd="0" presId="urn:microsoft.com/office/officeart/2008/layout/HorizontalMultiLevelHierarchy"/>
    <dgm:cxn modelId="{A74C8707-4476-4A1C-97A6-D9EF9D191956}" type="presOf" srcId="{E994F5B1-D966-4424-9ADE-F20376CC1800}" destId="{CE560358-9A6D-4B4E-A3AE-35002BF0C397}" srcOrd="1" destOrd="0" presId="urn:microsoft.com/office/officeart/2008/layout/HorizontalMultiLevelHierarchy"/>
    <dgm:cxn modelId="{6A4A72CE-F6DF-4363-B0DC-57B8373B190C}" type="presOf" srcId="{C6019397-409C-4B72-B0F0-0612378195AA}" destId="{9076BF96-9E12-417C-A00A-9ADAA623E404}" srcOrd="0" destOrd="0" presId="urn:microsoft.com/office/officeart/2008/layout/HorizontalMultiLevelHierarchy"/>
    <dgm:cxn modelId="{5292DDA8-DBF7-4596-B35D-8097F4F6A5F0}" type="presOf" srcId="{E994F5B1-D966-4424-9ADE-F20376CC1800}" destId="{50DCA0E3-01D7-4743-988F-322EEF821D17}" srcOrd="0" destOrd="0" presId="urn:microsoft.com/office/officeart/2008/layout/HorizontalMultiLevelHierarchy"/>
    <dgm:cxn modelId="{3FD6B365-4633-4F6F-A753-5E681813ED6E}" type="presOf" srcId="{6EE815F7-5FDC-4E9C-856D-0D2183CD00E9}" destId="{0BA31DC6-EAD4-4FBA-8B09-28BB9ABAB97A}" srcOrd="0" destOrd="0" presId="urn:microsoft.com/office/officeart/2008/layout/HorizontalMultiLevelHierarchy"/>
    <dgm:cxn modelId="{9C32A0D7-4C73-4C03-8F5E-ED755D10CB8B}" type="presOf" srcId="{FA22781D-8BC0-4AE2-84C8-F36EE76346A2}" destId="{4FD14EC2-4E89-4FA7-958E-9AEF40BB707A}" srcOrd="1" destOrd="0" presId="urn:microsoft.com/office/officeart/2008/layout/HorizontalMultiLevelHierarchy"/>
    <dgm:cxn modelId="{854616D2-9B11-44E4-90F3-27CA4D86B5BF}" type="presOf" srcId="{D965D579-A4D0-489E-886D-14E0B3F8C4D0}" destId="{54C438EC-CE75-4C5C-A213-613E8F82B445}" srcOrd="0" destOrd="0" presId="urn:microsoft.com/office/officeart/2008/layout/HorizontalMultiLevelHierarchy"/>
    <dgm:cxn modelId="{ED0F8C03-796F-47AA-8C07-4A3C40BA7FFD}" srcId="{C66B6C86-8B0B-4CF0-8755-32BE4CE8C563}" destId="{E8C1582B-91DB-4A62-B412-5BFE93946741}" srcOrd="3" destOrd="0" parTransId="{C353A666-4893-4C53-A3E3-8CB4991E6125}" sibTransId="{5984F281-7910-4927-A826-882885FF016F}"/>
    <dgm:cxn modelId="{70D454BF-063D-4502-9DC4-89C6396B1206}" type="presParOf" srcId="{0BA31DC6-EAD4-4FBA-8B09-28BB9ABAB97A}" destId="{EA2509CB-652A-476E-B32D-7B95E06ADAB6}" srcOrd="0" destOrd="0" presId="urn:microsoft.com/office/officeart/2008/layout/HorizontalMultiLevelHierarchy"/>
    <dgm:cxn modelId="{C6975BC2-4AE6-47A1-87D0-9CD2F04D8BE9}" type="presParOf" srcId="{EA2509CB-652A-476E-B32D-7B95E06ADAB6}" destId="{AF4E04C7-1CF7-463D-A214-306AB271C6CC}" srcOrd="0" destOrd="0" presId="urn:microsoft.com/office/officeart/2008/layout/HorizontalMultiLevelHierarchy"/>
    <dgm:cxn modelId="{A370BB16-1952-4BA2-BC8B-6F2DA6E8FEE9}" type="presParOf" srcId="{EA2509CB-652A-476E-B32D-7B95E06ADAB6}" destId="{C60274B4-D73A-413D-AB57-49ADC010100B}" srcOrd="1" destOrd="0" presId="urn:microsoft.com/office/officeart/2008/layout/HorizontalMultiLevelHierarchy"/>
    <dgm:cxn modelId="{52DEFD35-9239-40E2-B355-DF0824B366E8}" type="presParOf" srcId="{C60274B4-D73A-413D-AB57-49ADC010100B}" destId="{474350FD-1A09-46A8-83BC-CA7AD3E434A5}" srcOrd="0" destOrd="0" presId="urn:microsoft.com/office/officeart/2008/layout/HorizontalMultiLevelHierarchy"/>
    <dgm:cxn modelId="{B9706DAB-CC4D-479C-81FB-3AAA266A6AFB}" type="presParOf" srcId="{474350FD-1A09-46A8-83BC-CA7AD3E434A5}" destId="{4FD14EC2-4E89-4FA7-958E-9AEF40BB707A}" srcOrd="0" destOrd="0" presId="urn:microsoft.com/office/officeart/2008/layout/HorizontalMultiLevelHierarchy"/>
    <dgm:cxn modelId="{73006670-44B7-4244-96D3-4B4AF1474C1E}" type="presParOf" srcId="{C60274B4-D73A-413D-AB57-49ADC010100B}" destId="{C57904D3-D342-49D8-8C74-709369D6743D}" srcOrd="1" destOrd="0" presId="urn:microsoft.com/office/officeart/2008/layout/HorizontalMultiLevelHierarchy"/>
    <dgm:cxn modelId="{B2CE1CD7-CD41-442F-A1D3-51EC772B7B40}" type="presParOf" srcId="{C57904D3-D342-49D8-8C74-709369D6743D}" destId="{87F1D4F6-2D06-46DB-AFAA-85A4BE0B4025}" srcOrd="0" destOrd="0" presId="urn:microsoft.com/office/officeart/2008/layout/HorizontalMultiLevelHierarchy"/>
    <dgm:cxn modelId="{2744C8A6-03BB-4272-B7E7-F451AB4155C9}" type="presParOf" srcId="{C57904D3-D342-49D8-8C74-709369D6743D}" destId="{E47511C5-DEA6-49EF-80E6-0FFDFF8855B2}" srcOrd="1" destOrd="0" presId="urn:microsoft.com/office/officeart/2008/layout/HorizontalMultiLevelHierarchy"/>
    <dgm:cxn modelId="{5FC95FE2-3D35-40B2-8275-A488A99D6290}" type="presParOf" srcId="{E47511C5-DEA6-49EF-80E6-0FFDFF8855B2}" destId="{D8E53D47-647E-4C28-953D-B7C501F1B902}" srcOrd="0" destOrd="0" presId="urn:microsoft.com/office/officeart/2008/layout/HorizontalMultiLevelHierarchy"/>
    <dgm:cxn modelId="{5FA7C03F-6C26-4ED5-AE2E-24FC68F4D533}" type="presParOf" srcId="{D8E53D47-647E-4C28-953D-B7C501F1B902}" destId="{75DDF30B-9974-4E17-AEA2-1727D2EF629F}" srcOrd="0" destOrd="0" presId="urn:microsoft.com/office/officeart/2008/layout/HorizontalMultiLevelHierarchy"/>
    <dgm:cxn modelId="{EEEF6FBC-B21E-493C-B788-7377272EAA4C}" type="presParOf" srcId="{E47511C5-DEA6-49EF-80E6-0FFDFF8855B2}" destId="{07CC0D97-00AD-4F29-955F-DE0F6116A258}" srcOrd="1" destOrd="0" presId="urn:microsoft.com/office/officeart/2008/layout/HorizontalMultiLevelHierarchy"/>
    <dgm:cxn modelId="{1338B67A-53A7-43FF-92FB-4B63733ECB0D}" type="presParOf" srcId="{07CC0D97-00AD-4F29-955F-DE0F6116A258}" destId="{978C8526-5862-456C-AFD9-3D42DD2C6DF2}" srcOrd="0" destOrd="0" presId="urn:microsoft.com/office/officeart/2008/layout/HorizontalMultiLevelHierarchy"/>
    <dgm:cxn modelId="{E74FE968-3607-4553-A1FC-8B7C29E64458}" type="presParOf" srcId="{07CC0D97-00AD-4F29-955F-DE0F6116A258}" destId="{255191FA-2AD1-482A-88DD-4B95FD904052}" srcOrd="1" destOrd="0" presId="urn:microsoft.com/office/officeart/2008/layout/HorizontalMultiLevelHierarchy"/>
    <dgm:cxn modelId="{AE20ABD2-CB6E-4B86-A9F2-77DC5EDD6296}" type="presParOf" srcId="{C60274B4-D73A-413D-AB57-49ADC010100B}" destId="{50DCA0E3-01D7-4743-988F-322EEF821D17}" srcOrd="2" destOrd="0" presId="urn:microsoft.com/office/officeart/2008/layout/HorizontalMultiLevelHierarchy"/>
    <dgm:cxn modelId="{6EA0951E-F2F5-4E62-AEB3-9C711B7E9497}" type="presParOf" srcId="{50DCA0E3-01D7-4743-988F-322EEF821D17}" destId="{CE560358-9A6D-4B4E-A3AE-35002BF0C397}" srcOrd="0" destOrd="0" presId="urn:microsoft.com/office/officeart/2008/layout/HorizontalMultiLevelHierarchy"/>
    <dgm:cxn modelId="{C5713F70-B7D6-4ADB-98D8-2BF5101D0DFD}" type="presParOf" srcId="{C60274B4-D73A-413D-AB57-49ADC010100B}" destId="{46776F50-7C31-4877-BBC3-2E72FB2BE8E6}" srcOrd="3" destOrd="0" presId="urn:microsoft.com/office/officeart/2008/layout/HorizontalMultiLevelHierarchy"/>
    <dgm:cxn modelId="{805553B9-6294-425D-91F2-9739823D815B}" type="presParOf" srcId="{46776F50-7C31-4877-BBC3-2E72FB2BE8E6}" destId="{9076BF96-9E12-417C-A00A-9ADAA623E404}" srcOrd="0" destOrd="0" presId="urn:microsoft.com/office/officeart/2008/layout/HorizontalMultiLevelHierarchy"/>
    <dgm:cxn modelId="{351A773B-A79D-4F5F-821B-AA91EE22FD27}" type="presParOf" srcId="{46776F50-7C31-4877-BBC3-2E72FB2BE8E6}" destId="{43BCB43A-CEA5-4974-BE35-D182DF129B66}" srcOrd="1" destOrd="0" presId="urn:microsoft.com/office/officeart/2008/layout/HorizontalMultiLevelHierarchy"/>
    <dgm:cxn modelId="{72A94DE0-FEF1-486C-AF14-CB94FF6D9F53}" type="presParOf" srcId="{43BCB43A-CEA5-4974-BE35-D182DF129B66}" destId="{8951D11B-4993-4C17-B59E-E79FEC877290}" srcOrd="0" destOrd="0" presId="urn:microsoft.com/office/officeart/2008/layout/HorizontalMultiLevelHierarchy"/>
    <dgm:cxn modelId="{13FE2862-47B8-4752-A56C-74866800AB50}" type="presParOf" srcId="{8951D11B-4993-4C17-B59E-E79FEC877290}" destId="{2037E824-7BD9-4D66-9191-E3F4E46639DB}" srcOrd="0" destOrd="0" presId="urn:microsoft.com/office/officeart/2008/layout/HorizontalMultiLevelHierarchy"/>
    <dgm:cxn modelId="{02D78F07-6AC2-4C09-805C-A86C0EB91E32}" type="presParOf" srcId="{43BCB43A-CEA5-4974-BE35-D182DF129B66}" destId="{896E1D0D-3678-43E4-834F-05A400A35C50}" srcOrd="1" destOrd="0" presId="urn:microsoft.com/office/officeart/2008/layout/HorizontalMultiLevelHierarchy"/>
    <dgm:cxn modelId="{D21D85D8-2802-4EBA-BCCE-075207E45610}" type="presParOf" srcId="{896E1D0D-3678-43E4-834F-05A400A35C50}" destId="{ED28F7E4-E2E3-4D31-AF80-3390CAF2CF56}" srcOrd="0" destOrd="0" presId="urn:microsoft.com/office/officeart/2008/layout/HorizontalMultiLevelHierarchy"/>
    <dgm:cxn modelId="{9F567A49-0F78-4614-9BF2-2B2197823347}" type="presParOf" srcId="{896E1D0D-3678-43E4-834F-05A400A35C50}" destId="{A8904505-E93C-4656-A91B-8FE8EB9EE1AA}" srcOrd="1" destOrd="0" presId="urn:microsoft.com/office/officeart/2008/layout/HorizontalMultiLevelHierarchy"/>
    <dgm:cxn modelId="{3825B0CF-BC81-4E39-A2A3-FA17791E24B0}" type="presParOf" srcId="{C60274B4-D73A-413D-AB57-49ADC010100B}" destId="{97EEE0A1-11CD-4459-B602-9C57D84C18ED}" srcOrd="4" destOrd="0" presId="urn:microsoft.com/office/officeart/2008/layout/HorizontalMultiLevelHierarchy"/>
    <dgm:cxn modelId="{ABB68243-ECF9-4B74-89DE-428C99A62451}" type="presParOf" srcId="{97EEE0A1-11CD-4459-B602-9C57D84C18ED}" destId="{C4D7DA7C-FECE-47CC-874B-63126BB84045}" srcOrd="0" destOrd="0" presId="urn:microsoft.com/office/officeart/2008/layout/HorizontalMultiLevelHierarchy"/>
    <dgm:cxn modelId="{33A8058D-4AE9-4B1B-9F21-F72AA3229CBA}" type="presParOf" srcId="{C60274B4-D73A-413D-AB57-49ADC010100B}" destId="{DA49B8A0-7084-488D-86A4-C4E5D0F3132A}" srcOrd="5" destOrd="0" presId="urn:microsoft.com/office/officeart/2008/layout/HorizontalMultiLevelHierarchy"/>
    <dgm:cxn modelId="{3C5448DD-D449-46DF-8F0F-CAFD60EB5C15}" type="presParOf" srcId="{DA49B8A0-7084-488D-86A4-C4E5D0F3132A}" destId="{908CB0A0-B9E7-4585-A0FA-8DD852859C1F}" srcOrd="0" destOrd="0" presId="urn:microsoft.com/office/officeart/2008/layout/HorizontalMultiLevelHierarchy"/>
    <dgm:cxn modelId="{5AEE375B-E644-412C-A8B8-4E38CDE9C662}" type="presParOf" srcId="{DA49B8A0-7084-488D-86A4-C4E5D0F3132A}" destId="{8F00A691-C803-43C8-92A0-FB9555ED8CB2}" srcOrd="1" destOrd="0" presId="urn:microsoft.com/office/officeart/2008/layout/HorizontalMultiLevelHierarchy"/>
    <dgm:cxn modelId="{AF62134D-F40F-4367-B54B-895EA7D31332}" type="presParOf" srcId="{8F00A691-C803-43C8-92A0-FB9555ED8CB2}" destId="{3C2B256D-BFBD-45C4-BA99-78147298CE17}" srcOrd="0" destOrd="0" presId="urn:microsoft.com/office/officeart/2008/layout/HorizontalMultiLevelHierarchy"/>
    <dgm:cxn modelId="{E9A38B45-B3F5-4958-B44A-124D0E995ECC}" type="presParOf" srcId="{3C2B256D-BFBD-45C4-BA99-78147298CE17}" destId="{8F2A460A-BC23-4AC0-9ABD-9122E7850597}" srcOrd="0" destOrd="0" presId="urn:microsoft.com/office/officeart/2008/layout/HorizontalMultiLevelHierarchy"/>
    <dgm:cxn modelId="{22DBB695-4F91-410B-A906-83370646FCE6}" type="presParOf" srcId="{8F00A691-C803-43C8-92A0-FB9555ED8CB2}" destId="{1F15DA08-81D1-47A1-830D-F30F9BFB8288}" srcOrd="1" destOrd="0" presId="urn:microsoft.com/office/officeart/2008/layout/HorizontalMultiLevelHierarchy"/>
    <dgm:cxn modelId="{BDEA2C3D-EFC0-429B-B387-603CC9B03729}" type="presParOf" srcId="{1F15DA08-81D1-47A1-830D-F30F9BFB8288}" destId="{54C438EC-CE75-4C5C-A213-613E8F82B445}" srcOrd="0" destOrd="0" presId="urn:microsoft.com/office/officeart/2008/layout/HorizontalMultiLevelHierarchy"/>
    <dgm:cxn modelId="{2F7A4211-D8FA-43CC-92AB-561853894C87}" type="presParOf" srcId="{1F15DA08-81D1-47A1-830D-F30F9BFB8288}" destId="{6866D4C4-9F00-47E8-B731-66BA32596190}" srcOrd="1" destOrd="0" presId="urn:microsoft.com/office/officeart/2008/layout/HorizontalMultiLevelHierarchy"/>
    <dgm:cxn modelId="{AD593C1E-C8CE-44FA-85D8-4E5D0A094620}" type="presParOf" srcId="{C60274B4-D73A-413D-AB57-49ADC010100B}" destId="{27A12D0A-5832-457E-B565-68FF033CC6C4}" srcOrd="6" destOrd="0" presId="urn:microsoft.com/office/officeart/2008/layout/HorizontalMultiLevelHierarchy"/>
    <dgm:cxn modelId="{9D762647-5DF9-402E-9F6C-DFC5FDBB31A1}" type="presParOf" srcId="{27A12D0A-5832-457E-B565-68FF033CC6C4}" destId="{690E528C-61CE-4F8B-9D1E-B919AB590BA0}" srcOrd="0" destOrd="0" presId="urn:microsoft.com/office/officeart/2008/layout/HorizontalMultiLevelHierarchy"/>
    <dgm:cxn modelId="{01BC06A1-25B0-4D4A-965A-FE909228EA59}" type="presParOf" srcId="{C60274B4-D73A-413D-AB57-49ADC010100B}" destId="{2CCDD3F5-FB16-4A62-A768-B3D1B4449AAB}" srcOrd="7" destOrd="0" presId="urn:microsoft.com/office/officeart/2008/layout/HorizontalMultiLevelHierarchy"/>
    <dgm:cxn modelId="{70D4F0AA-5220-43F2-956E-D0CD750E0FEA}" type="presParOf" srcId="{2CCDD3F5-FB16-4A62-A768-B3D1B4449AAB}" destId="{343BDA11-AE73-44CB-A54B-2F66A5C2EC9F}" srcOrd="0" destOrd="0" presId="urn:microsoft.com/office/officeart/2008/layout/HorizontalMultiLevelHierarchy"/>
    <dgm:cxn modelId="{CF4908A6-C37D-4587-81A5-DB70A40A399A}" type="presParOf" srcId="{2CCDD3F5-FB16-4A62-A768-B3D1B4449AAB}" destId="{D80EC981-A10B-4D5D-8E67-B0C50F21E3DB}" srcOrd="1" destOrd="0" presId="urn:microsoft.com/office/officeart/2008/layout/HorizontalMultiLevelHierarchy"/>
    <dgm:cxn modelId="{C41BBAD8-45D1-42CC-BD1E-86E4CA6298C2}" type="presParOf" srcId="{D80EC981-A10B-4D5D-8E67-B0C50F21E3DB}" destId="{23E7F2F2-9923-4D61-9B45-01D2433AE770}" srcOrd="0" destOrd="0" presId="urn:microsoft.com/office/officeart/2008/layout/HorizontalMultiLevelHierarchy"/>
    <dgm:cxn modelId="{C89F698C-6C9D-42F2-8916-3EE0613B7E94}" type="presParOf" srcId="{23E7F2F2-9923-4D61-9B45-01D2433AE770}" destId="{55C18B0A-897E-4B06-99C7-E03F987C86BA}" srcOrd="0" destOrd="0" presId="urn:microsoft.com/office/officeart/2008/layout/HorizontalMultiLevelHierarchy"/>
    <dgm:cxn modelId="{BC41DF2B-D121-488B-A4AF-68DB1B2BA5CC}" type="presParOf" srcId="{D80EC981-A10B-4D5D-8E67-B0C50F21E3DB}" destId="{F61C0F70-4357-4E03-B55E-7CFF1A5AAA1F}" srcOrd="1" destOrd="0" presId="urn:microsoft.com/office/officeart/2008/layout/HorizontalMultiLevelHierarchy"/>
    <dgm:cxn modelId="{31B557C6-8655-41C3-AD1B-43E14FE74466}" type="presParOf" srcId="{F61C0F70-4357-4E03-B55E-7CFF1A5AAA1F}" destId="{71A6C14D-D55A-4597-993C-2A186855C291}" srcOrd="0" destOrd="0" presId="urn:microsoft.com/office/officeart/2008/layout/HorizontalMultiLevelHierarchy"/>
    <dgm:cxn modelId="{BAADF45B-08D7-482C-8996-FF460C580922}" type="presParOf" srcId="{F61C0F70-4357-4E03-B55E-7CFF1A5AAA1F}" destId="{A46A942A-F3F5-46EF-BA12-A237FEDCF8E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7F2F2-9923-4D61-9B45-01D2433AE770}">
      <dsp:nvSpPr>
        <dsp:cNvPr id="0" name=""/>
        <dsp:cNvSpPr/>
      </dsp:nvSpPr>
      <dsp:spPr>
        <a:xfrm>
          <a:off x="5148561" y="4545740"/>
          <a:ext cx="6675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59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465668" y="4574771"/>
        <a:ext cx="33379" cy="33379"/>
      </dsp:txXfrm>
    </dsp:sp>
    <dsp:sp modelId="{27A12D0A-5832-457E-B565-68FF033CC6C4}">
      <dsp:nvSpPr>
        <dsp:cNvPr id="0" name=""/>
        <dsp:cNvSpPr/>
      </dsp:nvSpPr>
      <dsp:spPr>
        <a:xfrm>
          <a:off x="1017672" y="2678086"/>
          <a:ext cx="792922" cy="1913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6461" y="0"/>
              </a:lnTo>
              <a:lnTo>
                <a:pt x="396461" y="1913374"/>
              </a:lnTo>
              <a:lnTo>
                <a:pt x="792922" y="19133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1362354" y="3582994"/>
        <a:ext cx="103558" cy="103558"/>
      </dsp:txXfrm>
    </dsp:sp>
    <dsp:sp modelId="{3C2B256D-BFBD-45C4-BA99-78147298CE17}">
      <dsp:nvSpPr>
        <dsp:cNvPr id="0" name=""/>
        <dsp:cNvSpPr/>
      </dsp:nvSpPr>
      <dsp:spPr>
        <a:xfrm>
          <a:off x="5148561" y="3273649"/>
          <a:ext cx="6675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59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465668" y="3302680"/>
        <a:ext cx="33379" cy="33379"/>
      </dsp:txXfrm>
    </dsp:sp>
    <dsp:sp modelId="{97EEE0A1-11CD-4459-B602-9C57D84C18ED}">
      <dsp:nvSpPr>
        <dsp:cNvPr id="0" name=""/>
        <dsp:cNvSpPr/>
      </dsp:nvSpPr>
      <dsp:spPr>
        <a:xfrm>
          <a:off x="1017672" y="2678086"/>
          <a:ext cx="792922" cy="641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6461" y="0"/>
              </a:lnTo>
              <a:lnTo>
                <a:pt x="396461" y="641283"/>
              </a:lnTo>
              <a:lnTo>
                <a:pt x="792922" y="6412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388639" y="2973233"/>
        <a:ext cx="50989" cy="50989"/>
      </dsp:txXfrm>
    </dsp:sp>
    <dsp:sp modelId="{8951D11B-4993-4C17-B59E-E79FEC877290}">
      <dsp:nvSpPr>
        <dsp:cNvPr id="0" name=""/>
        <dsp:cNvSpPr/>
      </dsp:nvSpPr>
      <dsp:spPr>
        <a:xfrm>
          <a:off x="5148561" y="2001559"/>
          <a:ext cx="6675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59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465668" y="2030589"/>
        <a:ext cx="33379" cy="33379"/>
      </dsp:txXfrm>
    </dsp:sp>
    <dsp:sp modelId="{50DCA0E3-01D7-4743-988F-322EEF821D17}">
      <dsp:nvSpPr>
        <dsp:cNvPr id="0" name=""/>
        <dsp:cNvSpPr/>
      </dsp:nvSpPr>
      <dsp:spPr>
        <a:xfrm>
          <a:off x="1017672" y="2047279"/>
          <a:ext cx="792922" cy="630807"/>
        </a:xfrm>
        <a:custGeom>
          <a:avLst/>
          <a:gdLst/>
          <a:ahLst/>
          <a:cxnLst/>
          <a:rect l="0" t="0" r="0" b="0"/>
          <a:pathLst>
            <a:path>
              <a:moveTo>
                <a:pt x="0" y="630807"/>
              </a:moveTo>
              <a:lnTo>
                <a:pt x="396461" y="630807"/>
              </a:lnTo>
              <a:lnTo>
                <a:pt x="396461" y="0"/>
              </a:lnTo>
              <a:lnTo>
                <a:pt x="79292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388803" y="2337351"/>
        <a:ext cx="50661" cy="50661"/>
      </dsp:txXfrm>
    </dsp:sp>
    <dsp:sp modelId="{D8E53D47-647E-4C28-953D-B7C501F1B902}">
      <dsp:nvSpPr>
        <dsp:cNvPr id="0" name=""/>
        <dsp:cNvSpPr/>
      </dsp:nvSpPr>
      <dsp:spPr>
        <a:xfrm>
          <a:off x="5148561" y="729468"/>
          <a:ext cx="6675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59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465668" y="758498"/>
        <a:ext cx="33379" cy="33379"/>
      </dsp:txXfrm>
    </dsp:sp>
    <dsp:sp modelId="{474350FD-1A09-46A8-83BC-CA7AD3E434A5}">
      <dsp:nvSpPr>
        <dsp:cNvPr id="0" name=""/>
        <dsp:cNvSpPr/>
      </dsp:nvSpPr>
      <dsp:spPr>
        <a:xfrm>
          <a:off x="1017672" y="775188"/>
          <a:ext cx="792922" cy="1902898"/>
        </a:xfrm>
        <a:custGeom>
          <a:avLst/>
          <a:gdLst/>
          <a:ahLst/>
          <a:cxnLst/>
          <a:rect l="0" t="0" r="0" b="0"/>
          <a:pathLst>
            <a:path>
              <a:moveTo>
                <a:pt x="0" y="1902898"/>
              </a:moveTo>
              <a:lnTo>
                <a:pt x="396461" y="1902898"/>
              </a:lnTo>
              <a:lnTo>
                <a:pt x="396461" y="0"/>
              </a:lnTo>
              <a:lnTo>
                <a:pt x="79292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1362596" y="1675099"/>
        <a:ext cx="103074" cy="103074"/>
      </dsp:txXfrm>
    </dsp:sp>
    <dsp:sp modelId="{AF4E04C7-1CF7-463D-A214-306AB271C6CC}">
      <dsp:nvSpPr>
        <dsp:cNvPr id="0" name=""/>
        <dsp:cNvSpPr/>
      </dsp:nvSpPr>
      <dsp:spPr>
        <a:xfrm rot="16200000">
          <a:off x="-2169249" y="2169249"/>
          <a:ext cx="5356172" cy="1017672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800" kern="1200" dirty="0" err="1" smtClean="0"/>
            <a:t>Research</a:t>
          </a:r>
          <a:r>
            <a:rPr lang="es-ES" sz="4800" kern="1200" dirty="0" smtClean="0"/>
            <a:t> </a:t>
          </a:r>
          <a:r>
            <a:rPr lang="es-ES" sz="4800" kern="1200" dirty="0" err="1" smtClean="0"/>
            <a:t>Support</a:t>
          </a:r>
          <a:r>
            <a:rPr lang="es-ES" sz="4800" kern="1200" dirty="0" smtClean="0"/>
            <a:t>   </a:t>
          </a:r>
          <a:endParaRPr lang="es-ES" sz="4800" kern="1200" dirty="0"/>
        </a:p>
      </dsp:txBody>
      <dsp:txXfrm>
        <a:off x="-2169249" y="2169249"/>
        <a:ext cx="5356172" cy="1017672"/>
      </dsp:txXfrm>
    </dsp:sp>
    <dsp:sp modelId="{87F1D4F6-2D06-46DB-AFAA-85A4BE0B4025}">
      <dsp:nvSpPr>
        <dsp:cNvPr id="0" name=""/>
        <dsp:cNvSpPr/>
      </dsp:nvSpPr>
      <dsp:spPr>
        <a:xfrm>
          <a:off x="1810595" y="266351"/>
          <a:ext cx="3337966" cy="1017672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Advising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about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accreditation</a:t>
          </a:r>
          <a:r>
            <a:rPr lang="es-ES" sz="2000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and </a:t>
          </a:r>
          <a:r>
            <a:rPr lang="es-ES" sz="2000" kern="1200" dirty="0" err="1" smtClean="0"/>
            <a:t>evaluation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processes</a:t>
          </a:r>
          <a:endParaRPr lang="es-ES" sz="2000" kern="1200" dirty="0"/>
        </a:p>
      </dsp:txBody>
      <dsp:txXfrm>
        <a:off x="1810595" y="266351"/>
        <a:ext cx="3337966" cy="1017672"/>
      </dsp:txXfrm>
    </dsp:sp>
    <dsp:sp modelId="{978C8526-5862-456C-AFD9-3D42DD2C6DF2}">
      <dsp:nvSpPr>
        <dsp:cNvPr id="0" name=""/>
        <dsp:cNvSpPr/>
      </dsp:nvSpPr>
      <dsp:spPr>
        <a:xfrm>
          <a:off x="5816155" y="266351"/>
          <a:ext cx="3337966" cy="1017672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Tools: JCR, </a:t>
          </a:r>
          <a:r>
            <a:rPr lang="es-ES" sz="2000" kern="1200" dirty="0" err="1" smtClean="0"/>
            <a:t>Scopus</a:t>
          </a:r>
          <a:r>
            <a:rPr lang="es-ES" sz="2000" kern="1200" dirty="0" smtClean="0"/>
            <a:t>, SJR. </a:t>
          </a:r>
          <a:r>
            <a:rPr lang="es-ES" sz="2000" kern="1200" dirty="0" err="1" smtClean="0"/>
            <a:t>EndNote</a:t>
          </a:r>
          <a:r>
            <a:rPr lang="es-ES" sz="2000" kern="1200" dirty="0" smtClean="0"/>
            <a:t> Basic</a:t>
          </a:r>
          <a:endParaRPr lang="es-ES" sz="2000" kern="1200" dirty="0"/>
        </a:p>
      </dsp:txBody>
      <dsp:txXfrm>
        <a:off x="5816155" y="266351"/>
        <a:ext cx="3337966" cy="1017672"/>
      </dsp:txXfrm>
    </dsp:sp>
    <dsp:sp modelId="{9076BF96-9E12-417C-A00A-9ADAA623E404}">
      <dsp:nvSpPr>
        <dsp:cNvPr id="0" name=""/>
        <dsp:cNvSpPr/>
      </dsp:nvSpPr>
      <dsp:spPr>
        <a:xfrm>
          <a:off x="1810595" y="1538442"/>
          <a:ext cx="3337966" cy="1017672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ORCID and </a:t>
          </a:r>
          <a:r>
            <a:rPr lang="es-ES" sz="2000" kern="1200" dirty="0" err="1" smtClean="0"/>
            <a:t>other</a:t>
          </a:r>
          <a:r>
            <a:rPr lang="es-ES" sz="2000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 </a:t>
          </a:r>
          <a:r>
            <a:rPr lang="es-ES" sz="2000" kern="1200" dirty="0" err="1" smtClean="0"/>
            <a:t>author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identifiers</a:t>
          </a:r>
          <a:r>
            <a:rPr lang="es-ES" sz="1300" kern="1200" dirty="0" smtClean="0"/>
            <a:t>.</a:t>
          </a:r>
          <a:endParaRPr lang="es-ES" sz="1300" kern="1200" dirty="0"/>
        </a:p>
      </dsp:txBody>
      <dsp:txXfrm>
        <a:off x="1810595" y="1538442"/>
        <a:ext cx="3337966" cy="1017672"/>
      </dsp:txXfrm>
    </dsp:sp>
    <dsp:sp modelId="{ED28F7E4-E2E3-4D31-AF80-3390CAF2CF56}">
      <dsp:nvSpPr>
        <dsp:cNvPr id="0" name=""/>
        <dsp:cNvSpPr/>
      </dsp:nvSpPr>
      <dsp:spPr>
        <a:xfrm>
          <a:off x="5816155" y="1538442"/>
          <a:ext cx="3337966" cy="1017672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Solving</a:t>
          </a:r>
          <a:r>
            <a:rPr lang="es-ES" sz="2000" kern="1200" dirty="0" smtClean="0"/>
            <a:t> ORCID </a:t>
          </a:r>
          <a:r>
            <a:rPr lang="es-ES" sz="2000" kern="1200" dirty="0" err="1" smtClean="0"/>
            <a:t>enquiries</a:t>
          </a:r>
          <a:r>
            <a:rPr lang="es-ES" sz="2000" kern="1200" dirty="0" smtClean="0"/>
            <a:t>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Helping</a:t>
          </a:r>
          <a:r>
            <a:rPr lang="es-ES" sz="2000" kern="1200" dirty="0" smtClean="0"/>
            <a:t> to </a:t>
          </a:r>
          <a:r>
            <a:rPr lang="es-ES" sz="2000" kern="1200" dirty="0" err="1" smtClean="0"/>
            <a:t>publish</a:t>
          </a:r>
          <a:r>
            <a:rPr lang="es-ES" sz="2000" kern="1200" dirty="0" smtClean="0"/>
            <a:t> in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Dialnet</a:t>
          </a:r>
          <a:r>
            <a:rPr lang="es-ES" sz="2000" kern="1200" dirty="0" smtClean="0"/>
            <a:t> portal</a:t>
          </a:r>
          <a:endParaRPr lang="es-ES" sz="2000" kern="1200" dirty="0"/>
        </a:p>
      </dsp:txBody>
      <dsp:txXfrm>
        <a:off x="5816155" y="1538442"/>
        <a:ext cx="3337966" cy="1017672"/>
      </dsp:txXfrm>
    </dsp:sp>
    <dsp:sp modelId="{908CB0A0-B9E7-4585-A0FA-8DD852859C1F}">
      <dsp:nvSpPr>
        <dsp:cNvPr id="0" name=""/>
        <dsp:cNvSpPr/>
      </dsp:nvSpPr>
      <dsp:spPr>
        <a:xfrm>
          <a:off x="1810595" y="2810533"/>
          <a:ext cx="3337966" cy="1017672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Dissemination</a:t>
          </a:r>
          <a:r>
            <a:rPr lang="es-ES" sz="2000" kern="1200" dirty="0" smtClean="0"/>
            <a:t> and </a:t>
          </a:r>
          <a:r>
            <a:rPr lang="es-ES" sz="2000" kern="1200" dirty="0" err="1" smtClean="0"/>
            <a:t>visibility</a:t>
          </a:r>
          <a:endParaRPr lang="es-ES" sz="2000" kern="1200" dirty="0"/>
        </a:p>
      </dsp:txBody>
      <dsp:txXfrm>
        <a:off x="1810595" y="2810533"/>
        <a:ext cx="3337966" cy="1017672"/>
      </dsp:txXfrm>
    </dsp:sp>
    <dsp:sp modelId="{54C438EC-CE75-4C5C-A213-613E8F82B445}">
      <dsp:nvSpPr>
        <dsp:cNvPr id="0" name=""/>
        <dsp:cNvSpPr/>
      </dsp:nvSpPr>
      <dsp:spPr>
        <a:xfrm>
          <a:off x="5816155" y="2810533"/>
          <a:ext cx="3321143" cy="1017672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Copyright </a:t>
          </a:r>
          <a:r>
            <a:rPr lang="es-ES" sz="2000" kern="1200" dirty="0" err="1" smtClean="0"/>
            <a:t>issues</a:t>
          </a:r>
          <a:endParaRPr lang="es-E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Open Access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RUIdeRA</a:t>
          </a:r>
          <a:endParaRPr lang="es-ES" sz="2000" kern="1200" dirty="0"/>
        </a:p>
      </dsp:txBody>
      <dsp:txXfrm>
        <a:off x="5816155" y="2810533"/>
        <a:ext cx="3321143" cy="1017672"/>
      </dsp:txXfrm>
    </dsp:sp>
    <dsp:sp modelId="{343BDA11-AE73-44CB-A54B-2F66A5C2EC9F}">
      <dsp:nvSpPr>
        <dsp:cNvPr id="0" name=""/>
        <dsp:cNvSpPr/>
      </dsp:nvSpPr>
      <dsp:spPr>
        <a:xfrm>
          <a:off x="1810595" y="4082624"/>
          <a:ext cx="3337966" cy="1017672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Online and </a:t>
          </a:r>
          <a:r>
            <a:rPr lang="es-ES" sz="2000" kern="1200" dirty="0" err="1" smtClean="0"/>
            <a:t>face</a:t>
          </a:r>
          <a:r>
            <a:rPr lang="es-ES" sz="2000" kern="1200" dirty="0" smtClean="0"/>
            <a:t> to </a:t>
          </a:r>
          <a:r>
            <a:rPr lang="es-ES" sz="2000" kern="1200" dirty="0" err="1" smtClean="0"/>
            <a:t>face</a:t>
          </a:r>
          <a:endParaRPr lang="es-E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Training</a:t>
          </a:r>
          <a:endParaRPr lang="es-ES" sz="2000" kern="1200" dirty="0"/>
        </a:p>
      </dsp:txBody>
      <dsp:txXfrm>
        <a:off x="1810595" y="4082624"/>
        <a:ext cx="3337966" cy="1017672"/>
      </dsp:txXfrm>
    </dsp:sp>
    <dsp:sp modelId="{71A6C14D-D55A-4597-993C-2A186855C291}">
      <dsp:nvSpPr>
        <dsp:cNvPr id="0" name=""/>
        <dsp:cNvSpPr/>
      </dsp:nvSpPr>
      <dsp:spPr>
        <a:xfrm>
          <a:off x="5816155" y="4082624"/>
          <a:ext cx="3337966" cy="1017672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INFORMATION LITERACY </a:t>
          </a:r>
          <a:r>
            <a:rPr lang="es-ES" sz="1800" kern="1200" dirty="0" err="1" smtClean="0"/>
            <a:t>Courses</a:t>
          </a:r>
          <a:endParaRPr lang="es-E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RESEARCH SUPPORT </a:t>
          </a:r>
          <a:r>
            <a:rPr lang="es-ES" sz="1800" kern="1200" dirty="0" err="1" smtClean="0"/>
            <a:t>Courses</a:t>
          </a:r>
          <a:endParaRPr lang="es-E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FECYT training  </a:t>
          </a:r>
          <a:endParaRPr lang="es-ES" sz="1800" kern="1200" dirty="0"/>
        </a:p>
      </dsp:txBody>
      <dsp:txXfrm>
        <a:off x="5816155" y="4082624"/>
        <a:ext cx="3337966" cy="1017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133B-F980-4047-8A2F-C3844F152F0E}" type="datetimeFigureOut">
              <a:rPr lang="es-ES" smtClean="0"/>
              <a:t>19/07/2018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34A-28E5-412E-BAD0-3C896ED322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133B-F980-4047-8A2F-C3844F152F0E}" type="datetimeFigureOut">
              <a:rPr lang="es-ES" smtClean="0"/>
              <a:t>19/07/2018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34A-28E5-412E-BAD0-3C896ED322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368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133B-F980-4047-8A2F-C3844F152F0E}" type="datetimeFigureOut">
              <a:rPr lang="es-ES" smtClean="0"/>
              <a:t>19/07/2018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34A-28E5-412E-BAD0-3C896ED322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712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133B-F980-4047-8A2F-C3844F152F0E}" type="datetimeFigureOut">
              <a:rPr lang="es-ES" smtClean="0"/>
              <a:t>19/07/2018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34A-28E5-412E-BAD0-3C896ED322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007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133B-F980-4047-8A2F-C3844F152F0E}" type="datetimeFigureOut">
              <a:rPr lang="es-ES" smtClean="0"/>
              <a:t>19/07/2018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34A-28E5-412E-BAD0-3C896ED322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369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133B-F980-4047-8A2F-C3844F152F0E}" type="datetimeFigureOut">
              <a:rPr lang="es-ES" smtClean="0"/>
              <a:t>19/07/2018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34A-28E5-412E-BAD0-3C896ED322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8824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133B-F980-4047-8A2F-C3844F152F0E}" type="datetimeFigureOut">
              <a:rPr lang="es-ES" smtClean="0"/>
              <a:t>19/07/2018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34A-28E5-412E-BAD0-3C896ED322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52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133B-F980-4047-8A2F-C3844F152F0E}" type="datetimeFigureOut">
              <a:rPr lang="es-ES" smtClean="0"/>
              <a:t>19/07/2018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34A-28E5-412E-BAD0-3C896ED322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135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133B-F980-4047-8A2F-C3844F152F0E}" type="datetimeFigureOut">
              <a:rPr lang="es-ES" smtClean="0"/>
              <a:t>19/07/2018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34A-28E5-412E-BAD0-3C896ED322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156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133B-F980-4047-8A2F-C3844F152F0E}" type="datetimeFigureOut">
              <a:rPr lang="es-ES" smtClean="0"/>
              <a:t>19/07/2018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34A-28E5-412E-BAD0-3C896ED322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9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133B-F980-4047-8A2F-C3844F152F0E}" type="datetimeFigureOut">
              <a:rPr lang="es-ES" smtClean="0"/>
              <a:t>19/07/2018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34A-28E5-412E-BAD0-3C896ED322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947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B133B-F980-4047-8A2F-C3844F152F0E}" type="datetimeFigureOut">
              <a:rPr lang="es-ES" smtClean="0"/>
              <a:t>19/07/2018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5B34A-28E5-412E-BAD0-3C896ED322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779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2.jpeg"/><Relationship Id="rId7" Type="http://schemas.openxmlformats.org/officeDocument/2006/relationships/hyperlink" Target="http://www.aneca.es/Programas-de-evaluacion/Evaluacion-de-profesorado/CNEA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neca.es/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://www.idi.mineco.gob.es/" TargetMode="External"/><Relationship Id="rId10" Type="http://schemas.openxmlformats.org/officeDocument/2006/relationships/image" Target="../media/image15.jpg"/><Relationship Id="rId4" Type="http://schemas.openxmlformats.org/officeDocument/2006/relationships/image" Target="../media/image3.jpeg"/><Relationship Id="rId9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ecyt.es/en/researchers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oe.es/diario_boe/txt.php?id=BOE-A-2011-9617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hyperlink" Target="https://www.fecyt.es/es/publicacion/researcher-career-path-spain-glance-3rd-editio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hyperlink" Target="http://recursoscientificos.fecyt.es/" TargetMode="External"/><Relationship Id="rId10" Type="http://schemas.openxmlformats.org/officeDocument/2006/relationships/image" Target="../media/image22.jpeg"/><Relationship Id="rId4" Type="http://schemas.openxmlformats.org/officeDocument/2006/relationships/image" Target="../media/image3.jpeg"/><Relationship Id="rId9" Type="http://schemas.openxmlformats.org/officeDocument/2006/relationships/hyperlink" Target="https://www.fecyt.es/en/researcher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blog.uclm.es/international/files/2016/11/gu%C3%ADa-relaciones-internacionales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clm.es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s.slideshare.net/buclmes13?utm_campaign=profiletracking&amp;utm_medium=sssite&amp;utm_source=ssusersearch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.jpeg"/><Relationship Id="rId9" Type="http://schemas.openxmlformats.org/officeDocument/2006/relationships/hyperlink" Target="https://www.youtube.com/channel/UCKU0vFJJg4FgmBR20XrINHA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www.youtube.com/watch?v=GxDFEL1UICw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inkedin.com/in/nuria-alonso-soto-aabbab7" TargetMode="External"/><Relationship Id="rId5" Type="http://schemas.openxmlformats.org/officeDocument/2006/relationships/hyperlink" Target="mailto:Nuria.Alonso@uclm.es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idera.uclm.es/xmlui/bitstream/handle/10578/17051/Memoria2016.pdf?sequence=1&amp;isAllowed=y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iblioteca.uclm.es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371829"/>
            <a:ext cx="9144000" cy="2138133"/>
          </a:xfrm>
        </p:spPr>
        <p:txBody>
          <a:bodyPr>
            <a:norm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How can the library help the research staff</a:t>
            </a:r>
            <a:r>
              <a:rPr lang="en-US" b="1">
                <a:latin typeface="Cambria" panose="02040503050406030204" pitchFamily="18" charset="0"/>
              </a:rPr>
              <a:t>? </a:t>
            </a:r>
            <a:endParaRPr lang="es-ES" b="1" dirty="0">
              <a:latin typeface="Cambria" panose="020405030504060302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sz="6000" b="1" dirty="0" err="1" smtClean="0"/>
              <a:t>Support</a:t>
            </a:r>
            <a:r>
              <a:rPr lang="es-ES" sz="6000" b="1" dirty="0" smtClean="0"/>
              <a:t> to </a:t>
            </a:r>
            <a:r>
              <a:rPr lang="es-ES" sz="6000" b="1" dirty="0" err="1" smtClean="0"/>
              <a:t>Research</a:t>
            </a:r>
            <a:endParaRPr lang="es-ES" sz="6000" b="1" dirty="0" smtClean="0"/>
          </a:p>
          <a:p>
            <a:r>
              <a:rPr lang="es-ES" sz="6000" b="1" dirty="0" smtClean="0"/>
              <a:t>UCLM Library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0"/>
            <a:ext cx="1518920" cy="1371829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18921" y="0"/>
            <a:ext cx="10673080" cy="1371829"/>
          </a:xfrm>
          <a:prstGeom prst="rect">
            <a:avLst/>
          </a:prstGeom>
          <a:solidFill>
            <a:srgbClr val="A1A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6" name="Picture 5" descr="nuevo logo bibl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092" y="393784"/>
            <a:ext cx="18351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DIFUMIN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684">
            <a:off x="9858877" y="4917158"/>
            <a:ext cx="20129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807575" y="0"/>
            <a:ext cx="384425" cy="333375"/>
          </a:xfrm>
          <a:prstGeom prst="actionButtonForwardNex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3567" y="6076076"/>
            <a:ext cx="47779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Cambria" panose="02040503050406030204" pitchFamily="18" charset="0"/>
              </a:rPr>
              <a:t>Nuria Alonso Soto</a:t>
            </a:r>
            <a:endParaRPr lang="es-ES" sz="1400" dirty="0" smtClean="0">
              <a:latin typeface="Cambria" panose="02040503050406030204" pitchFamily="18" charset="0"/>
            </a:endParaRPr>
          </a:p>
          <a:p>
            <a:r>
              <a:rPr lang="es-ES" sz="1400" dirty="0" smtClean="0">
                <a:latin typeface="Cambria" panose="02040503050406030204" pitchFamily="18" charset="0"/>
              </a:rPr>
              <a:t>UCLM Library. Albacete Campus</a:t>
            </a:r>
            <a:endParaRPr lang="es-ES" sz="1400" dirty="0">
              <a:latin typeface="Cambria" panose="02040503050406030204" pitchFamily="18" charset="0"/>
            </a:endParaRPr>
          </a:p>
        </p:txBody>
      </p:sp>
      <p:sp>
        <p:nvSpPr>
          <p:cNvPr id="10" name="Botón de acción: Inicio 9">
            <a:hlinkClick r:id="" action="ppaction://hlinkshowjump?jump=firstslide" highlightClick="1"/>
          </p:cNvPr>
          <p:cNvSpPr/>
          <p:nvPr/>
        </p:nvSpPr>
        <p:spPr>
          <a:xfrm>
            <a:off x="11410016" y="-7862"/>
            <a:ext cx="384426" cy="333375"/>
          </a:xfrm>
          <a:prstGeom prst="actionButtonHom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2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0"/>
            <a:ext cx="1518920" cy="1371829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18921" y="0"/>
            <a:ext cx="10673080" cy="1371829"/>
          </a:xfrm>
          <a:prstGeom prst="rect">
            <a:avLst/>
          </a:prstGeom>
          <a:solidFill>
            <a:srgbClr val="A1A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6" name="Picture 5" descr="nuevo logo bibl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092" y="393784"/>
            <a:ext cx="18351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DIFUMIN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684">
            <a:off x="9858877" y="4917158"/>
            <a:ext cx="20129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807575" y="0"/>
            <a:ext cx="384425" cy="333375"/>
          </a:xfrm>
          <a:prstGeom prst="actionButtonForwardNex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367314" y="2618598"/>
            <a:ext cx="8440260" cy="387798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b="1" dirty="0" err="1" smtClean="0">
                <a:hlinkClick r:id="rId5"/>
              </a:rPr>
              <a:t>Ministry</a:t>
            </a:r>
            <a:r>
              <a:rPr lang="es-ES" sz="3200" b="1" dirty="0" smtClean="0">
                <a:hlinkClick r:id="rId5"/>
              </a:rPr>
              <a:t> of </a:t>
            </a:r>
            <a:r>
              <a:rPr lang="es-ES" sz="3200" b="1" dirty="0" err="1" smtClean="0">
                <a:hlinkClick r:id="rId5"/>
              </a:rPr>
              <a:t>Science</a:t>
            </a:r>
            <a:r>
              <a:rPr lang="es-ES" sz="3200" b="1" dirty="0" smtClean="0">
                <a:hlinkClick r:id="rId5"/>
              </a:rPr>
              <a:t>, </a:t>
            </a:r>
            <a:r>
              <a:rPr lang="es-ES" sz="3200" b="1" dirty="0" err="1" smtClean="0">
                <a:hlinkClick r:id="rId5"/>
              </a:rPr>
              <a:t>Innovation</a:t>
            </a:r>
            <a:r>
              <a:rPr lang="es-ES" sz="3200" b="1" dirty="0" smtClean="0">
                <a:hlinkClick r:id="rId5"/>
              </a:rPr>
              <a:t> and </a:t>
            </a:r>
            <a:r>
              <a:rPr lang="es-ES" sz="3200" b="1" dirty="0" err="1" smtClean="0">
                <a:hlinkClick r:id="rId5"/>
              </a:rPr>
              <a:t>Universities</a:t>
            </a:r>
            <a:endParaRPr lang="es-ES" sz="3200" b="1" dirty="0" smtClean="0"/>
          </a:p>
          <a:p>
            <a:r>
              <a:rPr lang="es-ES" sz="2800" b="1" dirty="0" smtClean="0">
                <a:hlinkClick r:id="rId6"/>
              </a:rPr>
              <a:t>ANECA</a:t>
            </a:r>
            <a:r>
              <a:rPr lang="es-ES" sz="2800" dirty="0" smtClean="0"/>
              <a:t> (</a:t>
            </a:r>
            <a:r>
              <a:rPr lang="es-ES" sz="2800" dirty="0" err="1" smtClean="0"/>
              <a:t>National</a:t>
            </a:r>
            <a:r>
              <a:rPr lang="es-ES" sz="2800" dirty="0" smtClean="0"/>
              <a:t> Agency </a:t>
            </a:r>
            <a:r>
              <a:rPr lang="es-ES" sz="2800" dirty="0" err="1" smtClean="0"/>
              <a:t>for</a:t>
            </a:r>
            <a:r>
              <a:rPr lang="es-ES" sz="2800" dirty="0" smtClean="0"/>
              <a:t> </a:t>
            </a:r>
            <a:r>
              <a:rPr lang="es-ES" sz="2800" dirty="0" err="1" smtClean="0"/>
              <a:t>Quality</a:t>
            </a:r>
            <a:r>
              <a:rPr lang="es-ES" sz="2800" dirty="0" smtClean="0"/>
              <a:t> </a:t>
            </a:r>
            <a:r>
              <a:rPr lang="es-ES" sz="2800" dirty="0" err="1" smtClean="0"/>
              <a:t>Assessment</a:t>
            </a:r>
            <a:r>
              <a:rPr lang="es-ES" sz="2800" dirty="0" smtClean="0"/>
              <a:t> and </a:t>
            </a:r>
            <a:r>
              <a:rPr lang="es-ES" sz="2800" dirty="0" err="1" smtClean="0"/>
              <a:t>Acreditation</a:t>
            </a:r>
            <a:r>
              <a:rPr lang="es-ES" sz="2800" dirty="0" smtClean="0"/>
              <a:t> of </a:t>
            </a:r>
            <a:r>
              <a:rPr lang="es-ES" sz="2800" dirty="0" err="1" smtClean="0"/>
              <a:t>Spain</a:t>
            </a:r>
            <a:r>
              <a:rPr lang="es-ES" sz="2800" dirty="0" smtClean="0"/>
              <a:t>)</a:t>
            </a:r>
          </a:p>
          <a:p>
            <a:r>
              <a:rPr lang="es-ES" sz="2800" b="1" dirty="0" smtClean="0">
                <a:hlinkClick r:id="rId7"/>
              </a:rPr>
              <a:t>CNEAI</a:t>
            </a:r>
            <a:r>
              <a:rPr lang="es-ES" sz="2800" dirty="0" smtClean="0"/>
              <a:t> (</a:t>
            </a:r>
            <a:r>
              <a:rPr lang="es-ES" sz="2800" dirty="0" err="1" smtClean="0"/>
              <a:t>Spanish</a:t>
            </a:r>
            <a:r>
              <a:rPr lang="es-ES" sz="2800" dirty="0" smtClean="0"/>
              <a:t> </a:t>
            </a:r>
            <a:r>
              <a:rPr lang="es-ES" sz="2800" dirty="0" err="1" smtClean="0"/>
              <a:t>National</a:t>
            </a:r>
            <a:r>
              <a:rPr lang="es-ES" sz="2800" dirty="0" smtClean="0"/>
              <a:t> </a:t>
            </a:r>
            <a:r>
              <a:rPr lang="es-ES" sz="2800" dirty="0" err="1" smtClean="0"/>
              <a:t>Commision</a:t>
            </a:r>
            <a:r>
              <a:rPr lang="es-ES" sz="2800" dirty="0" smtClean="0"/>
              <a:t> </a:t>
            </a:r>
            <a:r>
              <a:rPr lang="es-ES" sz="2800" dirty="0" err="1" smtClean="0"/>
              <a:t>for</a:t>
            </a:r>
            <a:r>
              <a:rPr lang="es-ES" sz="2800" dirty="0" smtClean="0"/>
              <a:t> </a:t>
            </a:r>
            <a:r>
              <a:rPr lang="es-ES" sz="2800" dirty="0" err="1" smtClean="0"/>
              <a:t>Research</a:t>
            </a:r>
            <a:r>
              <a:rPr lang="es-ES" sz="2800" dirty="0" smtClean="0"/>
              <a:t> </a:t>
            </a:r>
            <a:r>
              <a:rPr lang="es-ES" sz="2800" dirty="0" err="1" smtClean="0"/>
              <a:t>Evaluation</a:t>
            </a:r>
            <a:r>
              <a:rPr lang="es-ES" sz="2800" dirty="0" smtClean="0"/>
              <a:t>)</a:t>
            </a:r>
          </a:p>
          <a:p>
            <a:endParaRPr lang="es-ES" sz="2800" dirty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5187816" y="1631652"/>
            <a:ext cx="515023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ln>
                  <a:solidFill>
                    <a:schemeClr val="tx1"/>
                  </a:solidFill>
                </a:ln>
              </a:rPr>
              <a:t>Research</a:t>
            </a:r>
            <a:r>
              <a:rPr lang="es-ES" sz="2800" dirty="0" smtClean="0">
                <a:ln>
                  <a:solidFill>
                    <a:schemeClr val="tx1"/>
                  </a:solidFill>
                </a:ln>
              </a:rPr>
              <a:t> in </a:t>
            </a:r>
            <a:r>
              <a:rPr lang="es-ES" sz="2800" dirty="0" err="1" smtClean="0">
                <a:ln>
                  <a:solidFill>
                    <a:schemeClr val="tx1"/>
                  </a:solidFill>
                </a:ln>
              </a:rPr>
              <a:t>Spain</a:t>
            </a:r>
            <a:r>
              <a:rPr lang="es-ES" sz="28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s-ES" sz="2800" dirty="0" err="1" smtClean="0">
                <a:ln>
                  <a:solidFill>
                    <a:schemeClr val="tx1"/>
                  </a:solidFill>
                </a:ln>
              </a:rPr>
              <a:t>framework</a:t>
            </a:r>
            <a:endParaRPr lang="es-ES" sz="28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Botón de acción: Hacia atrás o Anterior 10">
            <a:hlinkClick r:id="" action="ppaction://hlinkshowjump?jump=previousslide" highlightClick="1"/>
          </p:cNvPr>
          <p:cNvSpPr/>
          <p:nvPr/>
        </p:nvSpPr>
        <p:spPr>
          <a:xfrm>
            <a:off x="11396882" y="0"/>
            <a:ext cx="410692" cy="333375"/>
          </a:xfrm>
          <a:prstGeom prst="actionButtonBackPrevio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99" y="4775085"/>
            <a:ext cx="1285103" cy="115496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466" y="4989713"/>
            <a:ext cx="3624649" cy="101188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643" y="4415514"/>
            <a:ext cx="930807" cy="187410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01" y="2740488"/>
            <a:ext cx="2390476" cy="1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5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506" y="1441831"/>
            <a:ext cx="6467390" cy="5300294"/>
          </a:xfrm>
          <a:prstGeom prst="rect">
            <a:avLst/>
          </a:prstGeom>
          <a:effectLst>
            <a:outerShdw blurRad="292100" dir="2700000" algn="ctr" rotWithShape="0">
              <a:schemeClr val="tx1">
                <a:lumMod val="95000"/>
                <a:lumOff val="5000"/>
                <a:alpha val="75000"/>
              </a:scheme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0"/>
            <a:ext cx="1518920" cy="1371829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18921" y="0"/>
            <a:ext cx="10673080" cy="1371829"/>
          </a:xfrm>
          <a:prstGeom prst="rect">
            <a:avLst/>
          </a:prstGeom>
          <a:solidFill>
            <a:srgbClr val="A1A1A1"/>
          </a:solidFill>
          <a:ln w="28575">
            <a:solidFill>
              <a:srgbClr val="C00000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6" name="Picture 5" descr="nuevo logo bibl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092" y="393784"/>
            <a:ext cx="18351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DIFUMINA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684">
            <a:off x="9858877" y="4917158"/>
            <a:ext cx="20129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807575" y="0"/>
            <a:ext cx="384425" cy="333375"/>
          </a:xfrm>
          <a:prstGeom prst="actionButtonForwardNex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9323432" y="1967094"/>
            <a:ext cx="2697086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ln>
                  <a:solidFill>
                    <a:schemeClr val="tx1"/>
                  </a:solidFill>
                </a:ln>
                <a:hlinkClick r:id="rId6"/>
              </a:rPr>
              <a:t>Science</a:t>
            </a:r>
            <a:r>
              <a:rPr lang="es-ES" sz="2000" dirty="0" smtClean="0">
                <a:ln>
                  <a:solidFill>
                    <a:schemeClr val="tx1"/>
                  </a:solidFill>
                </a:ln>
                <a:hlinkClick r:id="rId6"/>
              </a:rPr>
              <a:t>, </a:t>
            </a:r>
            <a:r>
              <a:rPr lang="es-ES" sz="2000" dirty="0" err="1" smtClean="0">
                <a:ln>
                  <a:solidFill>
                    <a:schemeClr val="tx1"/>
                  </a:solidFill>
                </a:ln>
                <a:hlinkClick r:id="rId6"/>
              </a:rPr>
              <a:t>Technology</a:t>
            </a:r>
            <a:r>
              <a:rPr lang="es-ES" sz="2000" dirty="0" smtClean="0">
                <a:ln>
                  <a:solidFill>
                    <a:schemeClr val="tx1"/>
                  </a:solidFill>
                </a:ln>
                <a:hlinkClick r:id="rId6"/>
              </a:rPr>
              <a:t> and </a:t>
            </a:r>
            <a:r>
              <a:rPr lang="es-ES" sz="2000" dirty="0" err="1" smtClean="0">
                <a:ln>
                  <a:solidFill>
                    <a:schemeClr val="tx1"/>
                  </a:solidFill>
                </a:ln>
                <a:hlinkClick r:id="rId6"/>
              </a:rPr>
              <a:t>Innovation</a:t>
            </a:r>
            <a:r>
              <a:rPr lang="es-ES" sz="2000" dirty="0" smtClean="0">
                <a:ln>
                  <a:solidFill>
                    <a:schemeClr val="tx1"/>
                  </a:solidFill>
                </a:ln>
                <a:hlinkClick r:id="rId6"/>
              </a:rPr>
              <a:t> </a:t>
            </a:r>
            <a:r>
              <a:rPr lang="es-ES" sz="2000" dirty="0" err="1" smtClean="0">
                <a:ln>
                  <a:solidFill>
                    <a:schemeClr val="tx1"/>
                  </a:solidFill>
                </a:ln>
                <a:hlinkClick r:id="rId6"/>
              </a:rPr>
              <a:t>Act</a:t>
            </a:r>
            <a:r>
              <a:rPr lang="es-ES" sz="2000" dirty="0" smtClean="0">
                <a:ln>
                  <a:solidFill>
                    <a:schemeClr val="tx1"/>
                  </a:solidFill>
                </a:ln>
                <a:hlinkClick r:id="rId6"/>
              </a:rPr>
              <a:t> 14/2011</a:t>
            </a:r>
            <a:endParaRPr lang="es-ES" sz="2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" name="Botón de acción: Hacia atrás o Anterior 18">
            <a:hlinkClick r:id="" action="ppaction://hlinkshowjump?jump=previousslide" highlightClick="1"/>
          </p:cNvPr>
          <p:cNvSpPr/>
          <p:nvPr/>
        </p:nvSpPr>
        <p:spPr>
          <a:xfrm>
            <a:off x="11396882" y="0"/>
            <a:ext cx="410692" cy="333375"/>
          </a:xfrm>
          <a:prstGeom prst="actionButtonBackPrevio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96" y="2775857"/>
            <a:ext cx="2466667" cy="1923810"/>
          </a:xfrm>
          <a:prstGeom prst="rect">
            <a:avLst/>
          </a:prstGeom>
        </p:spPr>
      </p:pic>
      <p:cxnSp>
        <p:nvCxnSpPr>
          <p:cNvPr id="15" name="Conector recto de flecha 14"/>
          <p:cNvCxnSpPr/>
          <p:nvPr/>
        </p:nvCxnSpPr>
        <p:spPr>
          <a:xfrm flipH="1">
            <a:off x="9832645" y="2715773"/>
            <a:ext cx="1032707" cy="119976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7" y="1555167"/>
            <a:ext cx="2944594" cy="730833"/>
          </a:xfrm>
          <a:prstGeom prst="rect">
            <a:avLst/>
          </a:prstGeom>
          <a:effectLst>
            <a:outerShdw blurRad="292100" dir="2700000" algn="ctr" rotWithShape="0">
              <a:srgbClr val="000000">
                <a:alpha val="7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34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0"/>
            <a:ext cx="1518920" cy="1371829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18921" y="0"/>
            <a:ext cx="10673080" cy="1371829"/>
          </a:xfrm>
          <a:prstGeom prst="rect">
            <a:avLst/>
          </a:prstGeom>
          <a:solidFill>
            <a:srgbClr val="A1A1A1"/>
          </a:solidFill>
          <a:ln w="28575">
            <a:solidFill>
              <a:srgbClr val="C00000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6" name="Picture 5" descr="nuevo logo bibl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092" y="393784"/>
            <a:ext cx="18351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DIFUMIN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684">
            <a:off x="9858877" y="4917158"/>
            <a:ext cx="20129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807575" y="0"/>
            <a:ext cx="384425" cy="333375"/>
          </a:xfrm>
          <a:prstGeom prst="actionButtonForwardNex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518920" y="4586429"/>
            <a:ext cx="3491084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s-ES" dirty="0">
                <a:solidFill>
                  <a:prstClr val="black"/>
                </a:solidFill>
                <a:hlinkClick r:id="rId5"/>
              </a:rPr>
              <a:t>http://recursoscientificos.fecyt.es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9" name="Botón de acción: Hacia atrás o Anterior 18">
            <a:hlinkClick r:id="" action="ppaction://hlinkshowjump?jump=previousslide" highlightClick="1"/>
          </p:cNvPr>
          <p:cNvSpPr/>
          <p:nvPr/>
        </p:nvSpPr>
        <p:spPr>
          <a:xfrm>
            <a:off x="11396882" y="0"/>
            <a:ext cx="410692" cy="333375"/>
          </a:xfrm>
          <a:prstGeom prst="actionButtonBackPrevio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03" y="1603778"/>
            <a:ext cx="6443862" cy="2863939"/>
          </a:xfrm>
          <a:prstGeom prst="rect">
            <a:avLst/>
          </a:prstGeom>
        </p:spPr>
      </p:pic>
      <p:pic>
        <p:nvPicPr>
          <p:cNvPr id="10" name="Imagen 9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90" y="5074474"/>
            <a:ext cx="6149375" cy="1608976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6480881" y="6339931"/>
            <a:ext cx="5578642" cy="32838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1200" dirty="0">
                <a:solidFill>
                  <a:prstClr val="black"/>
                </a:solidFill>
              </a:rPr>
              <a:t>https://www.fecyt.es/es/publicacion/researcher-career-path-spain-glance-3rd-edition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711118" y="3244334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11363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6703654" y="2719434"/>
            <a:ext cx="5199588" cy="23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ln>
                  <a:solidFill>
                    <a:schemeClr val="tx1"/>
                  </a:solidFill>
                </a:ln>
              </a:rPr>
              <a:t>The</a:t>
            </a:r>
            <a:r>
              <a:rPr lang="es-ES" sz="24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s-ES" sz="2400" b="1" dirty="0" err="1" smtClean="0">
                <a:ln>
                  <a:solidFill>
                    <a:schemeClr val="tx1"/>
                  </a:solidFill>
                </a:ln>
              </a:rPr>
              <a:t>Spanish</a:t>
            </a:r>
            <a:r>
              <a:rPr lang="es-ES" sz="24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s-ES" sz="2400" b="1" dirty="0" err="1" smtClean="0">
                <a:ln>
                  <a:solidFill>
                    <a:schemeClr val="tx1"/>
                  </a:solidFill>
                </a:ln>
              </a:rPr>
              <a:t>Foundation</a:t>
            </a:r>
            <a:r>
              <a:rPr lang="es-ES" sz="24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s-ES" sz="2400" b="1" dirty="0" err="1" smtClean="0">
                <a:ln>
                  <a:solidFill>
                    <a:schemeClr val="tx1"/>
                  </a:solidFill>
                </a:ln>
              </a:rPr>
              <a:t>for</a:t>
            </a:r>
            <a:r>
              <a:rPr lang="es-ES" sz="24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s-ES" sz="2400" b="1" dirty="0" err="1" smtClean="0">
                <a:ln>
                  <a:solidFill>
                    <a:schemeClr val="tx1"/>
                  </a:solidFill>
                </a:ln>
              </a:rPr>
              <a:t>Science</a:t>
            </a:r>
            <a:r>
              <a:rPr lang="es-ES" sz="2400" b="1" dirty="0" smtClean="0">
                <a:ln>
                  <a:solidFill>
                    <a:schemeClr val="tx1"/>
                  </a:solidFill>
                </a:ln>
              </a:rPr>
              <a:t> and </a:t>
            </a:r>
            <a:r>
              <a:rPr lang="es-ES" sz="2400" b="1" dirty="0" err="1" smtClean="0">
                <a:ln>
                  <a:solidFill>
                    <a:schemeClr val="tx1"/>
                  </a:solidFill>
                </a:ln>
              </a:rPr>
              <a:t>Technology</a:t>
            </a:r>
            <a:r>
              <a:rPr lang="es-ES" sz="24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s-ES" sz="2400" dirty="0" smtClean="0">
                <a:ln>
                  <a:solidFill>
                    <a:schemeClr val="tx1"/>
                  </a:solidFill>
                </a:ln>
              </a:rPr>
              <a:t>(FECYT) </a:t>
            </a:r>
            <a:r>
              <a:rPr lang="es-ES" sz="2400" smtClean="0">
                <a:ln>
                  <a:solidFill>
                    <a:schemeClr val="tx1"/>
                  </a:solidFill>
                </a:ln>
              </a:rPr>
              <a:t>depends</a:t>
            </a:r>
            <a:r>
              <a:rPr lang="es-ES" sz="24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s-ES" sz="2400" dirty="0" err="1" smtClean="0">
                <a:ln>
                  <a:solidFill>
                    <a:schemeClr val="tx1"/>
                  </a:solidFill>
                </a:ln>
              </a:rPr>
              <a:t>on</a:t>
            </a:r>
            <a:r>
              <a:rPr lang="es-ES" sz="24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s-ES" sz="2400" dirty="0" err="1" smtClean="0">
                <a:ln>
                  <a:solidFill>
                    <a:schemeClr val="tx1"/>
                  </a:solidFill>
                </a:ln>
              </a:rPr>
              <a:t>the</a:t>
            </a:r>
            <a:r>
              <a:rPr lang="es-ES" sz="24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s-ES" sz="2400" dirty="0" err="1" smtClean="0">
                <a:ln>
                  <a:solidFill>
                    <a:schemeClr val="tx1"/>
                  </a:solidFill>
                </a:ln>
              </a:rPr>
              <a:t>Spanish</a:t>
            </a:r>
            <a:r>
              <a:rPr lang="es-ES" sz="24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s-ES" sz="2400" b="1" dirty="0" err="1" smtClean="0">
                <a:ln>
                  <a:solidFill>
                    <a:schemeClr val="tx1"/>
                  </a:solidFill>
                </a:ln>
              </a:rPr>
              <a:t>Ministry</a:t>
            </a:r>
            <a:r>
              <a:rPr lang="es-ES" sz="2400" b="1" dirty="0" smtClean="0">
                <a:ln>
                  <a:solidFill>
                    <a:schemeClr val="tx1"/>
                  </a:solidFill>
                </a:ln>
              </a:rPr>
              <a:t> of </a:t>
            </a:r>
            <a:r>
              <a:rPr lang="es-ES" sz="2400" b="1" dirty="0" err="1" smtClean="0">
                <a:ln>
                  <a:solidFill>
                    <a:schemeClr val="tx1"/>
                  </a:solidFill>
                </a:ln>
              </a:rPr>
              <a:t>Science</a:t>
            </a:r>
            <a:r>
              <a:rPr lang="es-ES" sz="2400" b="1" dirty="0" smtClean="0">
                <a:ln>
                  <a:solidFill>
                    <a:schemeClr val="tx1"/>
                  </a:solidFill>
                </a:ln>
              </a:rPr>
              <a:t>, </a:t>
            </a:r>
            <a:r>
              <a:rPr lang="es-ES" sz="2400" b="1" dirty="0" err="1" smtClean="0">
                <a:ln>
                  <a:solidFill>
                    <a:schemeClr val="tx1"/>
                  </a:solidFill>
                </a:ln>
              </a:rPr>
              <a:t>Innovation</a:t>
            </a:r>
            <a:r>
              <a:rPr lang="es-ES" sz="2400" b="1" dirty="0" smtClean="0">
                <a:ln>
                  <a:solidFill>
                    <a:schemeClr val="tx1"/>
                  </a:solidFill>
                </a:ln>
              </a:rPr>
              <a:t> and </a:t>
            </a:r>
            <a:r>
              <a:rPr lang="es-ES" sz="2400" b="1" dirty="0" err="1" smtClean="0">
                <a:ln>
                  <a:solidFill>
                    <a:schemeClr val="tx1"/>
                  </a:solidFill>
                </a:ln>
              </a:rPr>
              <a:t>Universities</a:t>
            </a:r>
            <a:r>
              <a:rPr lang="es-ES" sz="2400" dirty="0" smtClean="0">
                <a:ln>
                  <a:solidFill>
                    <a:schemeClr val="tx1"/>
                  </a:solidFill>
                </a:ln>
              </a:rPr>
              <a:t>. </a:t>
            </a:r>
            <a:r>
              <a:rPr lang="es-ES" sz="2400" dirty="0" err="1" smtClean="0">
                <a:ln>
                  <a:solidFill>
                    <a:schemeClr val="tx1"/>
                  </a:solidFill>
                </a:ln>
              </a:rPr>
              <a:t>It</a:t>
            </a:r>
            <a:r>
              <a:rPr lang="es-ES" sz="24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s-ES" sz="2400" dirty="0" err="1" smtClean="0">
                <a:ln>
                  <a:solidFill>
                    <a:schemeClr val="tx1"/>
                  </a:solidFill>
                </a:ln>
              </a:rPr>
              <a:t>is</a:t>
            </a:r>
            <a:r>
              <a:rPr lang="es-ES" sz="24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s-ES" sz="2400" dirty="0" err="1" smtClean="0">
                <a:ln>
                  <a:solidFill>
                    <a:schemeClr val="tx1"/>
                  </a:solidFill>
                </a:ln>
              </a:rPr>
              <a:t>the</a:t>
            </a:r>
            <a:r>
              <a:rPr lang="es-ES" sz="24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s-ES" sz="2400" dirty="0" err="1" smtClean="0">
                <a:ln>
                  <a:solidFill>
                    <a:schemeClr val="tx1"/>
                  </a:solidFill>
                </a:ln>
              </a:rPr>
              <a:t>main</a:t>
            </a:r>
            <a:r>
              <a:rPr lang="es-ES" sz="24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s-ES" sz="2400" dirty="0" err="1" smtClean="0">
                <a:ln>
                  <a:solidFill>
                    <a:schemeClr val="tx1"/>
                  </a:solidFill>
                </a:ln>
              </a:rPr>
              <a:t>provider</a:t>
            </a:r>
            <a:r>
              <a:rPr lang="es-ES" sz="2400" dirty="0" smtClean="0">
                <a:ln>
                  <a:solidFill>
                    <a:schemeClr val="tx1"/>
                  </a:solidFill>
                </a:ln>
              </a:rPr>
              <a:t> of </a:t>
            </a:r>
            <a:r>
              <a:rPr lang="es-ES" sz="2400" dirty="0" err="1" smtClean="0">
                <a:ln>
                  <a:solidFill>
                    <a:schemeClr val="tx1"/>
                  </a:solidFill>
                </a:ln>
              </a:rPr>
              <a:t>research</a:t>
            </a:r>
            <a:r>
              <a:rPr lang="es-ES" sz="24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s-ES" sz="2400" dirty="0" err="1" smtClean="0">
                <a:ln>
                  <a:solidFill>
                    <a:schemeClr val="tx1"/>
                  </a:solidFill>
                </a:ln>
              </a:rPr>
              <a:t>resources</a:t>
            </a:r>
            <a:r>
              <a:rPr lang="es-ES" sz="2400" dirty="0" smtClean="0">
                <a:ln>
                  <a:solidFill>
                    <a:schemeClr val="tx1"/>
                  </a:solidFill>
                </a:ln>
              </a:rPr>
              <a:t> and </a:t>
            </a:r>
            <a:r>
              <a:rPr lang="es-ES" sz="2400" dirty="0" err="1" smtClean="0">
                <a:ln>
                  <a:solidFill>
                    <a:schemeClr val="tx1"/>
                  </a:solidFill>
                </a:ln>
              </a:rPr>
              <a:t>tools</a:t>
            </a:r>
            <a:r>
              <a:rPr lang="es-ES" sz="24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s-ES" sz="2400" dirty="0" err="1" smtClean="0">
                <a:ln>
                  <a:solidFill>
                    <a:schemeClr val="tx1"/>
                  </a:solidFill>
                </a:ln>
              </a:rPr>
              <a:t>for</a:t>
            </a:r>
            <a:r>
              <a:rPr lang="es-ES" sz="24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s-ES" sz="2400" dirty="0" err="1" smtClean="0">
                <a:ln>
                  <a:solidFill>
                    <a:schemeClr val="tx1"/>
                  </a:solidFill>
                </a:ln>
              </a:rPr>
              <a:t>Spanish</a:t>
            </a:r>
            <a:r>
              <a:rPr lang="es-ES" sz="24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s-ES" sz="2400" dirty="0" err="1" smtClean="0">
                <a:ln>
                  <a:solidFill>
                    <a:schemeClr val="tx1"/>
                  </a:solidFill>
                </a:ln>
              </a:rPr>
              <a:t>universities</a:t>
            </a:r>
            <a:r>
              <a:rPr lang="es-ES" sz="2400" dirty="0" smtClean="0">
                <a:ln>
                  <a:solidFill>
                    <a:schemeClr val="tx1"/>
                  </a:solidFill>
                </a:ln>
              </a:rPr>
              <a:t>.</a:t>
            </a:r>
            <a:endParaRPr lang="es-ES" sz="24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4" name="Imagen 13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168" y="1637902"/>
            <a:ext cx="3377184" cy="838200"/>
          </a:xfrm>
          <a:prstGeom prst="rect">
            <a:avLst/>
          </a:prstGeom>
          <a:effectLst>
            <a:outerShdw blurRad="292100" dir="2700000" algn="ctr" rotWithShape="0">
              <a:srgbClr val="000000">
                <a:alpha val="7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8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0"/>
            <a:ext cx="1518920" cy="1371829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18921" y="0"/>
            <a:ext cx="10673080" cy="1371829"/>
          </a:xfrm>
          <a:prstGeom prst="rect">
            <a:avLst/>
          </a:prstGeom>
          <a:solidFill>
            <a:srgbClr val="A1A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6" name="Picture 5" descr="nuevo logo bibl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092" y="393784"/>
            <a:ext cx="18351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DIFUMIN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684">
            <a:off x="9858877" y="4917158"/>
            <a:ext cx="20129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807575" y="0"/>
            <a:ext cx="384425" cy="333375"/>
          </a:xfrm>
          <a:prstGeom prst="actionButtonForwardNex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23" y="1521240"/>
            <a:ext cx="5451566" cy="510883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447727" y="2419085"/>
            <a:ext cx="3550617" cy="2062103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C00000"/>
                </a:solidFill>
              </a:rPr>
              <a:t>RUIDERA GROUP</a:t>
            </a:r>
          </a:p>
          <a:p>
            <a:pPr algn="just"/>
            <a:r>
              <a:rPr lang="es-ES" sz="1600" dirty="0" err="1" smtClean="0"/>
              <a:t>Institutional</a:t>
            </a:r>
            <a:r>
              <a:rPr lang="es-ES" sz="1600" dirty="0" smtClean="0"/>
              <a:t> </a:t>
            </a:r>
            <a:r>
              <a:rPr lang="es-ES" sz="1600" dirty="0" err="1" smtClean="0"/>
              <a:t>Repository</a:t>
            </a:r>
            <a:r>
              <a:rPr lang="es-ES" sz="1600" dirty="0" smtClean="0"/>
              <a:t> </a:t>
            </a:r>
            <a:r>
              <a:rPr lang="es-ES" sz="1600" dirty="0" err="1" smtClean="0"/>
              <a:t>RUIdeRA</a:t>
            </a:r>
            <a:r>
              <a:rPr lang="es-ES" sz="1600" dirty="0" smtClean="0"/>
              <a:t> </a:t>
            </a:r>
            <a:r>
              <a:rPr lang="es-ES" sz="1600" dirty="0" err="1" smtClean="0"/>
              <a:t>started</a:t>
            </a:r>
            <a:r>
              <a:rPr lang="es-ES" sz="1600" dirty="0" smtClean="0"/>
              <a:t> as a Project in 2011, and </a:t>
            </a:r>
            <a:r>
              <a:rPr lang="es-ES" sz="1600" dirty="0" err="1" smtClean="0"/>
              <a:t>developed</a:t>
            </a:r>
            <a:r>
              <a:rPr lang="es-ES" sz="1600" dirty="0" smtClean="0"/>
              <a:t> </a:t>
            </a:r>
            <a:r>
              <a:rPr lang="es-ES" sz="1600" dirty="0" err="1" smtClean="0"/>
              <a:t>until</a:t>
            </a:r>
            <a:r>
              <a:rPr lang="es-ES" sz="1600" dirty="0" smtClean="0"/>
              <a:t> 2015, </a:t>
            </a:r>
            <a:r>
              <a:rPr lang="es-ES" sz="1600" dirty="0" err="1" smtClean="0"/>
              <a:t>when</a:t>
            </a:r>
            <a:r>
              <a:rPr lang="es-ES" sz="1600" dirty="0" smtClean="0"/>
              <a:t> </a:t>
            </a:r>
            <a:r>
              <a:rPr lang="es-ES" sz="1600" dirty="0" err="1" smtClean="0"/>
              <a:t>it</a:t>
            </a:r>
            <a:r>
              <a:rPr lang="es-ES" sz="1600" dirty="0" smtClean="0"/>
              <a:t> </a:t>
            </a:r>
            <a:r>
              <a:rPr lang="es-ES" sz="1600" dirty="0" err="1" smtClean="0"/>
              <a:t>was</a:t>
            </a:r>
            <a:r>
              <a:rPr lang="es-ES" sz="1600" dirty="0" smtClean="0"/>
              <a:t> </a:t>
            </a:r>
            <a:r>
              <a:rPr lang="es-ES" sz="1600" dirty="0" err="1" smtClean="0"/>
              <a:t>consolidated</a:t>
            </a:r>
            <a:r>
              <a:rPr lang="es-ES" sz="1600" dirty="0" smtClean="0"/>
              <a:t>. </a:t>
            </a:r>
          </a:p>
          <a:p>
            <a:pPr algn="just"/>
            <a:r>
              <a:rPr lang="es-ES" sz="1600" dirty="0" err="1" smtClean="0"/>
              <a:t>There</a:t>
            </a:r>
            <a:r>
              <a:rPr lang="es-ES" sz="1600" dirty="0" smtClean="0"/>
              <a:t> </a:t>
            </a:r>
            <a:r>
              <a:rPr lang="es-ES" sz="1600" dirty="0" err="1" smtClean="0"/>
              <a:t>is</a:t>
            </a:r>
            <a:r>
              <a:rPr lang="es-ES" sz="1600" dirty="0" smtClean="0"/>
              <a:t> a </a:t>
            </a:r>
            <a:r>
              <a:rPr lang="es-ES" sz="1600" dirty="0" err="1" smtClean="0"/>
              <a:t>communitiy</a:t>
            </a:r>
            <a:r>
              <a:rPr lang="es-ES" sz="1600" dirty="0" smtClean="0"/>
              <a:t> </a:t>
            </a:r>
            <a:r>
              <a:rPr lang="es-ES" sz="1600" dirty="0" err="1" smtClean="0"/>
              <a:t>called</a:t>
            </a:r>
            <a:r>
              <a:rPr lang="es-ES" sz="1600" dirty="0" smtClean="0"/>
              <a:t> “Investigación” </a:t>
            </a:r>
            <a:r>
              <a:rPr lang="es-ES" sz="1600" dirty="0" err="1" smtClean="0"/>
              <a:t>where</a:t>
            </a:r>
            <a:r>
              <a:rPr lang="es-ES" sz="1600" dirty="0" smtClean="0"/>
              <a:t> </a:t>
            </a:r>
            <a:r>
              <a:rPr lang="es-ES" sz="1600" dirty="0" err="1" smtClean="0"/>
              <a:t>research</a:t>
            </a:r>
            <a:r>
              <a:rPr lang="es-ES" sz="1600" dirty="0" smtClean="0"/>
              <a:t> outputs are </a:t>
            </a:r>
            <a:r>
              <a:rPr lang="es-ES" sz="1600" dirty="0" err="1" smtClean="0"/>
              <a:t>uploaded</a:t>
            </a:r>
            <a:r>
              <a:rPr lang="es-ES" sz="1600" dirty="0"/>
              <a:t> </a:t>
            </a:r>
            <a:r>
              <a:rPr lang="es-ES" sz="1600" dirty="0" err="1" smtClean="0"/>
              <a:t>by</a:t>
            </a:r>
            <a:r>
              <a:rPr lang="es-ES" sz="1600" dirty="0" smtClean="0"/>
              <a:t> </a:t>
            </a:r>
            <a:r>
              <a:rPr lang="es-ES" sz="1600" dirty="0" err="1" smtClean="0"/>
              <a:t>researchers</a:t>
            </a:r>
            <a:r>
              <a:rPr lang="es-ES" sz="1600" dirty="0" smtClean="0"/>
              <a:t> </a:t>
            </a:r>
            <a:r>
              <a:rPr lang="es-ES" sz="1600" dirty="0" err="1" smtClean="0"/>
              <a:t>or</a:t>
            </a:r>
            <a:r>
              <a:rPr lang="es-ES" sz="1600" dirty="0" smtClean="0"/>
              <a:t> </a:t>
            </a:r>
            <a:r>
              <a:rPr lang="es-ES" sz="1600" dirty="0" err="1" smtClean="0"/>
              <a:t>by</a:t>
            </a:r>
            <a:r>
              <a:rPr lang="es-ES" sz="1600" dirty="0" smtClean="0"/>
              <a:t> </a:t>
            </a:r>
            <a:r>
              <a:rPr lang="es-ES" sz="1600" dirty="0" err="1" smtClean="0"/>
              <a:t>library</a:t>
            </a:r>
            <a:r>
              <a:rPr lang="es-ES" sz="1600" dirty="0" smtClean="0"/>
              <a:t> staff.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33564" y="1830989"/>
            <a:ext cx="2199921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ln>
                  <a:solidFill>
                    <a:schemeClr val="tx1"/>
                  </a:solidFill>
                </a:ln>
              </a:rPr>
              <a:t>RUIdeRA</a:t>
            </a:r>
            <a:r>
              <a:rPr lang="es-ES" sz="2400" dirty="0" smtClean="0">
                <a:ln>
                  <a:solidFill>
                    <a:schemeClr val="tx1"/>
                  </a:solidFill>
                </a:ln>
              </a:rPr>
              <a:t> </a:t>
            </a:r>
          </a:p>
          <a:p>
            <a:r>
              <a:rPr lang="es-ES" sz="2400" dirty="0" err="1" smtClean="0">
                <a:ln>
                  <a:solidFill>
                    <a:schemeClr val="tx1"/>
                  </a:solidFill>
                </a:ln>
              </a:rPr>
              <a:t>Repository</a:t>
            </a:r>
            <a:endParaRPr lang="es-ES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Rectángulo 12"/>
          <p:cNvSpPr/>
          <p:nvPr/>
        </p:nvSpPr>
        <p:spPr>
          <a:xfrm flipV="1">
            <a:off x="2809102" y="3921210"/>
            <a:ext cx="669936" cy="16670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Botón de acción: Hacia atrás o Anterior 13">
            <a:hlinkClick r:id="" action="ppaction://hlinkshowjump?jump=previousslide" highlightClick="1"/>
          </p:cNvPr>
          <p:cNvSpPr/>
          <p:nvPr/>
        </p:nvSpPr>
        <p:spPr>
          <a:xfrm>
            <a:off x="11396882" y="0"/>
            <a:ext cx="410692" cy="333375"/>
          </a:xfrm>
          <a:prstGeom prst="actionButtonBackPrevio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6" y="2794905"/>
            <a:ext cx="2466667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02" y="1493749"/>
            <a:ext cx="5953758" cy="4898342"/>
          </a:xfrm>
          <a:prstGeom prst="rect">
            <a:avLst/>
          </a:prstGeom>
          <a:effectLst>
            <a:outerShdw blurRad="292100" dir="2700000" algn="ctr" rotWithShape="0">
              <a:schemeClr val="bg2">
                <a:lumMod val="10000"/>
                <a:alpha val="75000"/>
              </a:scheme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0"/>
            <a:ext cx="1518920" cy="1371829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18921" y="0"/>
            <a:ext cx="10673080" cy="1371829"/>
          </a:xfrm>
          <a:prstGeom prst="rect">
            <a:avLst/>
          </a:prstGeom>
          <a:solidFill>
            <a:srgbClr val="A1A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6" name="Picture 5" descr="nuevo logo bibl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092" y="393784"/>
            <a:ext cx="18351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DIFUMINA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684">
            <a:off x="9858877" y="4917158"/>
            <a:ext cx="20129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807575" y="0"/>
            <a:ext cx="384425" cy="333375"/>
          </a:xfrm>
          <a:prstGeom prst="actionButtonForwardNex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883" y="2042307"/>
            <a:ext cx="5627989" cy="4471703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93402" y="4005942"/>
            <a:ext cx="845037" cy="1654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Conector recto de flecha 12"/>
          <p:cNvCxnSpPr/>
          <p:nvPr/>
        </p:nvCxnSpPr>
        <p:spPr>
          <a:xfrm>
            <a:off x="1090553" y="4088673"/>
            <a:ext cx="3592504" cy="108340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5"/>
          <p:cNvSpPr/>
          <p:nvPr/>
        </p:nvSpPr>
        <p:spPr>
          <a:xfrm>
            <a:off x="8269759" y="2198666"/>
            <a:ext cx="1219201" cy="283511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3899101" y="2450472"/>
            <a:ext cx="1149531" cy="566057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/>
          <p:cNvSpPr txBox="1"/>
          <p:nvPr/>
        </p:nvSpPr>
        <p:spPr>
          <a:xfrm>
            <a:off x="9619872" y="2042307"/>
            <a:ext cx="1868461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ln>
                  <a:solidFill>
                    <a:schemeClr val="tx1"/>
                  </a:solidFill>
                </a:ln>
              </a:rPr>
              <a:t>Identified</a:t>
            </a:r>
            <a:r>
              <a:rPr lang="es-ES" sz="20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s-ES" sz="2000" dirty="0" err="1" smtClean="0">
                <a:ln>
                  <a:solidFill>
                    <a:schemeClr val="tx1"/>
                  </a:solidFill>
                </a:ln>
              </a:rPr>
              <a:t>user</a:t>
            </a:r>
            <a:r>
              <a:rPr lang="es-ES" sz="2000" dirty="0" smtClean="0">
                <a:ln>
                  <a:solidFill>
                    <a:schemeClr val="tx1"/>
                  </a:solidFill>
                </a:ln>
              </a:rPr>
              <a:t> as </a:t>
            </a:r>
            <a:r>
              <a:rPr lang="es-ES" sz="2000" dirty="0" err="1" smtClean="0">
                <a:ln>
                  <a:solidFill>
                    <a:schemeClr val="tx1"/>
                  </a:solidFill>
                </a:ln>
              </a:rPr>
              <a:t>librarian</a:t>
            </a:r>
            <a:endParaRPr lang="es-ES" sz="2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" name="Botón de acción: Hacia atrás o Anterior 13">
            <a:hlinkClick r:id="" action="ppaction://hlinkshowjump?jump=previousslide" highlightClick="1"/>
          </p:cNvPr>
          <p:cNvSpPr/>
          <p:nvPr/>
        </p:nvSpPr>
        <p:spPr>
          <a:xfrm>
            <a:off x="11396882" y="0"/>
            <a:ext cx="410692" cy="333375"/>
          </a:xfrm>
          <a:prstGeom prst="actionButtonBackPrevio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718" y="2849886"/>
            <a:ext cx="2409524" cy="1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5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0"/>
            <a:ext cx="1518920" cy="1371829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18921" y="0"/>
            <a:ext cx="10673080" cy="1371829"/>
          </a:xfrm>
          <a:prstGeom prst="rect">
            <a:avLst/>
          </a:prstGeom>
          <a:solidFill>
            <a:srgbClr val="A1A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6" name="Picture 5" descr="nuevo logo bibl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092" y="393784"/>
            <a:ext cx="18351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DIFUMIN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684">
            <a:off x="9858877" y="4917158"/>
            <a:ext cx="20129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807575" y="0"/>
            <a:ext cx="384425" cy="333375"/>
          </a:xfrm>
          <a:prstGeom prst="actionButtonForwardNex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03" y="1371829"/>
            <a:ext cx="3825185" cy="541311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855461" y="2419085"/>
            <a:ext cx="5142883" cy="132343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ES" sz="1600" b="1" dirty="0" err="1" smtClean="0">
                <a:solidFill>
                  <a:srgbClr val="C00000"/>
                </a:solidFill>
              </a:rPr>
              <a:t>Intellectual</a:t>
            </a:r>
            <a:r>
              <a:rPr lang="es-ES" sz="1600" b="1" dirty="0" smtClean="0">
                <a:solidFill>
                  <a:srgbClr val="C00000"/>
                </a:solidFill>
              </a:rPr>
              <a:t> </a:t>
            </a:r>
            <a:r>
              <a:rPr lang="es-ES" sz="1600" b="1" dirty="0" err="1" smtClean="0">
                <a:solidFill>
                  <a:srgbClr val="C00000"/>
                </a:solidFill>
              </a:rPr>
              <a:t>Property</a:t>
            </a:r>
            <a:r>
              <a:rPr lang="es-ES" sz="1600" b="1" dirty="0" smtClean="0">
                <a:solidFill>
                  <a:srgbClr val="C00000"/>
                </a:solidFill>
              </a:rPr>
              <a:t> and </a:t>
            </a:r>
            <a:r>
              <a:rPr lang="es-ES" sz="1600" b="1" dirty="0" err="1" smtClean="0">
                <a:solidFill>
                  <a:srgbClr val="C00000"/>
                </a:solidFill>
              </a:rPr>
              <a:t>Knowledge</a:t>
            </a:r>
            <a:r>
              <a:rPr lang="es-ES" sz="1600" b="1" dirty="0" smtClean="0">
                <a:solidFill>
                  <a:srgbClr val="C00000"/>
                </a:solidFill>
              </a:rPr>
              <a:t> </a:t>
            </a:r>
            <a:r>
              <a:rPr lang="es-ES" sz="1600" b="1" dirty="0">
                <a:solidFill>
                  <a:srgbClr val="C00000"/>
                </a:solidFill>
              </a:rPr>
              <a:t>M</a:t>
            </a:r>
            <a:r>
              <a:rPr lang="es-ES" sz="1600" b="1" dirty="0" smtClean="0">
                <a:solidFill>
                  <a:srgbClr val="C00000"/>
                </a:solidFill>
              </a:rPr>
              <a:t>anagement </a:t>
            </a:r>
            <a:r>
              <a:rPr lang="es-ES" sz="1600" b="1" dirty="0" err="1" smtClean="0">
                <a:solidFill>
                  <a:srgbClr val="C00000"/>
                </a:solidFill>
              </a:rPr>
              <a:t>Group</a:t>
            </a:r>
            <a:endParaRPr lang="es-ES" sz="1600" b="1" dirty="0" smtClean="0">
              <a:solidFill>
                <a:srgbClr val="C00000"/>
              </a:solidFill>
            </a:endParaRPr>
          </a:p>
          <a:p>
            <a:r>
              <a:rPr lang="es-ES" sz="1600" dirty="0"/>
              <a:t>	</a:t>
            </a:r>
            <a:r>
              <a:rPr lang="es-ES" sz="1600" dirty="0" smtClean="0"/>
              <a:t>- </a:t>
            </a:r>
            <a:r>
              <a:rPr lang="es-ES" sz="1600" dirty="0" err="1" smtClean="0"/>
              <a:t>University</a:t>
            </a:r>
            <a:r>
              <a:rPr lang="es-ES" sz="1600" dirty="0" smtClean="0"/>
              <a:t> Library</a:t>
            </a:r>
          </a:p>
          <a:p>
            <a:r>
              <a:rPr lang="es-ES" sz="1600" dirty="0"/>
              <a:t>	</a:t>
            </a:r>
            <a:r>
              <a:rPr lang="es-ES" sz="1600" dirty="0" smtClean="0"/>
              <a:t>- </a:t>
            </a:r>
            <a:r>
              <a:rPr lang="es-ES" sz="1600" dirty="0" err="1" smtClean="0"/>
              <a:t>Technology</a:t>
            </a:r>
            <a:r>
              <a:rPr lang="es-ES" sz="1600" dirty="0" smtClean="0"/>
              <a:t> and </a:t>
            </a:r>
            <a:r>
              <a:rPr lang="es-ES" sz="1600" dirty="0" err="1" smtClean="0"/>
              <a:t>Communications</a:t>
            </a:r>
            <a:r>
              <a:rPr lang="es-ES" sz="1600" dirty="0" smtClean="0"/>
              <a:t> </a:t>
            </a:r>
            <a:r>
              <a:rPr lang="es-ES" sz="1600" dirty="0" err="1" smtClean="0"/>
              <a:t>Area</a:t>
            </a:r>
            <a:endParaRPr lang="es-ES" sz="1600" dirty="0" smtClean="0"/>
          </a:p>
          <a:p>
            <a:r>
              <a:rPr lang="es-ES" sz="1600" dirty="0"/>
              <a:t>	</a:t>
            </a:r>
            <a:r>
              <a:rPr lang="es-ES" sz="1600" dirty="0" smtClean="0"/>
              <a:t>- Office </a:t>
            </a:r>
            <a:r>
              <a:rPr lang="es-ES" sz="1600" dirty="0" err="1" smtClean="0"/>
              <a:t>for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Transference</a:t>
            </a:r>
            <a:r>
              <a:rPr lang="es-ES" sz="1600" dirty="0" smtClean="0"/>
              <a:t> of </a:t>
            </a:r>
            <a:r>
              <a:rPr lang="es-ES" sz="1600" dirty="0" err="1" smtClean="0"/>
              <a:t>Research</a:t>
            </a:r>
            <a:r>
              <a:rPr lang="es-ES" sz="1600" dirty="0" smtClean="0"/>
              <a:t> </a:t>
            </a:r>
            <a:r>
              <a:rPr lang="es-ES" sz="1600" dirty="0" err="1" smtClean="0"/>
              <a:t>Results</a:t>
            </a:r>
            <a:r>
              <a:rPr lang="es-ES" sz="1600" dirty="0" smtClean="0"/>
              <a:t> </a:t>
            </a:r>
          </a:p>
          <a:p>
            <a:r>
              <a:rPr lang="es-ES" sz="1600" dirty="0"/>
              <a:t>	</a:t>
            </a:r>
            <a:r>
              <a:rPr lang="es-ES" sz="1600" dirty="0" smtClean="0"/>
              <a:t>- </a:t>
            </a:r>
            <a:r>
              <a:rPr lang="es-ES" sz="1600" dirty="0" err="1" smtClean="0"/>
              <a:t>University</a:t>
            </a:r>
            <a:r>
              <a:rPr lang="es-ES" sz="1600" dirty="0" smtClean="0"/>
              <a:t> Archive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33564" y="1830989"/>
            <a:ext cx="2199921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ln>
                  <a:solidFill>
                    <a:schemeClr val="tx1"/>
                  </a:solidFill>
                </a:ln>
              </a:rPr>
              <a:t>Intellectual</a:t>
            </a:r>
            <a:r>
              <a:rPr lang="es-ES" sz="24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s-ES" sz="2400" dirty="0" err="1" smtClean="0">
                <a:ln>
                  <a:solidFill>
                    <a:schemeClr val="tx1"/>
                  </a:solidFill>
                </a:ln>
              </a:rPr>
              <a:t>Property</a:t>
            </a:r>
            <a:endParaRPr lang="es-ES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Botón de acción: Hacia atrás o Anterior 11">
            <a:hlinkClick r:id="" action="ppaction://hlinkshowjump?jump=previousslide" highlightClick="1"/>
          </p:cNvPr>
          <p:cNvSpPr/>
          <p:nvPr/>
        </p:nvSpPr>
        <p:spPr>
          <a:xfrm>
            <a:off x="11396882" y="0"/>
            <a:ext cx="410692" cy="333375"/>
          </a:xfrm>
          <a:prstGeom prst="actionButtonBackPrevio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57" y="2852048"/>
            <a:ext cx="2438095" cy="184761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855461" y="4622150"/>
            <a:ext cx="4936341" cy="1323439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 err="1" smtClean="0">
                <a:solidFill>
                  <a:srgbClr val="C00000"/>
                </a:solidFill>
              </a:rPr>
              <a:t>Intellectual</a:t>
            </a:r>
            <a:r>
              <a:rPr lang="es-ES" sz="1600" b="1" dirty="0" smtClean="0">
                <a:solidFill>
                  <a:srgbClr val="C00000"/>
                </a:solidFill>
              </a:rPr>
              <a:t> </a:t>
            </a:r>
            <a:r>
              <a:rPr lang="es-ES" sz="1600" b="1" dirty="0" err="1" smtClean="0">
                <a:solidFill>
                  <a:srgbClr val="C00000"/>
                </a:solidFill>
              </a:rPr>
              <a:t>Property</a:t>
            </a:r>
            <a:r>
              <a:rPr lang="es-ES" sz="1600" b="1" dirty="0" smtClean="0">
                <a:solidFill>
                  <a:srgbClr val="C00000"/>
                </a:solidFill>
              </a:rPr>
              <a:t> and </a:t>
            </a:r>
            <a:r>
              <a:rPr lang="es-ES" sz="1600" b="1" dirty="0" err="1" smtClean="0">
                <a:solidFill>
                  <a:srgbClr val="C00000"/>
                </a:solidFill>
              </a:rPr>
              <a:t>Knowledge</a:t>
            </a:r>
            <a:r>
              <a:rPr lang="es-ES" sz="1600" b="1" dirty="0" smtClean="0">
                <a:solidFill>
                  <a:srgbClr val="C00000"/>
                </a:solidFill>
              </a:rPr>
              <a:t> </a:t>
            </a:r>
            <a:r>
              <a:rPr lang="es-ES" sz="1600" b="1" dirty="0">
                <a:solidFill>
                  <a:srgbClr val="C00000"/>
                </a:solidFill>
              </a:rPr>
              <a:t>M</a:t>
            </a:r>
            <a:r>
              <a:rPr lang="es-ES" sz="1600" b="1" dirty="0" smtClean="0">
                <a:solidFill>
                  <a:srgbClr val="C00000"/>
                </a:solidFill>
              </a:rPr>
              <a:t>anagement </a:t>
            </a:r>
            <a:r>
              <a:rPr lang="es-ES" sz="1600" b="1" dirty="0" err="1" smtClean="0">
                <a:solidFill>
                  <a:srgbClr val="C00000"/>
                </a:solidFill>
              </a:rPr>
              <a:t>Group</a:t>
            </a:r>
            <a:endParaRPr lang="es-ES" sz="1600" b="1" dirty="0" smtClean="0">
              <a:solidFill>
                <a:srgbClr val="C00000"/>
              </a:solidFill>
            </a:endParaRPr>
          </a:p>
          <a:p>
            <a:r>
              <a:rPr lang="es-ES" sz="1600" b="1" dirty="0" err="1" smtClean="0"/>
              <a:t>Academic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honestity</a:t>
            </a:r>
            <a:r>
              <a:rPr lang="es-ES" sz="1600" b="1" dirty="0" smtClean="0"/>
              <a:t>: </a:t>
            </a:r>
            <a:r>
              <a:rPr lang="es-ES" sz="1600" b="1" dirty="0" err="1" smtClean="0"/>
              <a:t>strategy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from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the</a:t>
            </a:r>
            <a:r>
              <a:rPr lang="es-ES" sz="1600" b="1" dirty="0" smtClean="0"/>
              <a:t> Library of </a:t>
            </a:r>
            <a:r>
              <a:rPr lang="es-ES" sz="1600" b="1" dirty="0" err="1" smtClean="0"/>
              <a:t>the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University</a:t>
            </a:r>
            <a:r>
              <a:rPr lang="es-ES" sz="1600" b="1" dirty="0" smtClean="0"/>
              <a:t> of Castilla-La Mancha</a:t>
            </a:r>
            <a:r>
              <a:rPr lang="es-ES" sz="1600" dirty="0" smtClean="0"/>
              <a:t>. In: XI Jornadas Científicas de la Investigación. Cuenca, 26th </a:t>
            </a:r>
            <a:r>
              <a:rPr lang="es-ES" sz="1600" dirty="0" err="1" smtClean="0"/>
              <a:t>April</a:t>
            </a:r>
            <a:r>
              <a:rPr lang="es-ES" sz="1600" dirty="0" smtClean="0"/>
              <a:t> 2018</a:t>
            </a:r>
          </a:p>
        </p:txBody>
      </p:sp>
      <p:cxnSp>
        <p:nvCxnSpPr>
          <p:cNvPr id="14" name="Conector recto de flecha 13"/>
          <p:cNvCxnSpPr/>
          <p:nvPr/>
        </p:nvCxnSpPr>
        <p:spPr>
          <a:xfrm flipH="1">
            <a:off x="6695389" y="5945589"/>
            <a:ext cx="2667686" cy="52188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37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0"/>
            <a:ext cx="1518920" cy="1371829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18921" y="0"/>
            <a:ext cx="10673080" cy="1371829"/>
          </a:xfrm>
          <a:prstGeom prst="rect">
            <a:avLst/>
          </a:prstGeom>
          <a:solidFill>
            <a:srgbClr val="A1A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6" name="Picture 5" descr="nuevo logo bibl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092" y="393784"/>
            <a:ext cx="18351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DIFUMIN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684">
            <a:off x="9858877" y="4917158"/>
            <a:ext cx="20129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807575" y="0"/>
            <a:ext cx="384425" cy="333375"/>
          </a:xfrm>
          <a:prstGeom prst="actionButtonForwardNex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887" y="1810124"/>
            <a:ext cx="5338180" cy="4382646"/>
          </a:xfrm>
          <a:prstGeom prst="rect">
            <a:avLst/>
          </a:prstGeom>
          <a:effectLst>
            <a:outerShdw blurRad="292100" dir="2700000" algn="ctr" rotWithShape="0">
              <a:srgbClr val="000000">
                <a:alpha val="75000"/>
              </a:srgb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3200400"/>
            <a:ext cx="2381250" cy="13335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447727" y="2419085"/>
            <a:ext cx="3550617" cy="107721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C00000"/>
                </a:solidFill>
              </a:rPr>
              <a:t>ORCID</a:t>
            </a:r>
          </a:p>
          <a:p>
            <a:r>
              <a:rPr lang="es-ES" sz="1600" dirty="0" smtClean="0"/>
              <a:t>ORCID </a:t>
            </a:r>
            <a:r>
              <a:rPr lang="es-ES" sz="1600" dirty="0" err="1" smtClean="0"/>
              <a:t>was</a:t>
            </a:r>
            <a:r>
              <a:rPr lang="es-ES" sz="1600" dirty="0" smtClean="0"/>
              <a:t> </a:t>
            </a:r>
            <a:r>
              <a:rPr lang="es-ES" sz="1600" dirty="0" err="1" smtClean="0"/>
              <a:t>stablished</a:t>
            </a:r>
            <a:r>
              <a:rPr lang="es-ES" sz="1600" dirty="0" smtClean="0"/>
              <a:t> as </a:t>
            </a:r>
            <a:r>
              <a:rPr lang="es-ES" sz="1600" dirty="0" err="1" smtClean="0"/>
              <a:t>standardised</a:t>
            </a:r>
            <a:r>
              <a:rPr lang="es-ES" sz="1600" dirty="0" smtClean="0"/>
              <a:t> </a:t>
            </a:r>
            <a:r>
              <a:rPr lang="es-ES" sz="1600" dirty="0" err="1" smtClean="0"/>
              <a:t>author</a:t>
            </a:r>
            <a:r>
              <a:rPr lang="es-ES" sz="1600" dirty="0" smtClean="0"/>
              <a:t> </a:t>
            </a:r>
            <a:r>
              <a:rPr lang="es-ES" sz="1600" dirty="0" err="1" smtClean="0"/>
              <a:t>identifier</a:t>
            </a:r>
            <a:r>
              <a:rPr lang="es-ES" sz="1600" dirty="0" smtClean="0"/>
              <a:t> </a:t>
            </a:r>
            <a:r>
              <a:rPr lang="es-ES" sz="1600" dirty="0" err="1" smtClean="0"/>
              <a:t>code</a:t>
            </a:r>
            <a:r>
              <a:rPr lang="es-ES" sz="1600" dirty="0" smtClean="0"/>
              <a:t> </a:t>
            </a:r>
            <a:r>
              <a:rPr lang="es-ES" sz="1600" dirty="0" err="1" smtClean="0"/>
              <a:t>by</a:t>
            </a:r>
            <a:r>
              <a:rPr lang="es-ES" sz="1600" dirty="0" smtClean="0"/>
              <a:t> UCLM </a:t>
            </a:r>
            <a:r>
              <a:rPr lang="es-ES" sz="1600" dirty="0" err="1" smtClean="0"/>
              <a:t>Governement</a:t>
            </a:r>
            <a:r>
              <a:rPr lang="es-ES" sz="1600" dirty="0" smtClean="0"/>
              <a:t> Council in 2015.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33564" y="1830989"/>
            <a:ext cx="2199921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n>
                  <a:solidFill>
                    <a:schemeClr val="tx1"/>
                  </a:solidFill>
                </a:ln>
              </a:rPr>
              <a:t>ORCID</a:t>
            </a:r>
            <a:endParaRPr lang="es-ES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Botón de acción: Hacia atrás o Anterior 11">
            <a:hlinkClick r:id="" action="ppaction://hlinkshowjump?jump=previousslide" highlightClick="1"/>
          </p:cNvPr>
          <p:cNvSpPr/>
          <p:nvPr/>
        </p:nvSpPr>
        <p:spPr>
          <a:xfrm>
            <a:off x="11396882" y="0"/>
            <a:ext cx="410692" cy="333375"/>
          </a:xfrm>
          <a:prstGeom prst="actionButtonBackPrevio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8591122" y="3661213"/>
            <a:ext cx="3011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orcid@uclm.es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86519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0"/>
            <a:ext cx="1518920" cy="1371829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18921" y="0"/>
            <a:ext cx="10673080" cy="1371829"/>
          </a:xfrm>
          <a:prstGeom prst="rect">
            <a:avLst/>
          </a:prstGeom>
          <a:solidFill>
            <a:srgbClr val="A1A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6" name="Picture 5" descr="nuevo logo bibl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092" y="393784"/>
            <a:ext cx="18351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DIFUMIN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684">
            <a:off x="9858877" y="4917158"/>
            <a:ext cx="20129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807575" y="0"/>
            <a:ext cx="384425" cy="333375"/>
          </a:xfrm>
          <a:prstGeom prst="actionButtonForwardNex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838" y="1432238"/>
            <a:ext cx="6819404" cy="5162788"/>
          </a:xfrm>
          <a:prstGeom prst="rect">
            <a:avLst/>
          </a:prstGeom>
          <a:effectLst>
            <a:outerShdw blurRad="292100" dir="2700000" algn="ctr" rotWithShape="0">
              <a:schemeClr val="tx1">
                <a:lumMod val="95000"/>
                <a:lumOff val="5000"/>
                <a:alpha val="75000"/>
              </a:scheme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1" y="1939168"/>
            <a:ext cx="4171951" cy="1096580"/>
          </a:xfrm>
          <a:prstGeom prst="rect">
            <a:avLst/>
          </a:prstGeom>
          <a:effectLst>
            <a:outerShdw blurRad="292100" dir="2700000" algn="ctr" rotWithShape="0">
              <a:schemeClr val="tx1">
                <a:lumMod val="95000"/>
                <a:lumOff val="5000"/>
                <a:alpha val="75000"/>
              </a:schemeClr>
            </a:outerShdw>
          </a:effectLst>
        </p:spPr>
      </p:pic>
      <p:sp>
        <p:nvSpPr>
          <p:cNvPr id="10" name="CuadroTexto 9"/>
          <p:cNvSpPr txBox="1"/>
          <p:nvPr/>
        </p:nvSpPr>
        <p:spPr>
          <a:xfrm>
            <a:off x="597248" y="3784246"/>
            <a:ext cx="3550617" cy="156966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 smtClean="0">
                <a:solidFill>
                  <a:srgbClr val="C00000"/>
                </a:solidFill>
              </a:rPr>
              <a:t>Dialnet</a:t>
            </a:r>
            <a:r>
              <a:rPr lang="es-ES" sz="1600" b="1" dirty="0" smtClean="0">
                <a:solidFill>
                  <a:srgbClr val="C00000"/>
                </a:solidFill>
              </a:rPr>
              <a:t> </a:t>
            </a:r>
            <a:r>
              <a:rPr lang="es-ES" sz="1600" b="1" dirty="0" err="1" smtClean="0">
                <a:solidFill>
                  <a:srgbClr val="C00000"/>
                </a:solidFill>
              </a:rPr>
              <a:t>for</a:t>
            </a:r>
            <a:r>
              <a:rPr lang="es-ES" sz="1600" b="1" dirty="0" smtClean="0">
                <a:solidFill>
                  <a:srgbClr val="C00000"/>
                </a:solidFill>
              </a:rPr>
              <a:t> </a:t>
            </a:r>
            <a:r>
              <a:rPr lang="es-ES" sz="1600" b="1" dirty="0" err="1" smtClean="0">
                <a:solidFill>
                  <a:srgbClr val="C00000"/>
                </a:solidFill>
              </a:rPr>
              <a:t>authors</a:t>
            </a:r>
            <a:endParaRPr lang="es-ES" sz="1600" b="1" dirty="0" smtClean="0">
              <a:solidFill>
                <a:srgbClr val="C00000"/>
              </a:solidFill>
            </a:endParaRPr>
          </a:p>
          <a:p>
            <a:pPr algn="just"/>
            <a:r>
              <a:rPr lang="es-ES" sz="1600" b="1" dirty="0" smtClean="0"/>
              <a:t>As a </a:t>
            </a:r>
            <a:r>
              <a:rPr lang="es-ES" sz="1600" b="1" dirty="0" err="1" smtClean="0"/>
              <a:t>member</a:t>
            </a:r>
            <a:r>
              <a:rPr lang="es-ES" sz="1600" b="1" dirty="0" smtClean="0"/>
              <a:t> of </a:t>
            </a:r>
            <a:r>
              <a:rPr lang="es-ES" sz="1600" b="1" dirty="0" err="1" smtClean="0"/>
              <a:t>Dialnet</a:t>
            </a:r>
            <a:r>
              <a:rPr lang="es-ES" sz="1600" b="1" dirty="0" smtClean="0"/>
              <a:t> Plus, UCLM </a:t>
            </a:r>
            <a:r>
              <a:rPr lang="es-ES" sz="1600" b="1" dirty="0" err="1" smtClean="0"/>
              <a:t>academic</a:t>
            </a:r>
            <a:r>
              <a:rPr lang="es-ES" sz="1600" b="1" dirty="0" smtClean="0"/>
              <a:t> staff are </a:t>
            </a:r>
            <a:r>
              <a:rPr lang="es-ES" sz="1600" b="1" dirty="0" err="1" smtClean="0"/>
              <a:t>provided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with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an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author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register</a:t>
            </a:r>
            <a:r>
              <a:rPr lang="es-ES" sz="1600" b="1" dirty="0" smtClean="0"/>
              <a:t>, </a:t>
            </a:r>
            <a:r>
              <a:rPr lang="es-ES" sz="1600" b="1" dirty="0" err="1" smtClean="0"/>
              <a:t>where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their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articles</a:t>
            </a:r>
            <a:r>
              <a:rPr lang="es-ES" sz="1600" b="1" dirty="0" smtClean="0"/>
              <a:t> are </a:t>
            </a:r>
            <a:r>
              <a:rPr lang="es-ES" sz="1600" b="1" dirty="0" err="1" smtClean="0"/>
              <a:t>collected</a:t>
            </a:r>
            <a:r>
              <a:rPr lang="es-ES" sz="1600" b="1" dirty="0" smtClean="0"/>
              <a:t>.</a:t>
            </a:r>
          </a:p>
          <a:p>
            <a:endParaRPr lang="es-ES" sz="1600" dirty="0" smtClean="0"/>
          </a:p>
        </p:txBody>
      </p:sp>
      <p:sp>
        <p:nvSpPr>
          <p:cNvPr id="11" name="Botón de acción: Hacia atrás o Anterior 10">
            <a:hlinkClick r:id="" action="ppaction://hlinkshowjump?jump=previousslide" highlightClick="1"/>
          </p:cNvPr>
          <p:cNvSpPr/>
          <p:nvPr/>
        </p:nvSpPr>
        <p:spPr>
          <a:xfrm>
            <a:off x="11396882" y="0"/>
            <a:ext cx="410692" cy="333375"/>
          </a:xfrm>
          <a:prstGeom prst="actionButtonBackPrevio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941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0"/>
            <a:ext cx="1518920" cy="1371829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18921" y="0"/>
            <a:ext cx="10673080" cy="1371829"/>
          </a:xfrm>
          <a:prstGeom prst="rect">
            <a:avLst/>
          </a:prstGeom>
          <a:solidFill>
            <a:srgbClr val="A1A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6" name="Picture 5" descr="nuevo logo bibl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092" y="393784"/>
            <a:ext cx="18351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DIFUMIN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684">
            <a:off x="9858877" y="4917158"/>
            <a:ext cx="20129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807575" y="0"/>
            <a:ext cx="384425" cy="333375"/>
          </a:xfrm>
          <a:prstGeom prst="actionButtonForwardNex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391275" y="1548732"/>
            <a:ext cx="4838700" cy="203132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C00000"/>
                </a:solidFill>
              </a:rPr>
              <a:t>Research</a:t>
            </a:r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 err="1" smtClean="0">
                <a:solidFill>
                  <a:srgbClr val="C00000"/>
                </a:solidFill>
              </a:rPr>
              <a:t>Support</a:t>
            </a:r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 err="1" smtClean="0">
                <a:solidFill>
                  <a:srgbClr val="C00000"/>
                </a:solidFill>
              </a:rPr>
              <a:t>Group</a:t>
            </a:r>
            <a:endParaRPr lang="es-ES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err="1" smtClean="0"/>
              <a:t>Research</a:t>
            </a:r>
            <a:r>
              <a:rPr lang="es-ES" dirty="0" smtClean="0"/>
              <a:t> </a:t>
            </a:r>
            <a:r>
              <a:rPr lang="es-ES" dirty="0" err="1" smtClean="0"/>
              <a:t>Support</a:t>
            </a:r>
            <a:r>
              <a:rPr lang="es-ES" dirty="0" smtClean="0"/>
              <a:t> </a:t>
            </a:r>
            <a:r>
              <a:rPr lang="es-ES" dirty="0" err="1" smtClean="0"/>
              <a:t>Course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Academic</a:t>
            </a:r>
            <a:r>
              <a:rPr lang="es-ES" dirty="0" smtClean="0"/>
              <a:t> and </a:t>
            </a:r>
            <a:r>
              <a:rPr lang="es-ES" dirty="0" err="1" smtClean="0"/>
              <a:t>Research</a:t>
            </a:r>
            <a:r>
              <a:rPr lang="es-ES" dirty="0" smtClean="0"/>
              <a:t> Staff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err="1" smtClean="0"/>
              <a:t>Research</a:t>
            </a:r>
            <a:r>
              <a:rPr lang="es-ES" dirty="0" smtClean="0"/>
              <a:t> </a:t>
            </a:r>
            <a:r>
              <a:rPr lang="es-ES" dirty="0" err="1" smtClean="0"/>
              <a:t>Support</a:t>
            </a:r>
            <a:r>
              <a:rPr lang="es-ES" dirty="0" smtClean="0"/>
              <a:t> </a:t>
            </a:r>
            <a:r>
              <a:rPr lang="es-ES" dirty="0" err="1" smtClean="0"/>
              <a:t>Course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Postgraduate</a:t>
            </a:r>
            <a:r>
              <a:rPr lang="es-ES" dirty="0" smtClean="0"/>
              <a:t>, Master and </a:t>
            </a:r>
            <a:r>
              <a:rPr lang="es-ES" dirty="0" err="1" smtClean="0"/>
              <a:t>Doctorate</a:t>
            </a:r>
            <a:r>
              <a:rPr lang="es-ES" dirty="0" smtClean="0"/>
              <a:t> </a:t>
            </a:r>
            <a:r>
              <a:rPr lang="es-ES" dirty="0" err="1" smtClean="0"/>
              <a:t>Students</a:t>
            </a:r>
            <a:r>
              <a:rPr lang="es-ES" dirty="0" smtClean="0"/>
              <a:t> (</a:t>
            </a:r>
            <a:r>
              <a:rPr lang="es-ES" dirty="0" err="1" smtClean="0"/>
              <a:t>early</a:t>
            </a:r>
            <a:r>
              <a:rPr lang="es-ES" dirty="0" smtClean="0"/>
              <a:t> </a:t>
            </a:r>
            <a:r>
              <a:rPr lang="es-ES" dirty="0" err="1" smtClean="0"/>
              <a:t>career</a:t>
            </a:r>
            <a:r>
              <a:rPr lang="es-ES" dirty="0" smtClean="0"/>
              <a:t> </a:t>
            </a:r>
            <a:r>
              <a:rPr lang="es-ES" dirty="0" err="1" smtClean="0"/>
              <a:t>researchers</a:t>
            </a:r>
            <a:r>
              <a:rPr lang="es-ES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err="1" smtClean="0"/>
              <a:t>Good</a:t>
            </a:r>
            <a:r>
              <a:rPr lang="es-ES" dirty="0" smtClean="0"/>
              <a:t> </a:t>
            </a:r>
            <a:r>
              <a:rPr lang="es-ES" dirty="0" err="1" smtClean="0"/>
              <a:t>practices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researchers</a:t>
            </a:r>
            <a:r>
              <a:rPr lang="es-ES" dirty="0" smtClean="0"/>
              <a:t> Workshop 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391275" y="5134192"/>
            <a:ext cx="4838700" cy="1200329"/>
          </a:xfrm>
          <a:prstGeom prst="rect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FECYT Online and </a:t>
            </a:r>
            <a:r>
              <a:rPr lang="es-ES" b="1" dirty="0" err="1" smtClean="0">
                <a:solidFill>
                  <a:srgbClr val="C00000"/>
                </a:solidFill>
              </a:rPr>
              <a:t>face</a:t>
            </a:r>
            <a:r>
              <a:rPr lang="es-ES" b="1" dirty="0" smtClean="0">
                <a:solidFill>
                  <a:srgbClr val="C00000"/>
                </a:solidFill>
              </a:rPr>
              <a:t> to </a:t>
            </a:r>
            <a:r>
              <a:rPr lang="es-ES" b="1" dirty="0" err="1" smtClean="0">
                <a:solidFill>
                  <a:srgbClr val="C00000"/>
                </a:solidFill>
              </a:rPr>
              <a:t>face</a:t>
            </a:r>
            <a:r>
              <a:rPr lang="es-ES" b="1" dirty="0" smtClean="0">
                <a:solidFill>
                  <a:srgbClr val="C00000"/>
                </a:solidFill>
              </a:rPr>
              <a:t> training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Web of </a:t>
            </a:r>
            <a:r>
              <a:rPr lang="es-ES" dirty="0" err="1" smtClean="0"/>
              <a:t>Science</a:t>
            </a:r>
            <a:r>
              <a:rPr lang="es-ES" dirty="0" smtClean="0"/>
              <a:t> </a:t>
            </a:r>
            <a:r>
              <a:rPr lang="es-ES" dirty="0" err="1" smtClean="0"/>
              <a:t>Resources</a:t>
            </a:r>
            <a:r>
              <a:rPr lang="es-ES" dirty="0" smtClean="0"/>
              <a:t> (JCR, ESI, etc.)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err="1" smtClean="0"/>
              <a:t>Scopus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beginners</a:t>
            </a:r>
            <a:r>
              <a:rPr lang="es-ES" dirty="0" smtClean="0"/>
              <a:t> and </a:t>
            </a:r>
            <a:r>
              <a:rPr lang="es-ES" dirty="0" err="1" smtClean="0"/>
              <a:t>advanced</a:t>
            </a:r>
            <a:r>
              <a:rPr lang="es-ES" dirty="0" smtClean="0"/>
              <a:t> </a:t>
            </a:r>
            <a:r>
              <a:rPr lang="es-ES" dirty="0" err="1" smtClean="0"/>
              <a:t>users</a:t>
            </a: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err="1" smtClean="0"/>
              <a:t>References</a:t>
            </a:r>
            <a:r>
              <a:rPr lang="es-ES" dirty="0" smtClean="0"/>
              <a:t> Manager </a:t>
            </a:r>
            <a:r>
              <a:rPr lang="es-ES" dirty="0" err="1" smtClean="0"/>
              <a:t>EndNote</a:t>
            </a:r>
            <a:r>
              <a:rPr lang="es-ES" dirty="0" smtClean="0"/>
              <a:t> Basic 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391275" y="3756960"/>
            <a:ext cx="4838700" cy="1200329"/>
          </a:xfrm>
          <a:prstGeom prst="rect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ALFIN </a:t>
            </a:r>
            <a:r>
              <a:rPr lang="es-ES" b="1" dirty="0" err="1" smtClean="0">
                <a:solidFill>
                  <a:srgbClr val="C00000"/>
                </a:solidFill>
              </a:rPr>
              <a:t>Group</a:t>
            </a:r>
            <a:r>
              <a:rPr lang="es-ES" b="1" dirty="0" smtClean="0">
                <a:solidFill>
                  <a:srgbClr val="C00000"/>
                </a:solidFill>
              </a:rPr>
              <a:t> (</a:t>
            </a:r>
            <a:r>
              <a:rPr lang="es-ES" b="1" dirty="0" err="1" smtClean="0">
                <a:solidFill>
                  <a:srgbClr val="C00000"/>
                </a:solidFill>
              </a:rPr>
              <a:t>Information</a:t>
            </a:r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 err="1" smtClean="0">
                <a:solidFill>
                  <a:srgbClr val="C00000"/>
                </a:solidFill>
              </a:rPr>
              <a:t>Literacy</a:t>
            </a:r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 err="1" smtClean="0">
                <a:solidFill>
                  <a:srgbClr val="C00000"/>
                </a:solidFill>
              </a:rPr>
              <a:t>Group</a:t>
            </a:r>
            <a:r>
              <a:rPr lang="es-ES" b="1" dirty="0" smtClean="0">
                <a:solidFill>
                  <a:srgbClr val="C0000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err="1" smtClean="0"/>
              <a:t>Learning</a:t>
            </a:r>
            <a:r>
              <a:rPr lang="es-ES" dirty="0" smtClean="0"/>
              <a:t> to </a:t>
            </a:r>
            <a:r>
              <a:rPr lang="es-ES" dirty="0" err="1" smtClean="0"/>
              <a:t>search</a:t>
            </a:r>
            <a:r>
              <a:rPr lang="es-ES" dirty="0" smtClean="0"/>
              <a:t> and use </a:t>
            </a:r>
            <a:r>
              <a:rPr lang="es-ES" dirty="0" err="1" smtClean="0"/>
              <a:t>information</a:t>
            </a:r>
            <a:r>
              <a:rPr lang="es-ES" dirty="0" smtClean="0"/>
              <a:t> (</a:t>
            </a:r>
            <a:r>
              <a:rPr lang="es-ES" dirty="0" err="1" smtClean="0"/>
              <a:t>Beginners</a:t>
            </a:r>
            <a:r>
              <a:rPr lang="es-ES" dirty="0" smtClean="0"/>
              <a:t> and </a:t>
            </a:r>
            <a:r>
              <a:rPr lang="es-ES" dirty="0" err="1" smtClean="0"/>
              <a:t>Advanced</a:t>
            </a:r>
            <a:r>
              <a:rPr lang="es-ES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err="1" smtClean="0"/>
              <a:t>Information</a:t>
            </a:r>
            <a:r>
              <a:rPr lang="es-ES" dirty="0" smtClean="0"/>
              <a:t> </a:t>
            </a:r>
            <a:r>
              <a:rPr lang="es-ES" dirty="0" err="1" smtClean="0"/>
              <a:t>Competences</a:t>
            </a:r>
            <a:endParaRPr lang="es-ES" dirty="0" smtClean="0"/>
          </a:p>
        </p:txBody>
      </p:sp>
      <p:sp>
        <p:nvSpPr>
          <p:cNvPr id="13" name="CuadroTexto 12"/>
          <p:cNvSpPr txBox="1"/>
          <p:nvPr/>
        </p:nvSpPr>
        <p:spPr>
          <a:xfrm>
            <a:off x="566289" y="2350312"/>
            <a:ext cx="2199921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n>
                  <a:solidFill>
                    <a:schemeClr val="tx1"/>
                  </a:solidFill>
                </a:ln>
              </a:rPr>
              <a:t>Training</a:t>
            </a:r>
            <a:endParaRPr lang="es-ES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" name="Botón de acción: Hacia atrás o Anterior 13">
            <a:hlinkClick r:id="" action="ppaction://hlinkshowjump?jump=previousslide" highlightClick="1"/>
          </p:cNvPr>
          <p:cNvSpPr/>
          <p:nvPr/>
        </p:nvSpPr>
        <p:spPr>
          <a:xfrm>
            <a:off x="11396882" y="0"/>
            <a:ext cx="410692" cy="333375"/>
          </a:xfrm>
          <a:prstGeom prst="actionButtonBackPrevio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48" y="3088409"/>
            <a:ext cx="2409524" cy="193333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75" y="1899817"/>
            <a:ext cx="2438095" cy="185714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101" y="3858003"/>
            <a:ext cx="2447619" cy="1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6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0"/>
            <a:ext cx="1518920" cy="1371829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18921" y="0"/>
            <a:ext cx="10673080" cy="1371829"/>
          </a:xfrm>
          <a:prstGeom prst="rect">
            <a:avLst/>
          </a:prstGeom>
          <a:solidFill>
            <a:srgbClr val="A1A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6" name="Picture 5" descr="nuevo logo bibl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092" y="393784"/>
            <a:ext cx="18351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DIFUMIN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684">
            <a:off x="9858877" y="4917158"/>
            <a:ext cx="20129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807575" y="0"/>
            <a:ext cx="384425" cy="333375"/>
          </a:xfrm>
          <a:prstGeom prst="actionButtonForwardNex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45" y="1371829"/>
            <a:ext cx="2739296" cy="542461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267" y="1371829"/>
            <a:ext cx="2649336" cy="542461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855461" y="1555064"/>
            <a:ext cx="4952114" cy="1754326"/>
          </a:xfrm>
          <a:prstGeom prst="rect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ALFIN </a:t>
            </a:r>
            <a:r>
              <a:rPr lang="es-ES" b="1" dirty="0" err="1" smtClean="0">
                <a:solidFill>
                  <a:srgbClr val="C00000"/>
                </a:solidFill>
              </a:rPr>
              <a:t>Group</a:t>
            </a:r>
            <a:r>
              <a:rPr lang="es-ES" b="1" dirty="0" smtClean="0">
                <a:solidFill>
                  <a:srgbClr val="C00000"/>
                </a:solidFill>
              </a:rPr>
              <a:t> (</a:t>
            </a:r>
            <a:r>
              <a:rPr lang="es-ES" b="1" dirty="0" err="1" smtClean="0">
                <a:solidFill>
                  <a:srgbClr val="C00000"/>
                </a:solidFill>
              </a:rPr>
              <a:t>Information</a:t>
            </a:r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 err="1" smtClean="0">
                <a:solidFill>
                  <a:srgbClr val="C00000"/>
                </a:solidFill>
              </a:rPr>
              <a:t>Literacy</a:t>
            </a:r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 err="1" smtClean="0">
                <a:solidFill>
                  <a:srgbClr val="C00000"/>
                </a:solidFill>
              </a:rPr>
              <a:t>Group</a:t>
            </a:r>
            <a:r>
              <a:rPr lang="es-ES" b="1" dirty="0" smtClean="0">
                <a:solidFill>
                  <a:srgbClr val="C0000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err="1" smtClean="0"/>
              <a:t>Learning</a:t>
            </a:r>
            <a:r>
              <a:rPr lang="es-ES" dirty="0" smtClean="0"/>
              <a:t> to </a:t>
            </a:r>
            <a:r>
              <a:rPr lang="es-ES" dirty="0" err="1" smtClean="0"/>
              <a:t>search</a:t>
            </a:r>
            <a:r>
              <a:rPr lang="es-ES" dirty="0" smtClean="0"/>
              <a:t> and use </a:t>
            </a:r>
            <a:r>
              <a:rPr lang="es-ES" dirty="0" err="1" smtClean="0"/>
              <a:t>information</a:t>
            </a:r>
            <a:r>
              <a:rPr lang="es-ES" dirty="0" smtClean="0"/>
              <a:t> (</a:t>
            </a:r>
            <a:r>
              <a:rPr lang="es-ES" dirty="0" err="1" smtClean="0"/>
              <a:t>Beginners</a:t>
            </a:r>
            <a:r>
              <a:rPr lang="es-ES" dirty="0" smtClean="0"/>
              <a:t> and </a:t>
            </a:r>
            <a:r>
              <a:rPr lang="es-ES" dirty="0" err="1" smtClean="0"/>
              <a:t>Advanced</a:t>
            </a:r>
            <a:r>
              <a:rPr lang="es-ES" dirty="0" smtClean="0"/>
              <a:t>).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undergraduate</a:t>
            </a:r>
            <a:r>
              <a:rPr lang="es-ES" dirty="0" smtClean="0"/>
              <a:t> </a:t>
            </a:r>
            <a:r>
              <a:rPr lang="es-ES" dirty="0" err="1" smtClean="0"/>
              <a:t>students</a:t>
            </a:r>
            <a:r>
              <a:rPr lang="es-E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err="1" smtClean="0"/>
              <a:t>Information</a:t>
            </a:r>
            <a:r>
              <a:rPr lang="es-ES" dirty="0" smtClean="0"/>
              <a:t> </a:t>
            </a:r>
            <a:r>
              <a:rPr lang="es-ES" dirty="0" err="1" smtClean="0"/>
              <a:t>Competences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Academic</a:t>
            </a:r>
            <a:r>
              <a:rPr lang="es-ES" dirty="0" smtClean="0"/>
              <a:t> Staff (Training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Professors</a:t>
            </a:r>
            <a:r>
              <a:rPr lang="es-ES" dirty="0" smtClean="0"/>
              <a:t> and </a:t>
            </a:r>
            <a:r>
              <a:rPr lang="es-ES" dirty="0" err="1" smtClean="0"/>
              <a:t>Researchers</a:t>
            </a:r>
            <a:r>
              <a:rPr lang="es-ES" dirty="0" smtClean="0"/>
              <a:t>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125" y="3631842"/>
            <a:ext cx="5162118" cy="3164603"/>
          </a:xfrm>
          <a:prstGeom prst="rect">
            <a:avLst/>
          </a:prstGeom>
        </p:spPr>
      </p:pic>
      <p:sp>
        <p:nvSpPr>
          <p:cNvPr id="12" name="Botón de acción: Hacia atrás o Anterior 11">
            <a:hlinkClick r:id="" action="ppaction://hlinkshowjump?jump=previousslide" highlightClick="1"/>
          </p:cNvPr>
          <p:cNvSpPr/>
          <p:nvPr/>
        </p:nvSpPr>
        <p:spPr>
          <a:xfrm>
            <a:off x="11396882" y="0"/>
            <a:ext cx="410692" cy="333375"/>
          </a:xfrm>
          <a:prstGeom prst="actionButtonBackPrevio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399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0"/>
            <a:ext cx="1518920" cy="1371829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18921" y="0"/>
            <a:ext cx="10673080" cy="1371829"/>
          </a:xfrm>
          <a:prstGeom prst="rect">
            <a:avLst/>
          </a:prstGeom>
          <a:solidFill>
            <a:srgbClr val="A1A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6" name="Picture 5" descr="nuevo logo bibl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092" y="393784"/>
            <a:ext cx="18351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DIFUMIN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684">
            <a:off x="9858877" y="4917158"/>
            <a:ext cx="20129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807575" y="0"/>
            <a:ext cx="384425" cy="333375"/>
          </a:xfrm>
          <a:prstGeom prst="actionButtonForwardNex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782" y="1496755"/>
            <a:ext cx="8971005" cy="513331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grpSp>
        <p:nvGrpSpPr>
          <p:cNvPr id="11" name="Grupo 10"/>
          <p:cNvGrpSpPr/>
          <p:nvPr/>
        </p:nvGrpSpPr>
        <p:grpSpPr>
          <a:xfrm>
            <a:off x="616876" y="2611394"/>
            <a:ext cx="1804087" cy="2590781"/>
            <a:chOff x="3101762" y="124981"/>
            <a:chExt cx="3616595" cy="3047754"/>
          </a:xfrm>
          <a:scene3d>
            <a:camera prst="orthographicFront"/>
            <a:lightRig rig="flat" dir="t"/>
          </a:scene3d>
        </p:grpSpPr>
        <p:sp>
          <p:nvSpPr>
            <p:cNvPr id="12" name="Rectángulo 11"/>
            <p:cNvSpPr/>
            <p:nvPr/>
          </p:nvSpPr>
          <p:spPr>
            <a:xfrm>
              <a:off x="3341444" y="124981"/>
              <a:ext cx="3376913" cy="3047754"/>
            </a:xfrm>
            <a:prstGeom prst="rect">
              <a:avLst/>
            </a:prstGeom>
            <a:solidFill>
              <a:srgbClr val="C0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ángulo 12"/>
            <p:cNvSpPr/>
            <p:nvPr/>
          </p:nvSpPr>
          <p:spPr>
            <a:xfrm>
              <a:off x="3101762" y="277719"/>
              <a:ext cx="3376913" cy="26866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dirty="0" err="1" smtClean="0"/>
                <a:t>Where</a:t>
              </a:r>
              <a:r>
                <a:rPr lang="es-ES" sz="2400" dirty="0" smtClean="0"/>
                <a:t> </a:t>
              </a:r>
            </a:p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dirty="0" err="1" smtClean="0"/>
                <a:t>is</a:t>
              </a:r>
              <a:r>
                <a:rPr lang="es-ES" sz="2400" dirty="0" smtClean="0"/>
                <a:t>  </a:t>
              </a:r>
            </a:p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dirty="0" smtClean="0"/>
                <a:t>UCLM</a:t>
              </a:r>
            </a:p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dirty="0" smtClean="0"/>
                <a:t> </a:t>
              </a:r>
              <a:r>
                <a:rPr lang="es-ES" sz="2400" dirty="0" err="1" smtClean="0"/>
                <a:t>located</a:t>
              </a:r>
              <a:r>
                <a:rPr lang="es-ES" sz="2400" dirty="0" smtClean="0"/>
                <a:t>?</a:t>
              </a:r>
              <a:endParaRPr lang="es-ES" sz="2400" kern="1200" dirty="0"/>
            </a:p>
          </p:txBody>
        </p:sp>
      </p:grpSp>
      <p:sp>
        <p:nvSpPr>
          <p:cNvPr id="2" name="CuadroTexto 1">
            <a:hlinkClick r:id="rId6"/>
          </p:cNvPr>
          <p:cNvSpPr txBox="1"/>
          <p:nvPr/>
        </p:nvSpPr>
        <p:spPr>
          <a:xfrm>
            <a:off x="330471" y="5805714"/>
            <a:ext cx="2496457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http://www.uclm.es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Botón de acción: Hacia atrás o Anterior 2">
            <a:hlinkClick r:id="" action="ppaction://hlinkshowjump?jump=previousslide" highlightClick="1"/>
          </p:cNvPr>
          <p:cNvSpPr/>
          <p:nvPr/>
        </p:nvSpPr>
        <p:spPr>
          <a:xfrm>
            <a:off x="11396882" y="0"/>
            <a:ext cx="410692" cy="333375"/>
          </a:xfrm>
          <a:prstGeom prst="actionButtonBackPrevio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3028783" y="6310649"/>
            <a:ext cx="112411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ambria" panose="02040503050406030204" pitchFamily="18" charset="0"/>
                <a:hlinkClick r:id="rId7"/>
              </a:rPr>
              <a:t>UCLM </a:t>
            </a:r>
            <a:r>
              <a:rPr lang="es-ES" sz="1400" dirty="0" err="1" smtClean="0">
                <a:latin typeface="Cambria" panose="02040503050406030204" pitchFamily="18" charset="0"/>
                <a:hlinkClick r:id="rId7"/>
              </a:rPr>
              <a:t>Guide</a:t>
            </a:r>
            <a:r>
              <a:rPr lang="es-ES" sz="1400" dirty="0" smtClean="0">
                <a:latin typeface="Cambria" panose="02040503050406030204" pitchFamily="18" charset="0"/>
                <a:hlinkClick r:id="rId7"/>
              </a:rPr>
              <a:t>   </a:t>
            </a:r>
            <a:endParaRPr lang="es-ES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8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0"/>
            <a:ext cx="1518920" cy="1371829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18921" y="0"/>
            <a:ext cx="10673080" cy="1371829"/>
          </a:xfrm>
          <a:prstGeom prst="rect">
            <a:avLst/>
          </a:prstGeom>
          <a:solidFill>
            <a:srgbClr val="A1A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6" name="Picture 5" descr="nuevo logo bibl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092" y="393784"/>
            <a:ext cx="18351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DIFUMIN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684">
            <a:off x="9858877" y="4917158"/>
            <a:ext cx="20129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807575" y="0"/>
            <a:ext cx="384425" cy="333375"/>
          </a:xfrm>
          <a:prstGeom prst="actionButtonForwardNex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116" y="1432238"/>
            <a:ext cx="3940458" cy="5302368"/>
          </a:xfrm>
          <a:prstGeom prst="rect">
            <a:avLst/>
          </a:prstGeom>
          <a:effectLst>
            <a:outerShdw blurRad="292100" dir="2700000" algn="ctr" rotWithShape="0">
              <a:schemeClr val="tx1">
                <a:alpha val="75000"/>
              </a:schemeClr>
            </a:outerShdw>
          </a:effectLst>
        </p:spPr>
      </p:pic>
      <p:sp>
        <p:nvSpPr>
          <p:cNvPr id="10" name="CuadroTexto 9"/>
          <p:cNvSpPr txBox="1"/>
          <p:nvPr/>
        </p:nvSpPr>
        <p:spPr>
          <a:xfrm>
            <a:off x="1518920" y="1511169"/>
            <a:ext cx="5393061" cy="4524315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C00000"/>
                </a:solidFill>
              </a:rPr>
              <a:t>Research</a:t>
            </a:r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 err="1" smtClean="0">
                <a:solidFill>
                  <a:srgbClr val="C00000"/>
                </a:solidFill>
              </a:rPr>
              <a:t>Support</a:t>
            </a:r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 err="1" smtClean="0">
                <a:solidFill>
                  <a:srgbClr val="C00000"/>
                </a:solidFill>
              </a:rPr>
              <a:t>Group</a:t>
            </a:r>
            <a:endParaRPr lang="es-ES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err="1" smtClean="0"/>
              <a:t>Research</a:t>
            </a:r>
            <a:r>
              <a:rPr lang="es-ES" dirty="0" smtClean="0"/>
              <a:t> </a:t>
            </a:r>
            <a:r>
              <a:rPr lang="es-ES" dirty="0" err="1" smtClean="0"/>
              <a:t>Support</a:t>
            </a:r>
            <a:r>
              <a:rPr lang="es-ES" dirty="0" smtClean="0"/>
              <a:t> </a:t>
            </a:r>
            <a:r>
              <a:rPr lang="es-ES" dirty="0" err="1" smtClean="0"/>
              <a:t>Course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Postgraduate</a:t>
            </a:r>
            <a:r>
              <a:rPr lang="es-ES" dirty="0" smtClean="0"/>
              <a:t>, Master and </a:t>
            </a:r>
            <a:r>
              <a:rPr lang="es-ES" dirty="0" err="1" smtClean="0"/>
              <a:t>Doctorate</a:t>
            </a:r>
            <a:r>
              <a:rPr lang="es-ES" dirty="0" smtClean="0"/>
              <a:t> </a:t>
            </a:r>
            <a:r>
              <a:rPr lang="es-ES" dirty="0" err="1" smtClean="0"/>
              <a:t>Students</a:t>
            </a:r>
            <a:r>
              <a:rPr lang="es-ES" dirty="0" smtClean="0"/>
              <a:t> (</a:t>
            </a:r>
            <a:r>
              <a:rPr lang="es-ES" dirty="0" err="1" smtClean="0"/>
              <a:t>early</a:t>
            </a:r>
            <a:r>
              <a:rPr lang="es-ES" dirty="0" smtClean="0"/>
              <a:t> </a:t>
            </a:r>
            <a:r>
              <a:rPr lang="es-ES" dirty="0" err="1" smtClean="0"/>
              <a:t>career</a:t>
            </a:r>
            <a:r>
              <a:rPr lang="es-ES" dirty="0" smtClean="0"/>
              <a:t> </a:t>
            </a:r>
            <a:r>
              <a:rPr lang="es-ES" dirty="0" err="1" smtClean="0"/>
              <a:t>researchers</a:t>
            </a:r>
            <a:r>
              <a:rPr lang="es-ES" dirty="0" smtClean="0"/>
              <a:t>) </a:t>
            </a:r>
            <a:r>
              <a:rPr lang="es-ES" dirty="0" err="1"/>
              <a:t>s</a:t>
            </a:r>
            <a:r>
              <a:rPr lang="es-ES" dirty="0" err="1" smtClean="0"/>
              <a:t>ince</a:t>
            </a:r>
            <a:r>
              <a:rPr lang="es-ES" dirty="0" smtClean="0"/>
              <a:t> 2018</a:t>
            </a:r>
          </a:p>
          <a:p>
            <a:r>
              <a:rPr lang="es-ES" dirty="0" err="1" smtClean="0"/>
              <a:t>Four</a:t>
            </a:r>
            <a:r>
              <a:rPr lang="es-ES" dirty="0" smtClean="0"/>
              <a:t> </a:t>
            </a:r>
            <a:r>
              <a:rPr lang="es-ES" dirty="0" err="1" smtClean="0"/>
              <a:t>units</a:t>
            </a:r>
            <a:r>
              <a:rPr lang="es-ES" dirty="0" smtClean="0"/>
              <a:t>:</a:t>
            </a:r>
          </a:p>
          <a:p>
            <a:r>
              <a:rPr lang="es-ES" dirty="0" smtClean="0"/>
              <a:t>0.   </a:t>
            </a:r>
            <a:r>
              <a:rPr lang="es-ES" dirty="0" err="1" smtClean="0"/>
              <a:t>Introduction</a:t>
            </a:r>
            <a:endParaRPr lang="es-ES" dirty="0" smtClean="0"/>
          </a:p>
          <a:p>
            <a:pPr marL="342900" indent="-342900">
              <a:buAutoNum type="arabicPeriod"/>
            </a:pPr>
            <a:r>
              <a:rPr lang="es-ES" dirty="0" err="1" smtClean="0"/>
              <a:t>Starting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research</a:t>
            </a:r>
            <a:r>
              <a:rPr lang="es-ES" dirty="0" smtClean="0"/>
              <a:t> </a:t>
            </a:r>
            <a:r>
              <a:rPr lang="es-ES" dirty="0" err="1" smtClean="0"/>
              <a:t>career</a:t>
            </a:r>
            <a:r>
              <a:rPr lang="es-ES" dirty="0" smtClean="0"/>
              <a:t> </a:t>
            </a:r>
            <a:r>
              <a:rPr lang="es-ES" dirty="0" err="1" smtClean="0"/>
              <a:t>path</a:t>
            </a:r>
            <a:endParaRPr lang="es-ES" dirty="0" smtClean="0"/>
          </a:p>
          <a:p>
            <a:pPr marL="342900" indent="-342900">
              <a:buAutoNum type="arabicPeriod"/>
            </a:pPr>
            <a:r>
              <a:rPr lang="es-ES" dirty="0" err="1" smtClean="0"/>
              <a:t>Supporting</a:t>
            </a:r>
            <a:r>
              <a:rPr lang="es-ES" dirty="0" smtClean="0"/>
              <a:t> </a:t>
            </a:r>
            <a:r>
              <a:rPr lang="es-ES" dirty="0" err="1" smtClean="0"/>
              <a:t>tools</a:t>
            </a:r>
            <a:endParaRPr lang="es-ES" dirty="0" smtClean="0"/>
          </a:p>
          <a:p>
            <a:pPr marL="342900" indent="-342900">
              <a:buAutoNum type="arabicPeriod"/>
            </a:pPr>
            <a:r>
              <a:rPr lang="es-ES" dirty="0" err="1" smtClean="0"/>
              <a:t>Information</a:t>
            </a:r>
            <a:r>
              <a:rPr lang="es-ES" dirty="0" smtClean="0"/>
              <a:t> </a:t>
            </a:r>
            <a:r>
              <a:rPr lang="es-ES" dirty="0" err="1" smtClean="0"/>
              <a:t>sources</a:t>
            </a:r>
            <a:endParaRPr lang="es-ES" dirty="0" smtClean="0"/>
          </a:p>
          <a:p>
            <a:pPr marL="342900" indent="-342900">
              <a:buAutoNum type="arabicPeriod"/>
            </a:pPr>
            <a:r>
              <a:rPr lang="es-ES" dirty="0" err="1" smtClean="0"/>
              <a:t>Dissemination</a:t>
            </a:r>
            <a:r>
              <a:rPr lang="es-ES" dirty="0" smtClean="0"/>
              <a:t> and </a:t>
            </a:r>
            <a:r>
              <a:rPr lang="es-ES" dirty="0" err="1" smtClean="0"/>
              <a:t>visibility</a:t>
            </a:r>
            <a:r>
              <a:rPr lang="es-ES" dirty="0" smtClean="0"/>
              <a:t> </a:t>
            </a:r>
            <a:r>
              <a:rPr lang="es-ES" dirty="0" err="1" smtClean="0"/>
              <a:t>strategies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scientific</a:t>
            </a:r>
            <a:r>
              <a:rPr lang="es-ES" dirty="0" smtClean="0"/>
              <a:t> outputs</a:t>
            </a:r>
          </a:p>
          <a:p>
            <a:pPr marL="342900" indent="-342900">
              <a:buAutoNum type="arabicPeriod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err="1" smtClean="0"/>
              <a:t>Research</a:t>
            </a:r>
            <a:r>
              <a:rPr lang="es-ES" dirty="0" smtClean="0"/>
              <a:t> </a:t>
            </a:r>
            <a:r>
              <a:rPr lang="es-ES" dirty="0" err="1" smtClean="0"/>
              <a:t>Support</a:t>
            </a:r>
            <a:r>
              <a:rPr lang="es-ES" dirty="0" smtClean="0"/>
              <a:t> </a:t>
            </a:r>
            <a:r>
              <a:rPr lang="es-ES" dirty="0" err="1" smtClean="0"/>
              <a:t>Course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Professors</a:t>
            </a:r>
            <a:r>
              <a:rPr lang="es-ES" dirty="0" smtClean="0"/>
              <a:t> and </a:t>
            </a:r>
            <a:r>
              <a:rPr lang="es-ES" dirty="0" err="1" smtClean="0"/>
              <a:t>Research</a:t>
            </a:r>
            <a:r>
              <a:rPr lang="es-ES" dirty="0" smtClean="0"/>
              <a:t> Staff, </a:t>
            </a:r>
            <a:r>
              <a:rPr lang="es-ES" dirty="0" err="1" smtClean="0"/>
              <a:t>since</a:t>
            </a:r>
            <a:r>
              <a:rPr lang="es-ES" dirty="0" smtClean="0"/>
              <a:t> 2015</a:t>
            </a:r>
          </a:p>
          <a:p>
            <a:r>
              <a:rPr lang="es-ES" dirty="0" err="1" smtClean="0"/>
              <a:t>Same</a:t>
            </a:r>
            <a:r>
              <a:rPr lang="es-ES" dirty="0" smtClean="0"/>
              <a:t> </a:t>
            </a:r>
            <a:r>
              <a:rPr lang="es-ES" dirty="0" err="1" smtClean="0"/>
              <a:t>topics</a:t>
            </a:r>
            <a:r>
              <a:rPr lang="es-ES" dirty="0" smtClean="0"/>
              <a:t> as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course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early</a:t>
            </a:r>
            <a:r>
              <a:rPr lang="es-ES" dirty="0" smtClean="0"/>
              <a:t> </a:t>
            </a:r>
            <a:r>
              <a:rPr lang="es-ES" dirty="0" err="1" smtClean="0"/>
              <a:t>career</a:t>
            </a:r>
            <a:r>
              <a:rPr lang="es-ES" dirty="0" smtClean="0"/>
              <a:t> </a:t>
            </a:r>
            <a:r>
              <a:rPr lang="es-ES" dirty="0" err="1" smtClean="0"/>
              <a:t>researchers</a:t>
            </a:r>
            <a:r>
              <a:rPr lang="es-ES" dirty="0" smtClean="0"/>
              <a:t>,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studied</a:t>
            </a:r>
            <a:r>
              <a:rPr lang="es-ES" dirty="0" smtClean="0"/>
              <a:t> more in-</a:t>
            </a:r>
            <a:r>
              <a:rPr lang="es-ES" dirty="0" err="1" smtClean="0"/>
              <a:t>depth</a:t>
            </a:r>
            <a:r>
              <a:rPr lang="es-ES" dirty="0" smtClean="0"/>
              <a:t>. </a:t>
            </a:r>
            <a:endParaRPr lang="es-ES" dirty="0"/>
          </a:p>
        </p:txBody>
      </p:sp>
      <p:sp>
        <p:nvSpPr>
          <p:cNvPr id="11" name="Botón de acción: Hacia atrás o Anterior 10">
            <a:hlinkClick r:id="" action="ppaction://hlinkshowjump?jump=previousslide" highlightClick="1"/>
          </p:cNvPr>
          <p:cNvSpPr/>
          <p:nvPr/>
        </p:nvSpPr>
        <p:spPr>
          <a:xfrm>
            <a:off x="11396882" y="0"/>
            <a:ext cx="410692" cy="333375"/>
          </a:xfrm>
          <a:prstGeom prst="actionButtonBackPrevio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169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0"/>
            <a:ext cx="1518920" cy="1371829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18921" y="0"/>
            <a:ext cx="10673080" cy="1371829"/>
          </a:xfrm>
          <a:prstGeom prst="rect">
            <a:avLst/>
          </a:prstGeom>
          <a:solidFill>
            <a:srgbClr val="A1A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6" name="Picture 5" descr="nuevo logo bibl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092" y="393784"/>
            <a:ext cx="18351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DIFUMIN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684">
            <a:off x="9858877" y="4917158"/>
            <a:ext cx="20129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807575" y="0"/>
            <a:ext cx="384425" cy="333375"/>
          </a:xfrm>
          <a:prstGeom prst="actionButtonForwardNex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872" y="2314603"/>
            <a:ext cx="4586595" cy="4334584"/>
          </a:xfrm>
          <a:prstGeom prst="rect">
            <a:avLst/>
          </a:prstGeom>
        </p:spPr>
      </p:pic>
      <p:sp>
        <p:nvSpPr>
          <p:cNvPr id="10" name="Botón de acción: Hacia atrás o Anterior 9">
            <a:hlinkClick r:id="" action="ppaction://hlinkshowjump?jump=previousslide" highlightClick="1"/>
          </p:cNvPr>
          <p:cNvSpPr/>
          <p:nvPr/>
        </p:nvSpPr>
        <p:spPr>
          <a:xfrm>
            <a:off x="11396882" y="0"/>
            <a:ext cx="410692" cy="333375"/>
          </a:xfrm>
          <a:prstGeom prst="actionButtonBackPrevio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6" y="2643948"/>
            <a:ext cx="2400000" cy="186666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20" y="1544615"/>
            <a:ext cx="4546452" cy="376186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986799" y="5664870"/>
            <a:ext cx="3984770" cy="83099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C00000"/>
                </a:solidFill>
                <a:hlinkClick r:id="rId8"/>
              </a:rPr>
              <a:t>BUCLM </a:t>
            </a:r>
            <a:r>
              <a:rPr lang="es-ES" sz="1600" b="1" dirty="0" err="1" smtClean="0">
                <a:solidFill>
                  <a:srgbClr val="C00000"/>
                </a:solidFill>
                <a:hlinkClick r:id="rId8"/>
              </a:rPr>
              <a:t>SlideShare</a:t>
            </a:r>
            <a:endParaRPr lang="es-ES" sz="1600" b="1" dirty="0" smtClean="0">
              <a:solidFill>
                <a:srgbClr val="C00000"/>
              </a:solidFill>
            </a:endParaRPr>
          </a:p>
          <a:p>
            <a:pPr algn="ctr"/>
            <a:r>
              <a:rPr lang="es-ES" sz="1600" b="1" dirty="0" smtClean="0">
                <a:solidFill>
                  <a:srgbClr val="C00000"/>
                </a:solidFill>
                <a:hlinkClick r:id="rId9"/>
              </a:rPr>
              <a:t>BUCLM </a:t>
            </a:r>
            <a:r>
              <a:rPr lang="es-ES" sz="1600" b="1" dirty="0" err="1" smtClean="0">
                <a:solidFill>
                  <a:srgbClr val="C00000"/>
                </a:solidFill>
                <a:hlinkClick r:id="rId9"/>
              </a:rPr>
              <a:t>Youtube</a:t>
            </a:r>
            <a:r>
              <a:rPr lang="es-ES" sz="1600" b="1" dirty="0" smtClean="0">
                <a:solidFill>
                  <a:srgbClr val="C00000"/>
                </a:solidFill>
                <a:hlinkClick r:id="rId9"/>
              </a:rPr>
              <a:t> </a:t>
            </a:r>
            <a:endParaRPr lang="es-ES" sz="1600" b="1" dirty="0" smtClean="0">
              <a:solidFill>
                <a:srgbClr val="C00000"/>
              </a:solidFill>
            </a:endParaRPr>
          </a:p>
          <a:p>
            <a:endParaRPr lang="es-ES" sz="1600" dirty="0" smtClean="0"/>
          </a:p>
        </p:txBody>
      </p:sp>
    </p:spTree>
    <p:extLst>
      <p:ext uri="{BB962C8B-B14F-4D97-AF65-F5344CB8AC3E}">
        <p14:creationId xmlns:p14="http://schemas.microsoft.com/office/powerpoint/2010/main" val="222424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0"/>
            <a:ext cx="1518920" cy="1371829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18921" y="0"/>
            <a:ext cx="10673080" cy="1371829"/>
          </a:xfrm>
          <a:prstGeom prst="rect">
            <a:avLst/>
          </a:prstGeom>
          <a:solidFill>
            <a:srgbClr val="A1A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6" name="Picture 5" descr="nuevo logo bibl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092" y="393784"/>
            <a:ext cx="18351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DIFUMIN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684">
            <a:off x="9858877" y="4917158"/>
            <a:ext cx="20129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807575" y="0"/>
            <a:ext cx="384425" cy="333375"/>
          </a:xfrm>
          <a:prstGeom prst="actionButtonForwardNex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Botón de acción: Hacia atrás o Anterior 11">
            <a:hlinkClick r:id="" action="ppaction://hlinkshowjump?jump=previousslide" highlightClick="1"/>
          </p:cNvPr>
          <p:cNvSpPr/>
          <p:nvPr/>
        </p:nvSpPr>
        <p:spPr>
          <a:xfrm>
            <a:off x="11396882" y="0"/>
            <a:ext cx="410692" cy="333375"/>
          </a:xfrm>
          <a:prstGeom prst="actionButtonBackPrevio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5" y="1548393"/>
            <a:ext cx="6068770" cy="4834804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141126" y="4028303"/>
            <a:ext cx="1242831" cy="221003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" name="Conector recto de flecha 17"/>
          <p:cNvCxnSpPr/>
          <p:nvPr/>
        </p:nvCxnSpPr>
        <p:spPr>
          <a:xfrm>
            <a:off x="995362" y="4249306"/>
            <a:ext cx="740667" cy="1171191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913" y="1626182"/>
            <a:ext cx="5250747" cy="4070062"/>
          </a:xfrm>
          <a:prstGeom prst="rect">
            <a:avLst/>
          </a:prstGeom>
        </p:spPr>
      </p:pic>
      <p:sp>
        <p:nvSpPr>
          <p:cNvPr id="21" name="Elipse 20"/>
          <p:cNvSpPr/>
          <p:nvPr/>
        </p:nvSpPr>
        <p:spPr>
          <a:xfrm>
            <a:off x="8344930" y="2364259"/>
            <a:ext cx="2520422" cy="1401578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8102059" y="4503914"/>
            <a:ext cx="3570602" cy="52322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 err="1" smtClean="0"/>
              <a:t>Customer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Relationship</a:t>
            </a:r>
            <a:r>
              <a:rPr lang="es-ES" sz="1400" b="1" dirty="0" smtClean="0"/>
              <a:t> Management (CRM) </a:t>
            </a:r>
            <a:r>
              <a:rPr lang="es-ES" sz="1400" b="1" dirty="0" err="1" smtClean="0"/>
              <a:t>Customer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Support</a:t>
            </a:r>
            <a:r>
              <a:rPr lang="es-ES" sz="1400" b="1" dirty="0" smtClean="0"/>
              <a:t> (CAU)</a:t>
            </a:r>
          </a:p>
        </p:txBody>
      </p:sp>
      <p:cxnSp>
        <p:nvCxnSpPr>
          <p:cNvPr id="14" name="Conector recto de flecha 13"/>
          <p:cNvCxnSpPr/>
          <p:nvPr/>
        </p:nvCxnSpPr>
        <p:spPr>
          <a:xfrm flipH="1" flipV="1">
            <a:off x="9777139" y="3811034"/>
            <a:ext cx="290952" cy="69288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7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0"/>
            <a:ext cx="1518920" cy="1371829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18921" y="0"/>
            <a:ext cx="10673080" cy="1371829"/>
          </a:xfrm>
          <a:prstGeom prst="rect">
            <a:avLst/>
          </a:prstGeom>
          <a:solidFill>
            <a:srgbClr val="A1A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6" name="Picture 5" descr="nuevo logo bibl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092" y="393784"/>
            <a:ext cx="18351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DIFUMIN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684">
            <a:off x="9858877" y="4917158"/>
            <a:ext cx="20129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807575" y="0"/>
            <a:ext cx="384425" cy="333375"/>
          </a:xfrm>
          <a:prstGeom prst="actionButtonForwardNex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4014331"/>
            <a:ext cx="4419601" cy="236056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30" y="1480462"/>
            <a:ext cx="5589345" cy="503463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1480462"/>
            <a:ext cx="4419601" cy="233097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1" name="Elipse 10"/>
          <p:cNvSpPr/>
          <p:nvPr/>
        </p:nvSpPr>
        <p:spPr>
          <a:xfrm>
            <a:off x="6824459" y="5381359"/>
            <a:ext cx="1781175" cy="283511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9056914" y="5040725"/>
            <a:ext cx="2672283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 err="1" smtClean="0">
                <a:ln>
                  <a:solidFill>
                    <a:schemeClr val="tx1"/>
                  </a:solidFill>
                </a:ln>
              </a:rPr>
              <a:t>Select</a:t>
            </a:r>
            <a:r>
              <a:rPr lang="es-ES" sz="1400" dirty="0" smtClean="0">
                <a:ln>
                  <a:solidFill>
                    <a:schemeClr val="tx1"/>
                  </a:solidFill>
                </a:ln>
              </a:rPr>
              <a:t> “</a:t>
            </a:r>
            <a:r>
              <a:rPr lang="es-ES" sz="1400" dirty="0" err="1" smtClean="0">
                <a:ln>
                  <a:solidFill>
                    <a:schemeClr val="tx1"/>
                  </a:solidFill>
                </a:ln>
              </a:rPr>
              <a:t>Research</a:t>
            </a:r>
            <a:r>
              <a:rPr lang="es-ES" sz="14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s-ES" sz="1400" dirty="0" err="1" smtClean="0">
                <a:ln>
                  <a:solidFill>
                    <a:schemeClr val="tx1"/>
                  </a:solidFill>
                </a:ln>
              </a:rPr>
              <a:t>Support</a:t>
            </a:r>
            <a:r>
              <a:rPr lang="es-ES" sz="14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s-ES" sz="1400" dirty="0" err="1" smtClean="0">
                <a:ln>
                  <a:solidFill>
                    <a:schemeClr val="tx1"/>
                  </a:solidFill>
                </a:ln>
              </a:rPr>
              <a:t>Service</a:t>
            </a:r>
            <a:r>
              <a:rPr lang="es-ES" sz="1400" dirty="0" smtClean="0">
                <a:ln>
                  <a:solidFill>
                    <a:schemeClr val="tx1"/>
                  </a:solidFill>
                </a:ln>
              </a:rPr>
              <a:t>”</a:t>
            </a:r>
            <a:endParaRPr lang="es-ES" sz="1400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 flipH="1">
            <a:off x="8684564" y="5261196"/>
            <a:ext cx="372350" cy="19593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448492" y="2129108"/>
            <a:ext cx="1989908" cy="24622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dirty="0" err="1" smtClean="0">
                <a:ln>
                  <a:solidFill>
                    <a:schemeClr val="tx1"/>
                  </a:solidFill>
                </a:ln>
              </a:rPr>
              <a:t>Write</a:t>
            </a:r>
            <a:r>
              <a:rPr lang="es-ES" sz="10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s-ES" sz="1000" dirty="0" err="1" smtClean="0">
                <a:ln>
                  <a:solidFill>
                    <a:schemeClr val="tx1"/>
                  </a:solidFill>
                </a:ln>
              </a:rPr>
              <a:t>your</a:t>
            </a:r>
            <a:r>
              <a:rPr lang="es-ES" sz="10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s-ES" sz="1000" dirty="0" err="1" smtClean="0">
                <a:ln>
                  <a:solidFill>
                    <a:schemeClr val="tx1"/>
                  </a:solidFill>
                </a:ln>
              </a:rPr>
              <a:t>login</a:t>
            </a:r>
            <a:r>
              <a:rPr lang="es-ES" sz="1000" dirty="0" smtClean="0">
                <a:ln>
                  <a:solidFill>
                    <a:schemeClr val="tx1"/>
                  </a:solidFill>
                </a:ln>
              </a:rPr>
              <a:t> and </a:t>
            </a:r>
            <a:r>
              <a:rPr lang="es-ES" sz="1000" dirty="0" err="1" smtClean="0">
                <a:ln>
                  <a:solidFill>
                    <a:schemeClr val="tx1"/>
                  </a:solidFill>
                </a:ln>
              </a:rPr>
              <a:t>password</a:t>
            </a:r>
            <a:endParaRPr lang="es-ES" sz="1000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1393371" y="2375329"/>
            <a:ext cx="0" cy="42012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1724298" y="4679278"/>
            <a:ext cx="1158239" cy="24622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dirty="0" err="1" smtClean="0">
                <a:ln>
                  <a:solidFill>
                    <a:schemeClr val="tx1"/>
                  </a:solidFill>
                </a:ln>
              </a:rPr>
              <a:t>Click</a:t>
            </a:r>
            <a:r>
              <a:rPr lang="es-ES" sz="1000" dirty="0" smtClean="0">
                <a:ln>
                  <a:solidFill>
                    <a:schemeClr val="tx1"/>
                  </a:solidFill>
                </a:ln>
              </a:rPr>
              <a:t> “new case”</a:t>
            </a:r>
            <a:endParaRPr lang="es-ES" sz="1000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25" name="Conector recto de flecha 24"/>
          <p:cNvCxnSpPr/>
          <p:nvPr/>
        </p:nvCxnSpPr>
        <p:spPr>
          <a:xfrm flipH="1">
            <a:off x="1158240" y="4830664"/>
            <a:ext cx="566058" cy="21006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otón de acción: Hacia atrás o Anterior 16">
            <a:hlinkClick r:id="" action="ppaction://hlinkshowjump?jump=previousslide" highlightClick="1"/>
          </p:cNvPr>
          <p:cNvSpPr/>
          <p:nvPr/>
        </p:nvSpPr>
        <p:spPr>
          <a:xfrm>
            <a:off x="11396882" y="0"/>
            <a:ext cx="410692" cy="333375"/>
          </a:xfrm>
          <a:prstGeom prst="actionButtonBackPrevio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530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0"/>
            <a:ext cx="1518920" cy="1371829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18921" y="0"/>
            <a:ext cx="10673080" cy="1371829"/>
          </a:xfrm>
          <a:prstGeom prst="rect">
            <a:avLst/>
          </a:prstGeom>
          <a:solidFill>
            <a:srgbClr val="A1A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6" name="Picture 5" descr="nuevo logo bibl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092" y="393784"/>
            <a:ext cx="18351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DIFUMIN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684">
            <a:off x="9858877" y="4917158"/>
            <a:ext cx="20129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35429" y="2984165"/>
            <a:ext cx="12537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err="1" smtClean="0">
                <a:latin typeface="Elephant" panose="02020904090505020303" pitchFamily="18" charset="0"/>
              </a:rPr>
              <a:t>Questions</a:t>
            </a:r>
            <a:r>
              <a:rPr lang="es-ES" sz="6000" dirty="0" smtClean="0">
                <a:latin typeface="Elephant" panose="02020904090505020303" pitchFamily="18" charset="0"/>
              </a:rPr>
              <a:t>?</a:t>
            </a:r>
            <a:endParaRPr lang="es-ES" sz="6000" dirty="0">
              <a:latin typeface="Elephant" panose="02020904090505020303" pitchFamily="18" charset="0"/>
            </a:endParaRPr>
          </a:p>
        </p:txBody>
      </p:sp>
      <p:sp>
        <p:nvSpPr>
          <p:cNvPr id="11" name="Botón de acción: Hacia atrás o Anterior 10">
            <a:hlinkClick r:id="" action="ppaction://hlinkshowjump?jump=previousslide" highlightClick="1"/>
          </p:cNvPr>
          <p:cNvSpPr/>
          <p:nvPr/>
        </p:nvSpPr>
        <p:spPr>
          <a:xfrm>
            <a:off x="11396882" y="0"/>
            <a:ext cx="410692" cy="333375"/>
          </a:xfrm>
          <a:prstGeom prst="actionButtonBackPrevio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AutoShape 3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807575" y="0"/>
            <a:ext cx="384425" cy="333375"/>
          </a:xfrm>
          <a:prstGeom prst="actionButtonForwardNex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61" y="4300686"/>
            <a:ext cx="3048000" cy="18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0"/>
            <a:ext cx="1518920" cy="1371829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18921" y="0"/>
            <a:ext cx="10673080" cy="1371829"/>
          </a:xfrm>
          <a:prstGeom prst="rect">
            <a:avLst/>
          </a:prstGeom>
          <a:solidFill>
            <a:srgbClr val="A1A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6" name="Picture 5" descr="nuevo logo bibl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092" y="393784"/>
            <a:ext cx="18351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DIFUMIN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684">
            <a:off x="9858877" y="4917158"/>
            <a:ext cx="20129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35429" y="2984165"/>
            <a:ext cx="12537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err="1" smtClean="0">
                <a:latin typeface="Elephant" panose="02020904090505020303" pitchFamily="18" charset="0"/>
              </a:rPr>
              <a:t>Thank</a:t>
            </a:r>
            <a:r>
              <a:rPr lang="es-ES" sz="6000" dirty="0" smtClean="0">
                <a:latin typeface="Elephant" panose="02020904090505020303" pitchFamily="18" charset="0"/>
              </a:rPr>
              <a:t> </a:t>
            </a:r>
            <a:r>
              <a:rPr lang="es-ES" sz="6000" dirty="0" err="1" smtClean="0">
                <a:latin typeface="Elephant" panose="02020904090505020303" pitchFamily="18" charset="0"/>
              </a:rPr>
              <a:t>you</a:t>
            </a:r>
            <a:r>
              <a:rPr lang="es-ES" sz="6000" dirty="0" smtClean="0">
                <a:latin typeface="Elephant" panose="02020904090505020303" pitchFamily="18" charset="0"/>
              </a:rPr>
              <a:t> </a:t>
            </a:r>
            <a:r>
              <a:rPr lang="es-ES" sz="6000" dirty="0" err="1" smtClean="0">
                <a:latin typeface="Elephant" panose="02020904090505020303" pitchFamily="18" charset="0"/>
              </a:rPr>
              <a:t>for</a:t>
            </a:r>
            <a:r>
              <a:rPr lang="es-ES" sz="6000" dirty="0" smtClean="0">
                <a:latin typeface="Elephant" panose="02020904090505020303" pitchFamily="18" charset="0"/>
              </a:rPr>
              <a:t> </a:t>
            </a:r>
            <a:r>
              <a:rPr lang="es-ES" sz="6000" dirty="0" err="1" smtClean="0">
                <a:latin typeface="Elephant" panose="02020904090505020303" pitchFamily="18" charset="0"/>
              </a:rPr>
              <a:t>your</a:t>
            </a:r>
            <a:r>
              <a:rPr lang="es-ES" sz="6000" dirty="0" smtClean="0">
                <a:latin typeface="Elephant" panose="02020904090505020303" pitchFamily="18" charset="0"/>
              </a:rPr>
              <a:t> </a:t>
            </a:r>
            <a:r>
              <a:rPr lang="es-ES" sz="6000" dirty="0" err="1" smtClean="0">
                <a:latin typeface="Elephant" panose="02020904090505020303" pitchFamily="18" charset="0"/>
              </a:rPr>
              <a:t>attention</a:t>
            </a:r>
            <a:r>
              <a:rPr lang="es-ES" sz="6000" dirty="0" smtClean="0">
                <a:latin typeface="Elephant" panose="02020904090505020303" pitchFamily="18" charset="0"/>
              </a:rPr>
              <a:t>!</a:t>
            </a:r>
            <a:endParaRPr lang="es-ES" sz="6000" dirty="0">
              <a:latin typeface="Elephant" panose="02020904090505020303" pitchFamily="18" charset="0"/>
            </a:endParaRPr>
          </a:p>
        </p:txBody>
      </p:sp>
      <p:sp>
        <p:nvSpPr>
          <p:cNvPr id="3" name="Botón de acción: Inicio 2">
            <a:hlinkClick r:id="" action="ppaction://hlinkshowjump?jump=firstslide" highlightClick="1"/>
          </p:cNvPr>
          <p:cNvSpPr/>
          <p:nvPr/>
        </p:nvSpPr>
        <p:spPr>
          <a:xfrm>
            <a:off x="11410016" y="-7862"/>
            <a:ext cx="384426" cy="333375"/>
          </a:xfrm>
          <a:prstGeom prst="actionButtonHom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140043" y="5791200"/>
            <a:ext cx="477794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Cambria" panose="02040503050406030204" pitchFamily="18" charset="0"/>
              </a:rPr>
              <a:t>Nuria Alonso Soto</a:t>
            </a:r>
          </a:p>
          <a:p>
            <a:r>
              <a:rPr lang="es-ES" sz="1400" dirty="0" smtClean="0">
                <a:latin typeface="Cambria" panose="02040503050406030204" pitchFamily="18" charset="0"/>
              </a:rPr>
              <a:t>E-mail: </a:t>
            </a:r>
            <a:r>
              <a:rPr lang="es-ES" sz="1400" dirty="0" smtClean="0">
                <a:latin typeface="Cambria" panose="02040503050406030204" pitchFamily="18" charset="0"/>
                <a:hlinkClick r:id="rId5"/>
              </a:rPr>
              <a:t>Nuria.Alonso@uclm.es</a:t>
            </a:r>
            <a:endParaRPr lang="es-ES" sz="1400" dirty="0" smtClean="0">
              <a:latin typeface="Cambria" panose="02040503050406030204" pitchFamily="18" charset="0"/>
            </a:endParaRPr>
          </a:p>
          <a:p>
            <a:r>
              <a:rPr lang="es-ES" sz="1400" dirty="0" smtClean="0">
                <a:latin typeface="Cambria" panose="02040503050406030204" pitchFamily="18" charset="0"/>
              </a:rPr>
              <a:t>LinkedIn: </a:t>
            </a:r>
            <a:r>
              <a:rPr lang="es-ES" sz="1400" dirty="0" smtClean="0">
                <a:hlinkClick r:id="rId6"/>
              </a:rPr>
              <a:t>www.linkedin.com/in/nuria-alonso-soto-aabbab7</a:t>
            </a:r>
            <a:endParaRPr lang="es-ES" sz="1400" dirty="0" smtClean="0"/>
          </a:p>
          <a:p>
            <a:r>
              <a:rPr lang="es-ES" sz="1400" dirty="0" smtClean="0">
                <a:latin typeface="Cambria" panose="02040503050406030204" pitchFamily="18" charset="0"/>
                <a:hlinkClick r:id="rId7"/>
              </a:rPr>
              <a:t>Library videoclip</a:t>
            </a:r>
            <a:endParaRPr lang="es-ES" sz="1400" dirty="0">
              <a:latin typeface="Cambria" panose="02040503050406030204" pitchFamily="18" charset="0"/>
            </a:endParaRPr>
          </a:p>
        </p:txBody>
      </p:sp>
      <p:sp>
        <p:nvSpPr>
          <p:cNvPr id="11" name="Botón de acción: Hacia atrás o Anterior 10">
            <a:hlinkClick r:id="" action="ppaction://hlinkshowjump?jump=previousslide" highlightClick="1"/>
          </p:cNvPr>
          <p:cNvSpPr/>
          <p:nvPr/>
        </p:nvSpPr>
        <p:spPr>
          <a:xfrm>
            <a:off x="11794442" y="0"/>
            <a:ext cx="410692" cy="333375"/>
          </a:xfrm>
          <a:prstGeom prst="actionButtonBackPrevio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56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0"/>
            <a:ext cx="1518920" cy="1371829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18921" y="0"/>
            <a:ext cx="10673080" cy="1371829"/>
          </a:xfrm>
          <a:prstGeom prst="rect">
            <a:avLst/>
          </a:prstGeom>
          <a:solidFill>
            <a:srgbClr val="A1A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6" name="Picture 5" descr="nuevo logo bibl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092" y="393784"/>
            <a:ext cx="18351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DIFUMIN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684">
            <a:off x="9858877" y="4917158"/>
            <a:ext cx="20129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807575" y="0"/>
            <a:ext cx="384425" cy="333375"/>
          </a:xfrm>
          <a:prstGeom prst="actionButtonForwardNex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126611" y="1371829"/>
            <a:ext cx="3740524" cy="728708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s-ES" sz="3600" dirty="0" err="1" smtClean="0"/>
              <a:t>Research</a:t>
            </a:r>
            <a:r>
              <a:rPr lang="es-ES" sz="3600" dirty="0" smtClean="0"/>
              <a:t> in UCLM</a:t>
            </a:r>
            <a:endParaRPr lang="es-ES" sz="3600" dirty="0"/>
          </a:p>
        </p:txBody>
      </p:sp>
      <p:sp>
        <p:nvSpPr>
          <p:cNvPr id="10" name="Botón de acción: Hacia atrás o Anterior 9">
            <a:hlinkClick r:id="" action="ppaction://hlinkshowjump?jump=previousslide" highlightClick="1"/>
          </p:cNvPr>
          <p:cNvSpPr/>
          <p:nvPr/>
        </p:nvSpPr>
        <p:spPr>
          <a:xfrm>
            <a:off x="11396882" y="0"/>
            <a:ext cx="410692" cy="333375"/>
          </a:xfrm>
          <a:prstGeom prst="actionButtonBackPrevio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25" y="2183029"/>
            <a:ext cx="10777479" cy="448032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25" y="2183029"/>
            <a:ext cx="10777479" cy="4480327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12" name="Rectángulo 11"/>
          <p:cNvSpPr/>
          <p:nvPr/>
        </p:nvSpPr>
        <p:spPr>
          <a:xfrm flipV="1">
            <a:off x="4045768" y="5964194"/>
            <a:ext cx="3483616" cy="34598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 flipV="1">
            <a:off x="936725" y="4791073"/>
            <a:ext cx="2092225" cy="18390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970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0"/>
            <a:ext cx="1518920" cy="1371829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18921" y="0"/>
            <a:ext cx="10673080" cy="1371829"/>
          </a:xfrm>
          <a:prstGeom prst="rect">
            <a:avLst/>
          </a:prstGeom>
          <a:solidFill>
            <a:srgbClr val="A1A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6" name="Picture 5" descr="nuevo logo bibl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092" y="393784"/>
            <a:ext cx="18351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DIFUMIN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684">
            <a:off x="9858877" y="4917158"/>
            <a:ext cx="20129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807575" y="0"/>
            <a:ext cx="384425" cy="333375"/>
          </a:xfrm>
          <a:prstGeom prst="actionButtonForwardNex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994" y="1371829"/>
            <a:ext cx="7024118" cy="5334000"/>
          </a:xfrm>
          <a:prstGeom prst="rect">
            <a:avLst/>
          </a:prstGeom>
          <a:effectLst>
            <a:outerShdw blurRad="292100" dist="50800" dir="2700000" algn="ctr" rotWithShape="0">
              <a:schemeClr val="bg2">
                <a:lumMod val="10000"/>
                <a:alpha val="75000"/>
              </a:schemeClr>
            </a:outerShdw>
          </a:effectLst>
        </p:spPr>
      </p:pic>
      <p:sp>
        <p:nvSpPr>
          <p:cNvPr id="8" name="Rectángulo 7"/>
          <p:cNvSpPr/>
          <p:nvPr/>
        </p:nvSpPr>
        <p:spPr>
          <a:xfrm>
            <a:off x="759459" y="2598516"/>
            <a:ext cx="1880710" cy="1921969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s-ES" sz="3600" dirty="0" err="1" smtClean="0"/>
              <a:t>Research</a:t>
            </a:r>
            <a:r>
              <a:rPr lang="es-ES" sz="3600" dirty="0" smtClean="0"/>
              <a:t> in </a:t>
            </a:r>
          </a:p>
          <a:p>
            <a:r>
              <a:rPr lang="es-ES" sz="3600" dirty="0" smtClean="0"/>
              <a:t>UCLM</a:t>
            </a:r>
            <a:endParaRPr lang="es-ES" sz="3600" dirty="0"/>
          </a:p>
        </p:txBody>
      </p:sp>
      <p:sp>
        <p:nvSpPr>
          <p:cNvPr id="10" name="Botón de acción: Hacia atrás o Anterior 9">
            <a:hlinkClick r:id="" action="ppaction://hlinkshowjump?jump=previousslide" highlightClick="1"/>
          </p:cNvPr>
          <p:cNvSpPr/>
          <p:nvPr/>
        </p:nvSpPr>
        <p:spPr>
          <a:xfrm>
            <a:off x="11396882" y="0"/>
            <a:ext cx="410692" cy="333375"/>
          </a:xfrm>
          <a:prstGeom prst="actionButtonBackPrevio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 flipV="1">
            <a:off x="4486275" y="1752597"/>
            <a:ext cx="4724400" cy="215728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Conector recto de flecha 11"/>
          <p:cNvCxnSpPr/>
          <p:nvPr/>
        </p:nvCxnSpPr>
        <p:spPr>
          <a:xfrm flipV="1">
            <a:off x="2668428" y="2495550"/>
            <a:ext cx="1722597" cy="104766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72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0"/>
            <a:ext cx="1518920" cy="1371829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18921" y="0"/>
            <a:ext cx="10673080" cy="1371829"/>
          </a:xfrm>
          <a:prstGeom prst="rect">
            <a:avLst/>
          </a:prstGeom>
          <a:solidFill>
            <a:srgbClr val="A1A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6" name="Picture 5" descr="nuevo logo bibl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092" y="393784"/>
            <a:ext cx="18351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DIFUMIN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684">
            <a:off x="9858877" y="4917158"/>
            <a:ext cx="20129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807575" y="0"/>
            <a:ext cx="384425" cy="333375"/>
          </a:xfrm>
          <a:prstGeom prst="actionButtonForwardNext">
            <a:avLst/>
          </a:pr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715" y="1371829"/>
            <a:ext cx="6542057" cy="5382354"/>
          </a:xfrm>
          <a:prstGeom prst="rect">
            <a:avLst/>
          </a:prstGeom>
          <a:effectLst>
            <a:outerShdw blurRad="292100" dir="2700000" algn="ctr" rotWithShape="0">
              <a:schemeClr val="bg2">
                <a:lumMod val="10000"/>
                <a:alpha val="75000"/>
              </a:scheme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24" y="3609191"/>
            <a:ext cx="2485714" cy="2180952"/>
          </a:xfrm>
          <a:prstGeom prst="rect">
            <a:avLst/>
          </a:prstGeom>
          <a:effectLst>
            <a:outerShdw blurRad="292100" dir="2700000" algn="ctr" rotWithShape="0">
              <a:schemeClr val="bg2">
                <a:lumMod val="10000"/>
                <a:alpha val="75000"/>
              </a:schemeClr>
            </a:outerShdw>
          </a:effectLst>
        </p:spPr>
      </p:pic>
      <p:cxnSp>
        <p:nvCxnSpPr>
          <p:cNvPr id="10" name="Conector recto de flecha 9"/>
          <p:cNvCxnSpPr/>
          <p:nvPr/>
        </p:nvCxnSpPr>
        <p:spPr>
          <a:xfrm flipH="1">
            <a:off x="2448487" y="3409950"/>
            <a:ext cx="872228" cy="9525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686268" y="4829563"/>
            <a:ext cx="730262" cy="2282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688809" y="5515866"/>
            <a:ext cx="730262" cy="2282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685424" y="5324474"/>
            <a:ext cx="2498624" cy="19139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3320839" y="3335383"/>
            <a:ext cx="1442750" cy="16981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Botón de acción: Hacia atrás o Anterior 13">
            <a:hlinkClick r:id="" action="ppaction://hlinkshowjump?jump=previousslide" highlightClick="1"/>
          </p:cNvPr>
          <p:cNvSpPr/>
          <p:nvPr/>
        </p:nvSpPr>
        <p:spPr>
          <a:xfrm>
            <a:off x="11396882" y="0"/>
            <a:ext cx="410692" cy="333375"/>
          </a:xfrm>
          <a:prstGeom prst="actionButtonBackPrevio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832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0"/>
            <a:ext cx="1518920" cy="1371829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18921" y="0"/>
            <a:ext cx="10673080" cy="1371829"/>
          </a:xfrm>
          <a:prstGeom prst="rect">
            <a:avLst/>
          </a:prstGeom>
          <a:solidFill>
            <a:srgbClr val="A1A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6" name="Picture 5" descr="nuevo logo bibl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092" y="393784"/>
            <a:ext cx="18351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DIFUMIN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684">
            <a:off x="9858877" y="4917158"/>
            <a:ext cx="20129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807575" y="0"/>
            <a:ext cx="384425" cy="333375"/>
          </a:xfrm>
          <a:prstGeom prst="actionButtonForwardNex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545343" y="1371829"/>
            <a:ext cx="4783111" cy="753185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s-ES" sz="3600" dirty="0" err="1" smtClean="0"/>
              <a:t>University</a:t>
            </a:r>
            <a:r>
              <a:rPr lang="es-ES" sz="3600" dirty="0" smtClean="0"/>
              <a:t> Library UCLM</a:t>
            </a:r>
            <a:endParaRPr lang="es-ES" sz="36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164" y="2125014"/>
            <a:ext cx="7875468" cy="4601481"/>
          </a:xfrm>
          <a:prstGeom prst="rect">
            <a:avLst/>
          </a:prstGeom>
        </p:spPr>
      </p:pic>
      <p:sp>
        <p:nvSpPr>
          <p:cNvPr id="11" name="Botón de acción: Hacia atrás o Anterior 10">
            <a:hlinkClick r:id="" action="ppaction://hlinkshowjump?jump=previousslide" highlightClick="1"/>
          </p:cNvPr>
          <p:cNvSpPr/>
          <p:nvPr/>
        </p:nvSpPr>
        <p:spPr>
          <a:xfrm>
            <a:off x="11396882" y="0"/>
            <a:ext cx="410692" cy="333375"/>
          </a:xfrm>
          <a:prstGeom prst="actionButtonBackPrevio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605643" y="6310648"/>
            <a:ext cx="1826553" cy="3194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ambria" panose="02040503050406030204" pitchFamily="18" charset="0"/>
                <a:hlinkClick r:id="rId6"/>
              </a:rPr>
              <a:t>Memoria 2016   </a:t>
            </a:r>
            <a:endParaRPr lang="es-ES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35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0"/>
            <a:ext cx="1518920" cy="1371829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18921" y="0"/>
            <a:ext cx="10673080" cy="1371829"/>
          </a:xfrm>
          <a:prstGeom prst="rect">
            <a:avLst/>
          </a:prstGeom>
          <a:solidFill>
            <a:srgbClr val="A1A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6" name="Picture 5" descr="nuevo logo bibl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092" y="393784"/>
            <a:ext cx="18351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DIFUMIN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684">
            <a:off x="9858877" y="4917158"/>
            <a:ext cx="20129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807575" y="0"/>
            <a:ext cx="384425" cy="333375"/>
          </a:xfrm>
          <a:prstGeom prst="actionButtonForwardNex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63490" y="2250385"/>
            <a:ext cx="1204672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 smtClean="0">
                <a:ln>
                  <a:solidFill>
                    <a:schemeClr val="tx1"/>
                  </a:solidFill>
                </a:ln>
              </a:rPr>
              <a:t>Select</a:t>
            </a:r>
            <a:r>
              <a:rPr lang="es-ES" sz="1400" dirty="0" smtClean="0">
                <a:ln>
                  <a:solidFill>
                    <a:schemeClr val="tx1"/>
                  </a:solidFill>
                </a:ln>
              </a:rPr>
              <a:t> “</a:t>
            </a:r>
            <a:r>
              <a:rPr lang="es-ES" sz="1400" dirty="0" err="1" smtClean="0">
                <a:ln>
                  <a:solidFill>
                    <a:schemeClr val="tx1"/>
                  </a:solidFill>
                </a:ln>
              </a:rPr>
              <a:t>Investigate</a:t>
            </a:r>
            <a:r>
              <a:rPr lang="es-ES" sz="1400" dirty="0" smtClean="0">
                <a:ln>
                  <a:solidFill>
                    <a:schemeClr val="tx1"/>
                  </a:solidFill>
                </a:ln>
              </a:rPr>
              <a:t>”</a:t>
            </a:r>
            <a:endParaRPr lang="es-ES" sz="1400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1279418" y="2858529"/>
            <a:ext cx="689425" cy="5115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otón de acción: Hacia atrás o Anterior 10">
            <a:hlinkClick r:id="" action="ppaction://hlinkshowjump?jump=previousslide" highlightClick="1"/>
          </p:cNvPr>
          <p:cNvSpPr/>
          <p:nvPr/>
        </p:nvSpPr>
        <p:spPr>
          <a:xfrm>
            <a:off x="11396882" y="0"/>
            <a:ext cx="410692" cy="333375"/>
          </a:xfrm>
          <a:prstGeom prst="actionButtonBackPrevio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843" y="1371829"/>
            <a:ext cx="7256026" cy="536643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84714" y="5995897"/>
            <a:ext cx="3368257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n>
                  <a:solidFill>
                    <a:schemeClr val="tx1"/>
                  </a:solidFill>
                </a:ln>
                <a:hlinkClick r:id="rId6"/>
              </a:rPr>
              <a:t>http://biblioteca.uclm.es</a:t>
            </a:r>
            <a:endParaRPr lang="es-ES" sz="1400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endParaRPr lang="es-ES" sz="14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9641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0"/>
            <a:ext cx="1518920" cy="1371829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18921" y="0"/>
            <a:ext cx="10673080" cy="1371829"/>
          </a:xfrm>
          <a:prstGeom prst="rect">
            <a:avLst/>
          </a:prstGeom>
          <a:solidFill>
            <a:srgbClr val="A1A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6" name="Picture 5" descr="nuevo logo bibl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092" y="393784"/>
            <a:ext cx="18351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DIFUMIN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684">
            <a:off x="9858877" y="4917158"/>
            <a:ext cx="20129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807575" y="0"/>
            <a:ext cx="384425" cy="333375"/>
          </a:xfrm>
          <a:prstGeom prst="actionButtonForwardNex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Botón de acción: Hacia atrás o Anterior 16">
            <a:hlinkClick r:id="" action="ppaction://hlinkshowjump?jump=previousslide" highlightClick="1"/>
          </p:cNvPr>
          <p:cNvSpPr/>
          <p:nvPr/>
        </p:nvSpPr>
        <p:spPr>
          <a:xfrm>
            <a:off x="11396882" y="0"/>
            <a:ext cx="410692" cy="333375"/>
          </a:xfrm>
          <a:prstGeom prst="actionButtonBackPrevio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530" y="1414373"/>
            <a:ext cx="6532352" cy="544362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69" y="1511938"/>
            <a:ext cx="3971429" cy="152381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66394" y="3432339"/>
            <a:ext cx="3550617" cy="280076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C00000"/>
                </a:solidFill>
              </a:rPr>
              <a:t>RESEARCH SUPPORT SERVICE</a:t>
            </a:r>
          </a:p>
          <a:p>
            <a:pPr algn="just"/>
            <a:r>
              <a:rPr lang="es-ES" sz="1600" b="1" dirty="0" err="1" smtClean="0"/>
              <a:t>Research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Support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Service</a:t>
            </a:r>
            <a:r>
              <a:rPr lang="es-ES" sz="1600" b="1" dirty="0" smtClean="0"/>
              <a:t> </a:t>
            </a:r>
            <a:r>
              <a:rPr lang="es-ES" sz="1600" dirty="0" err="1" smtClean="0"/>
              <a:t>started</a:t>
            </a:r>
            <a:r>
              <a:rPr lang="es-ES" sz="1600" dirty="0" smtClean="0"/>
              <a:t> as a Project in 2013, and </a:t>
            </a:r>
            <a:r>
              <a:rPr lang="es-ES" sz="1600" dirty="0" err="1" smtClean="0"/>
              <a:t>it</a:t>
            </a:r>
            <a:r>
              <a:rPr lang="es-ES" sz="1600" dirty="0" smtClean="0"/>
              <a:t> </a:t>
            </a:r>
            <a:r>
              <a:rPr lang="es-ES" sz="1600" dirty="0" err="1" smtClean="0"/>
              <a:t>was</a:t>
            </a:r>
            <a:r>
              <a:rPr lang="es-ES" sz="1600" dirty="0" smtClean="0"/>
              <a:t> </a:t>
            </a:r>
            <a:r>
              <a:rPr lang="es-ES" sz="1600" dirty="0" err="1" smtClean="0"/>
              <a:t>implemented</a:t>
            </a:r>
            <a:r>
              <a:rPr lang="es-ES" sz="1600" dirty="0" smtClean="0"/>
              <a:t> in 2014. </a:t>
            </a:r>
          </a:p>
          <a:p>
            <a:pPr algn="just"/>
            <a:r>
              <a:rPr lang="es-ES" sz="1600" dirty="0" err="1" smtClean="0"/>
              <a:t>There</a:t>
            </a:r>
            <a:r>
              <a:rPr lang="es-ES" sz="1600" dirty="0" smtClean="0"/>
              <a:t> </a:t>
            </a:r>
            <a:r>
              <a:rPr lang="es-ES" sz="1600" dirty="0" err="1" smtClean="0"/>
              <a:t>is</a:t>
            </a:r>
            <a:r>
              <a:rPr lang="es-ES" sz="1600" dirty="0" smtClean="0"/>
              <a:t> a General </a:t>
            </a:r>
            <a:r>
              <a:rPr lang="es-ES" sz="1600" dirty="0" err="1" smtClean="0"/>
              <a:t>Coordinator</a:t>
            </a:r>
            <a:r>
              <a:rPr lang="es-ES" sz="1600" dirty="0" smtClean="0"/>
              <a:t> of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Service</a:t>
            </a:r>
            <a:r>
              <a:rPr lang="es-ES" sz="1600" dirty="0" smtClean="0"/>
              <a:t> and </a:t>
            </a:r>
            <a:r>
              <a:rPr lang="es-ES" sz="1600" dirty="0" err="1" smtClean="0"/>
              <a:t>one</a:t>
            </a:r>
            <a:r>
              <a:rPr lang="es-ES" sz="1600" dirty="0" smtClean="0"/>
              <a:t> </a:t>
            </a:r>
            <a:r>
              <a:rPr lang="es-ES" sz="1600" dirty="0" err="1" smtClean="0"/>
              <a:t>coordinator</a:t>
            </a:r>
            <a:r>
              <a:rPr lang="es-ES" sz="1600" dirty="0" smtClean="0"/>
              <a:t> and a </a:t>
            </a:r>
            <a:r>
              <a:rPr lang="es-ES" sz="1600" dirty="0" err="1" smtClean="0"/>
              <a:t>team</a:t>
            </a:r>
            <a:r>
              <a:rPr lang="es-ES" sz="1600" dirty="0" smtClean="0"/>
              <a:t> in </a:t>
            </a:r>
            <a:r>
              <a:rPr lang="es-ES" sz="1600" dirty="0" err="1" smtClean="0"/>
              <a:t>each</a:t>
            </a:r>
            <a:r>
              <a:rPr lang="es-ES" sz="1600" dirty="0" smtClean="0"/>
              <a:t> campus </a:t>
            </a:r>
            <a:r>
              <a:rPr lang="es-ES" sz="1600" dirty="0" err="1" smtClean="0"/>
              <a:t>library</a:t>
            </a:r>
            <a:r>
              <a:rPr lang="es-ES" sz="1600" dirty="0" smtClean="0"/>
              <a:t>. </a:t>
            </a:r>
          </a:p>
          <a:p>
            <a:pPr algn="just"/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main</a:t>
            </a:r>
            <a:r>
              <a:rPr lang="es-ES" sz="1600" dirty="0" smtClean="0"/>
              <a:t> </a:t>
            </a:r>
            <a:r>
              <a:rPr lang="es-ES" sz="1600" dirty="0" err="1" smtClean="0"/>
              <a:t>issues</a:t>
            </a:r>
            <a:r>
              <a:rPr lang="es-ES" sz="1600" dirty="0" smtClean="0"/>
              <a:t> </a:t>
            </a:r>
            <a:r>
              <a:rPr lang="es-ES" sz="1600" dirty="0" err="1" smtClean="0"/>
              <a:t>that</a:t>
            </a:r>
            <a:r>
              <a:rPr lang="es-ES" sz="1600" dirty="0" smtClean="0"/>
              <a:t> </a:t>
            </a:r>
            <a:r>
              <a:rPr lang="es-ES" sz="1600" dirty="0" err="1" smtClean="0"/>
              <a:t>it</a:t>
            </a:r>
            <a:r>
              <a:rPr lang="es-ES" sz="1600" dirty="0" smtClean="0"/>
              <a:t> </a:t>
            </a:r>
            <a:r>
              <a:rPr lang="es-ES" sz="1600" dirty="0" err="1" smtClean="0"/>
              <a:t>manages</a:t>
            </a:r>
            <a:r>
              <a:rPr lang="es-ES" sz="1600" dirty="0" smtClean="0"/>
              <a:t> are: </a:t>
            </a:r>
            <a:r>
              <a:rPr lang="es-ES" sz="1600" dirty="0" err="1" smtClean="0"/>
              <a:t>advise</a:t>
            </a:r>
            <a:r>
              <a:rPr lang="es-ES" sz="1600" dirty="0" smtClean="0"/>
              <a:t> to </a:t>
            </a:r>
            <a:r>
              <a:rPr lang="es-ES" sz="1600" dirty="0" err="1" smtClean="0"/>
              <a:t>researchers</a:t>
            </a:r>
            <a:r>
              <a:rPr lang="es-ES" sz="1600" dirty="0" smtClean="0"/>
              <a:t> </a:t>
            </a:r>
            <a:r>
              <a:rPr lang="es-ES" sz="1600" dirty="0" err="1" smtClean="0"/>
              <a:t>concerning</a:t>
            </a:r>
            <a:r>
              <a:rPr lang="es-ES" sz="1600" dirty="0" smtClean="0"/>
              <a:t> </a:t>
            </a:r>
            <a:r>
              <a:rPr lang="es-ES" sz="1600" dirty="0" err="1" smtClean="0"/>
              <a:t>accreditation</a:t>
            </a:r>
            <a:r>
              <a:rPr lang="es-ES" sz="1600" dirty="0" smtClean="0"/>
              <a:t> </a:t>
            </a:r>
            <a:r>
              <a:rPr lang="es-ES" sz="1600" dirty="0" err="1" smtClean="0"/>
              <a:t>processes</a:t>
            </a:r>
            <a:r>
              <a:rPr lang="es-ES" sz="1600" dirty="0" smtClean="0"/>
              <a:t>, </a:t>
            </a:r>
            <a:r>
              <a:rPr lang="es-ES" sz="1600" dirty="0" err="1" smtClean="0"/>
              <a:t>publication</a:t>
            </a:r>
            <a:r>
              <a:rPr lang="es-ES" sz="1600" dirty="0" smtClean="0"/>
              <a:t> and </a:t>
            </a:r>
            <a:r>
              <a:rPr lang="es-ES" sz="1600" dirty="0" err="1" smtClean="0"/>
              <a:t>visibility</a:t>
            </a:r>
            <a:r>
              <a:rPr lang="es-ES" sz="1600" dirty="0" smtClean="0"/>
              <a:t>, use of ORCID and RUIDERA.  </a:t>
            </a:r>
          </a:p>
        </p:txBody>
      </p:sp>
    </p:spTree>
    <p:extLst>
      <p:ext uri="{BB962C8B-B14F-4D97-AF65-F5344CB8AC3E}">
        <p14:creationId xmlns:p14="http://schemas.microsoft.com/office/powerpoint/2010/main" val="10557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0"/>
            <a:ext cx="1518920" cy="1371829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18920" y="0"/>
            <a:ext cx="10673080" cy="1371829"/>
          </a:xfrm>
          <a:prstGeom prst="rect">
            <a:avLst/>
          </a:prstGeom>
          <a:solidFill>
            <a:srgbClr val="A1A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6" name="Picture 5" descr="nuevo logo bibl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092" y="393784"/>
            <a:ext cx="18351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DIFUMIN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684">
            <a:off x="9858877" y="4917158"/>
            <a:ext cx="20129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807575" y="0"/>
            <a:ext cx="384425" cy="333375"/>
          </a:xfrm>
          <a:prstGeom prst="actionButtonForwardNext">
            <a:avLst/>
          </a:pr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643430813"/>
              </p:ext>
            </p:extLst>
          </p:nvPr>
        </p:nvGraphicFramePr>
        <p:xfrm>
          <a:off x="1940091" y="1491351"/>
          <a:ext cx="9279451" cy="5366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Botón de acción: Hacia atrás o Anterior 11">
            <a:hlinkClick r:id="" action="ppaction://hlinkshowjump?jump=previousslide" highlightClick="1"/>
          </p:cNvPr>
          <p:cNvSpPr/>
          <p:nvPr/>
        </p:nvSpPr>
        <p:spPr>
          <a:xfrm>
            <a:off x="11396882" y="0"/>
            <a:ext cx="410692" cy="333375"/>
          </a:xfrm>
          <a:prstGeom prst="actionButtonBackPrevio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56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1326</TotalTime>
  <Words>620</Words>
  <Application>Microsoft Office PowerPoint</Application>
  <PresentationFormat>Panorámica</PresentationFormat>
  <Paragraphs>109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Elephant</vt:lpstr>
      <vt:lpstr>Wingdings</vt:lpstr>
      <vt:lpstr>Tema de Office</vt:lpstr>
      <vt:lpstr>How can the library help the research staff?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Apoyo a la investigación</dc:title>
  <dc:creator>Nuria Alonso Soto</dc:creator>
  <cp:lastModifiedBy>NURIA ALONSO SOTO</cp:lastModifiedBy>
  <cp:revision>236</cp:revision>
  <dcterms:created xsi:type="dcterms:W3CDTF">2018-05-24T15:54:43Z</dcterms:created>
  <dcterms:modified xsi:type="dcterms:W3CDTF">2018-07-19T11:12:49Z</dcterms:modified>
</cp:coreProperties>
</file>